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9"/>
  </p:notesMasterIdLst>
  <p:handoutMasterIdLst>
    <p:handoutMasterId r:id="rId30"/>
  </p:handoutMasterIdLst>
  <p:sldIdLst>
    <p:sldId id="258" r:id="rId2"/>
    <p:sldId id="2896" r:id="rId3"/>
    <p:sldId id="293" r:id="rId4"/>
    <p:sldId id="374" r:id="rId5"/>
    <p:sldId id="2897" r:id="rId6"/>
    <p:sldId id="2836" r:id="rId7"/>
    <p:sldId id="2895" r:id="rId8"/>
    <p:sldId id="2898" r:id="rId9"/>
    <p:sldId id="443" r:id="rId10"/>
    <p:sldId id="2843" r:id="rId11"/>
    <p:sldId id="2844" r:id="rId12"/>
    <p:sldId id="261" r:id="rId13"/>
    <p:sldId id="272" r:id="rId14"/>
    <p:sldId id="280" r:id="rId15"/>
    <p:sldId id="281" r:id="rId16"/>
    <p:sldId id="282" r:id="rId17"/>
    <p:sldId id="2845" r:id="rId18"/>
    <p:sldId id="2847" r:id="rId19"/>
    <p:sldId id="2755" r:id="rId20"/>
    <p:sldId id="2846" r:id="rId21"/>
    <p:sldId id="2848" r:id="rId22"/>
    <p:sldId id="2851" r:id="rId23"/>
    <p:sldId id="2899" r:id="rId24"/>
    <p:sldId id="2686" r:id="rId25"/>
    <p:sldId id="2852" r:id="rId26"/>
    <p:sldId id="2850" r:id="rId27"/>
    <p:sldId id="2853" r:id="rId28"/>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modifyVerifier cryptProviderType="rsaAES" cryptAlgorithmClass="hash" cryptAlgorithmType="typeAny" cryptAlgorithmSid="14" spinCount="100000" saltData="laqnfrxmb6X9V8CBPc3ndg==" hashData="UxQyDxVbsdCaTJgiZlY3k4feuqD9s4b78hTlGj6H6qjaKlPUeCSg0OETB3Q5Un1VvkcJWWQ+Dl6sjqEn5wW7rg=="/>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howGuides="1">
      <p:cViewPr varScale="1">
        <p:scale>
          <a:sx n="121" d="100"/>
          <a:sy n="121" d="100"/>
        </p:scale>
        <p:origin x="523" y="91"/>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Genesis: </a:t>
          </a:r>
        </a:p>
        <a:p>
          <a:r>
            <a:rPr lang="en-US" dirty="0"/>
            <a:t>c. 1445-1400 B.C.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Exodus: </a:t>
          </a:r>
        </a:p>
        <a:p>
          <a:r>
            <a:rPr lang="en-US" dirty="0"/>
            <a:t>c. 1445-1400 B.C.</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Leviticus: </a:t>
          </a:r>
        </a:p>
        <a:p>
          <a:r>
            <a:rPr lang="en-US" dirty="0"/>
            <a:t>c. 1445-1400 B.C.</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Numbers: </a:t>
          </a:r>
        </a:p>
        <a:p>
          <a:r>
            <a:rPr lang="en-US" dirty="0"/>
            <a:t>c. 1405 B.C.</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Deut: </a:t>
          </a:r>
        </a:p>
        <a:p>
          <a:r>
            <a:rPr lang="en-US" dirty="0"/>
            <a:t>c. </a:t>
          </a:r>
          <a:r>
            <a:rPr lang="en-US"/>
            <a:t>1405 </a:t>
          </a:r>
          <a:r>
            <a:rPr lang="en-US" dirty="0"/>
            <a:t>B.C.</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Joshua: </a:t>
          </a:r>
        </a:p>
        <a:p>
          <a:r>
            <a:rPr lang="en-US" dirty="0"/>
            <a:t>c. 1405-1385 B.C.</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Judges: </a:t>
          </a:r>
        </a:p>
        <a:p>
          <a:r>
            <a:rPr lang="en-US" dirty="0"/>
            <a:t>c. 1043 B.C.</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1 &amp; 2 Samuel: </a:t>
          </a:r>
        </a:p>
        <a:p>
          <a:r>
            <a:rPr lang="en-US" dirty="0"/>
            <a:t>c. 960-722 B.C.</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1 &amp; 2 Kings: </a:t>
          </a:r>
        </a:p>
        <a:p>
          <a:r>
            <a:rPr lang="en-US" dirty="0"/>
            <a:t>c. 560-540 B.C.</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Ezra: </a:t>
          </a:r>
        </a:p>
        <a:p>
          <a:r>
            <a:rPr lang="en-US" dirty="0"/>
            <a:t>c. 460-440 B.C</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Esther: </a:t>
          </a:r>
        </a:p>
        <a:p>
          <a:r>
            <a:rPr lang="en-US" dirty="0"/>
            <a:t>c. 460-350 B.C..</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1 &amp; 2 Chron: </a:t>
          </a:r>
        </a:p>
        <a:p>
          <a:r>
            <a:rPr lang="en-US" dirty="0"/>
            <a:t>c. 450-425 B.C.</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Nehemiah: </a:t>
          </a:r>
        </a:p>
        <a:p>
          <a:r>
            <a:rPr lang="en-US" dirty="0"/>
            <a:t>c. 445-420 B.C.</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6D0C3B7C-6BED-4FD6-ACF2-6C0AE1A33632}">
      <dgm:prSet/>
      <dgm:spPr/>
      <dgm:t>
        <a:bodyPr/>
        <a:lstStyle/>
        <a:p>
          <a:r>
            <a:rPr lang="en-US" dirty="0"/>
            <a:t>Ruth </a:t>
          </a:r>
        </a:p>
        <a:p>
          <a:r>
            <a:rPr lang="en-US" dirty="0"/>
            <a:t>c. 1011-971 B.C.</a:t>
          </a:r>
        </a:p>
      </dgm:t>
    </dgm:pt>
    <dgm:pt modelId="{9A916F99-8F04-455B-9D85-F0D79FB686D0}" type="parTrans" cxnId="{4AED6A55-9440-451D-B1C3-BE015FAC7F60}">
      <dgm:prSet/>
      <dgm:spPr/>
      <dgm:t>
        <a:bodyPr/>
        <a:lstStyle/>
        <a:p>
          <a:endParaRPr lang="en-US"/>
        </a:p>
      </dgm:t>
    </dgm:pt>
    <dgm:pt modelId="{7BBA5C9F-8E9C-4005-9C5E-1DE9C7F2D60E}" type="sibTrans" cxnId="{4AED6A55-9440-451D-B1C3-BE015FAC7F60}">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4" custScaleX="114402">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4" custScaleX="114402">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4" custScaleX="114402">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4" custScaleX="114402">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4" custScaleX="114402">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4" custScaleX="114402">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4" custScaleX="114402">
        <dgm:presLayoutVars>
          <dgm:bulletEnabled val="1"/>
        </dgm:presLayoutVars>
      </dgm:prSet>
      <dgm:spPr/>
    </dgm:pt>
    <dgm:pt modelId="{5B736262-2081-4595-8295-3E9B55AD7C18}" type="pres">
      <dgm:prSet presAssocID="{24C8AF78-0FAF-440D-802F-F0BC184321C2}" presName="sibTrans" presStyleCnt="0"/>
      <dgm:spPr/>
    </dgm:pt>
    <dgm:pt modelId="{0C96A9E7-FD33-4403-A11C-CD599C43CFF6}" type="pres">
      <dgm:prSet presAssocID="{6D0C3B7C-6BED-4FD6-ACF2-6C0AE1A33632}" presName="node" presStyleLbl="node1" presStyleIdx="7" presStyleCnt="14" custScaleX="114402">
        <dgm:presLayoutVars>
          <dgm:bulletEnabled val="1"/>
        </dgm:presLayoutVars>
      </dgm:prSet>
      <dgm:spPr/>
    </dgm:pt>
    <dgm:pt modelId="{BF940611-837B-4419-AAAA-88405D4167AB}" type="pres">
      <dgm:prSet presAssocID="{7BBA5C9F-8E9C-4005-9C5E-1DE9C7F2D60E}" presName="sibTrans" presStyleCnt="0"/>
      <dgm:spPr/>
    </dgm:pt>
    <dgm:pt modelId="{B9CD0B70-E3B0-4F5F-B03A-EBFC05E88F81}" type="pres">
      <dgm:prSet presAssocID="{1C346BD6-CDA6-4D25-85F6-438E41C007B2}" presName="node" presStyleLbl="node1" presStyleIdx="8" presStyleCnt="14" custScaleX="114402">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9" presStyleCnt="14" custScaleX="114402">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10" presStyleCnt="14" custScaleX="114402">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1" presStyleCnt="14" custScaleX="114402">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2" presStyleCnt="14" custScaleX="114402">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3" presStyleCnt="14" custScaleX="114402">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1" destOrd="0" parTransId="{C5643862-4456-4F54-B963-D09A76170E90}" sibTransId="{846A479A-EE27-47CB-8B27-5218B50B5EE2}"/>
    <dgm:cxn modelId="{A6DB3C39-D714-41E8-982D-28B0E4507AF7}" srcId="{8DDE726B-A108-4D97-807E-3D9959D691D0}" destId="{D4C710E0-F801-46E2-9D3D-F76C6017941D}" srcOrd="10"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4AED6A55-9440-451D-B1C3-BE015FAC7F60}" srcId="{8DDE726B-A108-4D97-807E-3D9959D691D0}" destId="{6D0C3B7C-6BED-4FD6-ACF2-6C0AE1A33632}" srcOrd="7" destOrd="0" parTransId="{9A916F99-8F04-455B-9D85-F0D79FB686D0}" sibTransId="{7BBA5C9F-8E9C-4005-9C5E-1DE9C7F2D60E}"/>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21663D99-2DF4-4609-B9E4-E965DC052DF0}" type="presOf" srcId="{6D0C3B7C-6BED-4FD6-ACF2-6C0AE1A33632}" destId="{0C96A9E7-FD33-4403-A11C-CD599C43CFF6}" srcOrd="0" destOrd="0" presId="urn:microsoft.com/office/officeart/2005/8/layout/default"/>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8"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9"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2" destOrd="0" parTransId="{EC0CE670-7BF1-4F74-929D-35EC39F1F5EE}" sibTransId="{B0386349-49DF-480C-9F6D-26B2DBC7009E}"/>
    <dgm:cxn modelId="{97356BD2-FFB8-4355-BB10-D94644002926}" srcId="{8DDE726B-A108-4D97-807E-3D9959D691D0}" destId="{F75C5B9F-EA2A-4998-8D6A-848D21910387}" srcOrd="13"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27256DF2-B10C-43DE-A2DF-F307D0E76D1C}" type="presParOf" srcId="{2786F6B7-2D88-406D-A6E6-D8B3CC0FF84A}" destId="{0C96A9E7-FD33-4403-A11C-CD599C43CFF6}" srcOrd="14" destOrd="0" presId="urn:microsoft.com/office/officeart/2005/8/layout/default"/>
    <dgm:cxn modelId="{52024E50-5881-42F0-8A7A-80DFCCC1C9A7}" type="presParOf" srcId="{2786F6B7-2D88-406D-A6E6-D8B3CC0FF84A}" destId="{BF940611-837B-4419-AAAA-88405D4167AB}" srcOrd="15" destOrd="0" presId="urn:microsoft.com/office/officeart/2005/8/layout/default"/>
    <dgm:cxn modelId="{F1367D06-1D80-4969-94C4-D43C95AB919A}" type="presParOf" srcId="{2786F6B7-2D88-406D-A6E6-D8B3CC0FF84A}" destId="{B9CD0B70-E3B0-4F5F-B03A-EBFC05E88F81}" srcOrd="16" destOrd="0" presId="urn:microsoft.com/office/officeart/2005/8/layout/default"/>
    <dgm:cxn modelId="{8308EFCA-DEE8-4043-AD69-1B4113EA1949}" type="presParOf" srcId="{2786F6B7-2D88-406D-A6E6-D8B3CC0FF84A}" destId="{91C88BEF-CE91-4266-8976-804B40A099F7}" srcOrd="17" destOrd="0" presId="urn:microsoft.com/office/officeart/2005/8/layout/default"/>
    <dgm:cxn modelId="{744DD451-B6A2-4B76-B7A4-47B3C3CA7F26}" type="presParOf" srcId="{2786F6B7-2D88-406D-A6E6-D8B3CC0FF84A}" destId="{6AE09694-0375-46FA-8161-FD17E0B18849}" srcOrd="18" destOrd="0" presId="urn:microsoft.com/office/officeart/2005/8/layout/default"/>
    <dgm:cxn modelId="{B2F6C914-4452-46EC-BD96-B479B61CCE40}" type="presParOf" srcId="{2786F6B7-2D88-406D-A6E6-D8B3CC0FF84A}" destId="{E982870D-B2C5-44D7-A46A-C171596D5546}" srcOrd="19" destOrd="0" presId="urn:microsoft.com/office/officeart/2005/8/layout/default"/>
    <dgm:cxn modelId="{D5182C17-A17F-4AD4-8E68-1EDBD5CEE185}" type="presParOf" srcId="{2786F6B7-2D88-406D-A6E6-D8B3CC0FF84A}" destId="{175FA496-49DF-4C55-80BD-9D3CA7141129}" srcOrd="20" destOrd="0" presId="urn:microsoft.com/office/officeart/2005/8/layout/default"/>
    <dgm:cxn modelId="{4009A4F5-0307-43E8-9ACB-90ABDE910BE3}" type="presParOf" srcId="{2786F6B7-2D88-406D-A6E6-D8B3CC0FF84A}" destId="{A0AD43BB-04B6-4500-B3E3-4A54BBCB8D70}" srcOrd="21" destOrd="0" presId="urn:microsoft.com/office/officeart/2005/8/layout/default"/>
    <dgm:cxn modelId="{144A2A0D-6CD6-4000-960E-4B446DE0663F}" type="presParOf" srcId="{2786F6B7-2D88-406D-A6E6-D8B3CC0FF84A}" destId="{7CB2E289-81FC-4686-988C-9B768BB06DC8}" srcOrd="22" destOrd="0" presId="urn:microsoft.com/office/officeart/2005/8/layout/default"/>
    <dgm:cxn modelId="{0B3B23E7-EEC0-4D95-93FE-B2E8B27FDEB0}" type="presParOf" srcId="{2786F6B7-2D88-406D-A6E6-D8B3CC0FF84A}" destId="{74EEC83F-D118-4451-AB48-A3A460C9195E}" srcOrd="23" destOrd="0" presId="urn:microsoft.com/office/officeart/2005/8/layout/default"/>
    <dgm:cxn modelId="{16D467BC-E4C8-42EF-B8A8-001D81DFA064}" type="presParOf" srcId="{2786F6B7-2D88-406D-A6E6-D8B3CC0FF84A}" destId="{9326DC7B-2076-4F86-9975-5212D24ED68E}" srcOrd="24" destOrd="0" presId="urn:microsoft.com/office/officeart/2005/8/layout/default"/>
    <dgm:cxn modelId="{53383C96-E8D2-41B7-90CF-A59A878975D0}" type="presParOf" srcId="{2786F6B7-2D88-406D-A6E6-D8B3CC0FF84A}" destId="{ECC31A90-3924-43DA-B1AF-97B63999EC96}" srcOrd="25" destOrd="0" presId="urn:microsoft.com/office/officeart/2005/8/layout/default"/>
    <dgm:cxn modelId="{5AE96FDB-1A07-4124-A139-498F7A43545D}" type="presParOf" srcId="{2786F6B7-2D88-406D-A6E6-D8B3CC0FF84A}" destId="{C077237D-AF36-4B42-A6C0-D913F8C80C65}"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Job: </a:t>
          </a:r>
        </a:p>
        <a:p>
          <a:r>
            <a:rPr lang="en-US" dirty="0"/>
            <a:t>c. 1440 – 950 B.C.</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Psalms: </a:t>
          </a:r>
        </a:p>
        <a:p>
          <a:r>
            <a:rPr lang="en-US" dirty="0"/>
            <a:t>c. 1410-500 B.C.</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Proverbs and Song of Solomon: </a:t>
          </a:r>
        </a:p>
        <a:p>
          <a:r>
            <a:rPr lang="en-US" dirty="0"/>
            <a:t>c. 965 B.C.</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FD7ACDD6-1D95-4031-AB91-863C93F0BC07}">
      <dgm:prSet/>
      <dgm:spPr/>
      <dgm:t>
        <a:bodyPr/>
        <a:lstStyle/>
        <a:p>
          <a:r>
            <a:rPr lang="en-US" dirty="0"/>
            <a:t>Ecclesiastes: </a:t>
          </a:r>
        </a:p>
        <a:p>
          <a:r>
            <a:rPr lang="en-US" dirty="0"/>
            <a:t>c. 930 B.C.</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Obadiah: </a:t>
          </a:r>
        </a:p>
        <a:p>
          <a:r>
            <a:rPr lang="en-US" dirty="0"/>
            <a:t>c. 848-840 B.C.</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Joel: </a:t>
          </a:r>
        </a:p>
        <a:p>
          <a:r>
            <a:rPr lang="en-US" dirty="0"/>
            <a:t>c. 835 – 796 B.C</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b="0" dirty="0"/>
            <a:t>Jonah</a:t>
          </a:r>
        </a:p>
        <a:p>
          <a:r>
            <a:rPr lang="en-US" dirty="0"/>
            <a:t>c. 790 – 739 B.C.</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Isaiah and Micah: </a:t>
          </a:r>
        </a:p>
        <a:p>
          <a:r>
            <a:rPr lang="en-US" dirty="0"/>
            <a:t>c. 739 – 681 B.C.</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Nahum: </a:t>
          </a:r>
        </a:p>
        <a:p>
          <a:r>
            <a:rPr lang="en-US" dirty="0"/>
            <a:t>c. 663–612 B.C.</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Habakkuk and Zephaniah: </a:t>
          </a:r>
        </a:p>
        <a:p>
          <a:r>
            <a:rPr lang="en-US" dirty="0"/>
            <a:t>c. 635-605 B.C</a:t>
          </a:r>
          <a:endParaRPr lang="en-US" b="0" dirty="0"/>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CD799DDF-E63A-4AEF-8FAF-6307033A7336}">
      <dgm:prSet/>
      <dgm:spPr/>
      <dgm:t>
        <a:bodyPr/>
        <a:lstStyle/>
        <a:p>
          <a:r>
            <a:rPr lang="en-US" dirty="0"/>
            <a:t>Jeremiah and Lamentations</a:t>
          </a:r>
        </a:p>
        <a:p>
          <a:r>
            <a:rPr lang="en-US" dirty="0"/>
            <a:t>c. 630-575 B.C.</a:t>
          </a:r>
          <a:endParaRPr lang="en-US" b="0" dirty="0"/>
        </a:p>
      </dgm:t>
    </dgm:pt>
    <dgm:pt modelId="{1BF036C4-3BA2-4ED5-A089-C0C68C1C4AB1}" type="parTrans" cxnId="{13D1696E-B47A-4D10-AE40-351977A3855D}">
      <dgm:prSet/>
      <dgm:spPr/>
      <dgm:t>
        <a:bodyPr/>
        <a:lstStyle/>
        <a:p>
          <a:endParaRPr lang="en-US"/>
        </a:p>
      </dgm:t>
    </dgm:pt>
    <dgm:pt modelId="{64087D24-CC2B-436C-AF6C-2DFF72AF3129}" type="sibTrans" cxnId="{13D1696E-B47A-4D10-AE40-351977A3855D}">
      <dgm:prSet/>
      <dgm:spPr/>
      <dgm:t>
        <a:bodyPr/>
        <a:lstStyle/>
        <a:p>
          <a:endParaRPr lang="en-US"/>
        </a:p>
      </dgm:t>
    </dgm:pt>
    <dgm:pt modelId="{D0C11DE3-06E6-4523-9C00-947D776400BC}">
      <dgm:prSet/>
      <dgm:spPr/>
      <dgm:t>
        <a:bodyPr/>
        <a:lstStyle/>
        <a:p>
          <a:r>
            <a:rPr lang="en-US" b="0" dirty="0"/>
            <a:t>Ezekiel and Daniel: </a:t>
          </a:r>
        </a:p>
        <a:p>
          <a:r>
            <a:rPr lang="en-US" b="0" dirty="0"/>
            <a:t>c. 593 – 530 B.C.</a:t>
          </a:r>
        </a:p>
      </dgm:t>
    </dgm:pt>
    <dgm:pt modelId="{691FAAFB-6E4E-4F7D-B354-451F3FBDD165}" type="parTrans" cxnId="{AC31D86F-CC49-4FD0-9348-5312C5C91764}">
      <dgm:prSet/>
      <dgm:spPr/>
      <dgm:t>
        <a:bodyPr/>
        <a:lstStyle/>
        <a:p>
          <a:endParaRPr lang="en-US"/>
        </a:p>
      </dgm:t>
    </dgm:pt>
    <dgm:pt modelId="{D6A65B44-16F9-4CFF-9998-354964FFA1F9}" type="sibTrans" cxnId="{AC31D86F-CC49-4FD0-9348-5312C5C91764}">
      <dgm:prSet/>
      <dgm:spPr/>
      <dgm:t>
        <a:bodyPr/>
        <a:lstStyle/>
        <a:p>
          <a:endParaRPr lang="en-US"/>
        </a:p>
      </dgm:t>
    </dgm:pt>
    <dgm:pt modelId="{4FBD72AF-4850-45BC-AA1B-1F0D42B7C0EB}">
      <dgm:prSet/>
      <dgm:spPr/>
      <dgm:t>
        <a:bodyPr/>
        <a:lstStyle/>
        <a:p>
          <a:r>
            <a:rPr lang="en-US" b="0" dirty="0"/>
            <a:t>Haggai and Zechariah</a:t>
          </a:r>
        </a:p>
        <a:p>
          <a:r>
            <a:rPr lang="en-US" b="0" dirty="0"/>
            <a:t>c. 520-470 B.C.</a:t>
          </a:r>
        </a:p>
      </dgm:t>
    </dgm:pt>
    <dgm:pt modelId="{C4A174C8-84C0-44FA-B86E-EBF030A1F88A}" type="parTrans" cxnId="{734705D2-5012-4FE2-A113-04E8036CF419}">
      <dgm:prSet/>
      <dgm:spPr/>
      <dgm:t>
        <a:bodyPr/>
        <a:lstStyle/>
        <a:p>
          <a:endParaRPr lang="en-US"/>
        </a:p>
      </dgm:t>
    </dgm:pt>
    <dgm:pt modelId="{DE0AA3B9-105F-4E38-80DC-A20891C0C514}" type="sibTrans" cxnId="{734705D2-5012-4FE2-A113-04E8036CF419}">
      <dgm:prSet/>
      <dgm:spPr/>
      <dgm:t>
        <a:bodyPr/>
        <a:lstStyle/>
        <a:p>
          <a:endParaRPr lang="en-US"/>
        </a:p>
      </dgm:t>
    </dgm:pt>
    <dgm:pt modelId="{F929BDE3-DC3D-4155-B467-8906A845D60C}">
      <dgm:prSet/>
      <dgm:spPr/>
      <dgm:t>
        <a:bodyPr/>
        <a:lstStyle/>
        <a:p>
          <a:r>
            <a:rPr lang="en-US" b="0" dirty="0"/>
            <a:t>Malachi</a:t>
          </a:r>
        </a:p>
        <a:p>
          <a:r>
            <a:rPr lang="en-US" b="0" dirty="0"/>
            <a:t>c. 440 – 400 B.C.</a:t>
          </a:r>
        </a:p>
      </dgm:t>
    </dgm:pt>
    <dgm:pt modelId="{D3F15A05-6644-4033-9917-A67ED9F4F1BF}" type="parTrans" cxnId="{8DA0EFC5-8281-4F82-AFE2-0384F9EB8B79}">
      <dgm:prSet/>
      <dgm:spPr/>
      <dgm:t>
        <a:bodyPr/>
        <a:lstStyle/>
        <a:p>
          <a:endParaRPr lang="en-US"/>
        </a:p>
      </dgm:t>
    </dgm:pt>
    <dgm:pt modelId="{41BEDE47-F01B-43DD-9A39-AA9EDAB449FA}" type="sibTrans" cxnId="{8DA0EFC5-8281-4F82-AFE2-0384F9EB8B79}">
      <dgm:prSet/>
      <dgm:spPr/>
      <dgm:t>
        <a:bodyPr/>
        <a:lstStyle/>
        <a:p>
          <a:endParaRPr lang="en-US"/>
        </a:p>
      </dgm:t>
    </dgm:pt>
    <dgm:pt modelId="{98AA84E2-B7A9-4867-845C-0A8567A0428A}">
      <dgm:prSet/>
      <dgm:spPr/>
      <dgm:t>
        <a:bodyPr/>
        <a:lstStyle/>
        <a:p>
          <a:r>
            <a:rPr lang="en-US" dirty="0"/>
            <a:t>Hosea and Amos: </a:t>
          </a:r>
        </a:p>
        <a:p>
          <a:r>
            <a:rPr lang="en-US" dirty="0"/>
            <a:t>c. 760 -725 B.C.</a:t>
          </a:r>
        </a:p>
      </dgm:t>
    </dgm:pt>
    <dgm:pt modelId="{7CF9385F-3085-4315-BB8B-D10E0896C583}" type="parTrans" cxnId="{7E8968A2-41A0-4A65-BC57-B7112E61706B}">
      <dgm:prSet/>
      <dgm:spPr/>
      <dgm:t>
        <a:bodyPr/>
        <a:lstStyle/>
        <a:p>
          <a:endParaRPr lang="en-US"/>
        </a:p>
      </dgm:t>
    </dgm:pt>
    <dgm:pt modelId="{58954F3E-E73E-47ED-9EFE-8C81BE7D5271}" type="sibTrans" cxnId="{7E8968A2-41A0-4A65-BC57-B7112E61706B}">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5" custScaleX="117101" custLinFactNeighborX="-1602">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5" custScaleX="117101" custLinFactNeighborX="-1602">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5" custScaleX="117101" custLinFactNeighborX="-1602">
        <dgm:presLayoutVars>
          <dgm:bulletEnabled val="1"/>
        </dgm:presLayoutVars>
      </dgm:prSet>
      <dgm:spPr/>
    </dgm:pt>
    <dgm:pt modelId="{8B410A0C-B02C-427B-8ABE-267AFA12FBDC}" type="pres">
      <dgm:prSet presAssocID="{54102EED-D018-4FAB-A4AF-7D84D0B17ED2}" presName="sibTrans" presStyleCnt="0"/>
      <dgm:spPr/>
    </dgm:pt>
    <dgm:pt modelId="{93649043-6831-4094-A763-9504FB733BF0}" type="pres">
      <dgm:prSet presAssocID="{FD7ACDD6-1D95-4031-AB91-863C93F0BC07}" presName="node" presStyleLbl="node1" presStyleIdx="3" presStyleCnt="15" custScaleX="117101" custLinFactNeighborX="-1602">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4" presStyleCnt="15" custScaleX="117101" custLinFactNeighborX="-1602">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5" presStyleCnt="15" custScaleX="117101" custLinFactNeighborX="-1602">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6" presStyleCnt="15" custScaleX="117101" custLinFactNeighborX="-1602">
        <dgm:presLayoutVars>
          <dgm:bulletEnabled val="1"/>
        </dgm:presLayoutVars>
      </dgm:prSet>
      <dgm:spPr/>
    </dgm:pt>
    <dgm:pt modelId="{EA956A89-10C4-4855-ACD2-5B717DE1426D}" type="pres">
      <dgm:prSet presAssocID="{A27C8B2F-3551-436C-B98B-702161025394}" presName="sibTrans" presStyleCnt="0"/>
      <dgm:spPr/>
    </dgm:pt>
    <dgm:pt modelId="{4D3479A5-BC9C-4C2D-A9EE-5B011E2F9B18}" type="pres">
      <dgm:prSet presAssocID="{98AA84E2-B7A9-4867-845C-0A8567A0428A}" presName="node" presStyleLbl="node1" presStyleIdx="7" presStyleCnt="15" custScaleX="117101" custLinFactNeighborX="-1602">
        <dgm:presLayoutVars>
          <dgm:bulletEnabled val="1"/>
        </dgm:presLayoutVars>
      </dgm:prSet>
      <dgm:spPr/>
    </dgm:pt>
    <dgm:pt modelId="{C2314207-163C-4B6A-8AC4-31282B81C11B}" type="pres">
      <dgm:prSet presAssocID="{58954F3E-E73E-47ED-9EFE-8C81BE7D5271}" presName="sibTrans" presStyleCnt="0"/>
      <dgm:spPr/>
    </dgm:pt>
    <dgm:pt modelId="{6617B630-7FD9-446E-B52B-C4999BA5FCE3}" type="pres">
      <dgm:prSet presAssocID="{EA1AA72F-1755-4906-97CF-68E281C7A52F}" presName="node" presStyleLbl="node1" presStyleIdx="8" presStyleCnt="15" custScaleX="117101" custLinFactNeighborX="-1602">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5" custScaleX="11710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5" custScaleX="117101">
        <dgm:presLayoutVars>
          <dgm:bulletEnabled val="1"/>
        </dgm:presLayoutVars>
      </dgm:prSet>
      <dgm:spPr/>
    </dgm:pt>
    <dgm:pt modelId="{432F084D-3DEC-45F1-B8D6-89D011D5BE69}" type="pres">
      <dgm:prSet presAssocID="{D44F7AB7-60C0-4098-B283-9657F8C82416}" presName="sibTrans" presStyleCnt="0"/>
      <dgm:spPr/>
    </dgm:pt>
    <dgm:pt modelId="{D0F03F25-72AD-4A92-998A-CC71E4B25F7D}" type="pres">
      <dgm:prSet presAssocID="{CD799DDF-E63A-4AEF-8FAF-6307033A7336}" presName="node" presStyleLbl="node1" presStyleIdx="11" presStyleCnt="15" custScaleX="117101" custLinFactNeighborX="-1602">
        <dgm:presLayoutVars>
          <dgm:bulletEnabled val="1"/>
        </dgm:presLayoutVars>
      </dgm:prSet>
      <dgm:spPr/>
    </dgm:pt>
    <dgm:pt modelId="{6C0D4F9C-B519-4FCC-AB13-5A8BDE86EA96}" type="pres">
      <dgm:prSet presAssocID="{64087D24-CC2B-436C-AF6C-2DFF72AF3129}" presName="sibTrans" presStyleCnt="0"/>
      <dgm:spPr/>
    </dgm:pt>
    <dgm:pt modelId="{037DCEB3-5FCB-47C0-97BA-3F4B3D79D7FE}" type="pres">
      <dgm:prSet presAssocID="{D0C11DE3-06E6-4523-9C00-947D776400BC}" presName="node" presStyleLbl="node1" presStyleIdx="12" presStyleCnt="15" custScaleX="117101">
        <dgm:presLayoutVars>
          <dgm:bulletEnabled val="1"/>
        </dgm:presLayoutVars>
      </dgm:prSet>
      <dgm:spPr/>
    </dgm:pt>
    <dgm:pt modelId="{1CF1BFAB-4072-4EE9-8BF9-52E5474B057D}" type="pres">
      <dgm:prSet presAssocID="{D6A65B44-16F9-4CFF-9998-354964FFA1F9}" presName="sibTrans" presStyleCnt="0"/>
      <dgm:spPr/>
    </dgm:pt>
    <dgm:pt modelId="{66404390-DF1A-479A-827A-EED344DCB0E3}" type="pres">
      <dgm:prSet presAssocID="{4FBD72AF-4850-45BC-AA1B-1F0D42B7C0EB}" presName="node" presStyleLbl="node1" presStyleIdx="13" presStyleCnt="15" custScaleX="117101" custLinFactNeighborX="-1602">
        <dgm:presLayoutVars>
          <dgm:bulletEnabled val="1"/>
        </dgm:presLayoutVars>
      </dgm:prSet>
      <dgm:spPr/>
    </dgm:pt>
    <dgm:pt modelId="{62A1D053-3AE3-4514-B345-84132E090B22}" type="pres">
      <dgm:prSet presAssocID="{DE0AA3B9-105F-4E38-80DC-A20891C0C514}" presName="sibTrans" presStyleCnt="0"/>
      <dgm:spPr/>
    </dgm:pt>
    <dgm:pt modelId="{4BA910C2-6606-4A4B-8D4B-E0FE042A69A4}" type="pres">
      <dgm:prSet presAssocID="{F929BDE3-DC3D-4155-B467-8906A845D60C}" presName="node" presStyleLbl="node1" presStyleIdx="14" presStyleCnt="15" custScaleX="117101" custLinFactNeighborX="-1602">
        <dgm:presLayoutVars>
          <dgm:bulletEnabled val="1"/>
        </dgm:presLayoutVars>
      </dgm:prSet>
      <dgm:spPr/>
    </dgm:pt>
  </dgm:ptLst>
  <dgm:cxnLst>
    <dgm:cxn modelId="{B1950100-C646-44BD-AED1-0D381A31740D}" srcId="{195831BF-864F-4D23-827D-2AE4E534CB36}" destId="{B53A9213-93DE-4699-8F18-0E1D78AF46FB}" srcOrd="6" destOrd="0" parTransId="{772C920D-C399-4DF4-BBB0-8C0389A2D28C}" sibTransId="{A27C8B2F-3551-436C-B98B-702161025394}"/>
    <dgm:cxn modelId="{A443A113-DEAC-4C5B-AA8F-4F704D40D6B0}" type="presOf" srcId="{28314665-CD33-4728-A73B-461151AF20D6}" destId="{B671FEB6-D9ED-4F7E-B34F-008103AD25B1}" srcOrd="0" destOrd="0" presId="urn:microsoft.com/office/officeart/2005/8/layout/default"/>
    <dgm:cxn modelId="{FDF89F16-AAE1-4297-9BF9-0DCCE772C4AD}" type="presOf" srcId="{D0C11DE3-06E6-4523-9C00-947D776400BC}" destId="{037DCEB3-5FCB-47C0-97BA-3F4B3D79D7FE}"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3"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4"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04DC154A-B981-42CF-B0AC-AD1A542F2312}" type="presOf" srcId="{CD799DDF-E63A-4AEF-8FAF-6307033A7336}" destId="{D0F03F25-72AD-4A92-998A-CC71E4B25F7D}" srcOrd="0" destOrd="0" presId="urn:microsoft.com/office/officeart/2005/8/layout/default"/>
    <dgm:cxn modelId="{3C2E044D-23A5-4B7A-93DC-F97D2905BDF2}" type="presOf" srcId="{BC05F2E4-47EF-4053-B619-CECDC284AB20}" destId="{41213336-741A-47EA-A7D1-AF112B4DC426}" srcOrd="0" destOrd="0" presId="urn:microsoft.com/office/officeart/2005/8/layout/default"/>
    <dgm:cxn modelId="{6BCFE04D-7C48-4CB7-87FA-8BCCBDE76ADF}" type="presOf" srcId="{4FBD72AF-4850-45BC-AA1B-1F0D42B7C0EB}" destId="{66404390-DF1A-479A-827A-EED344DCB0E3}" srcOrd="0" destOrd="0" presId="urn:microsoft.com/office/officeart/2005/8/layout/default"/>
    <dgm:cxn modelId="{13D1696E-B47A-4D10-AE40-351977A3855D}" srcId="{195831BF-864F-4D23-827D-2AE4E534CB36}" destId="{CD799DDF-E63A-4AEF-8FAF-6307033A7336}" srcOrd="11" destOrd="0" parTransId="{1BF036C4-3BA2-4ED5-A089-C0C68C1C4AB1}" sibTransId="{64087D24-CC2B-436C-AF6C-2DFF72AF3129}"/>
    <dgm:cxn modelId="{439B456F-5709-425C-B4EF-CC20319F96CC}" type="presOf" srcId="{EA1AA72F-1755-4906-97CF-68E281C7A52F}" destId="{6617B630-7FD9-446E-B52B-C4999BA5FCE3}" srcOrd="0" destOrd="0" presId="urn:microsoft.com/office/officeart/2005/8/layout/default"/>
    <dgm:cxn modelId="{AC31D86F-CC49-4FD0-9348-5312C5C91764}" srcId="{195831BF-864F-4D23-827D-2AE4E534CB36}" destId="{D0C11DE3-06E6-4523-9C00-947D776400BC}" srcOrd="12" destOrd="0" parTransId="{691FAAFB-6E4E-4F7D-B354-451F3FBDD165}" sibTransId="{D6A65B44-16F9-4CFF-9998-354964FFA1F9}"/>
    <dgm:cxn modelId="{1F852C7C-06EB-4AC0-9E90-BF4D600D48AB}" type="presOf" srcId="{D55B9ED3-6A8F-4AB8-BFD4-21F7DF55E9FC}" destId="{ABBA86C1-B6D5-4F36-BD07-3602173D02D3}" srcOrd="0" destOrd="0" presId="urn:microsoft.com/office/officeart/2005/8/layout/default"/>
    <dgm:cxn modelId="{8D51117E-2BDB-4462-A636-853DA673931E}" type="presOf" srcId="{98AA84E2-B7A9-4867-845C-0A8567A0428A}" destId="{4D3479A5-BC9C-4C2D-A9EE-5B011E2F9B18}" srcOrd="0" destOrd="0" presId="urn:microsoft.com/office/officeart/2005/8/layout/default"/>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5" destOrd="0" parTransId="{C8AC7840-3899-4874-ABDD-782065292232}" sibTransId="{484508EA-D9CA-46A7-A591-89BAB202F36B}"/>
    <dgm:cxn modelId="{7E8968A2-41A0-4A65-BC57-B7112E61706B}" srcId="{195831BF-864F-4D23-827D-2AE4E534CB36}" destId="{98AA84E2-B7A9-4867-845C-0A8567A0428A}" srcOrd="7" destOrd="0" parTransId="{7CF9385F-3085-4315-BB8B-D10E0896C583}" sibTransId="{58954F3E-E73E-47ED-9EFE-8C81BE7D5271}"/>
    <dgm:cxn modelId="{D2D0DFAB-A665-41C0-A232-11E105F93C95}" srcId="{195831BF-864F-4D23-827D-2AE4E534CB36}" destId="{264966AA-1594-4B18-958D-BBC1D04619BC}" srcOrd="1" destOrd="0" parTransId="{C8738D5F-CC6B-48D1-8923-852B794635E8}" sibTransId="{87853DBC-D8A7-4314-A71B-6D5345892B60}"/>
    <dgm:cxn modelId="{8DA0EFC5-8281-4F82-AFE2-0384F9EB8B79}" srcId="{195831BF-864F-4D23-827D-2AE4E534CB36}" destId="{F929BDE3-DC3D-4155-B467-8906A845D60C}" srcOrd="14" destOrd="0" parTransId="{D3F15A05-6644-4033-9917-A67ED9F4F1BF}" sibTransId="{41BEDE47-F01B-43DD-9A39-AA9EDAB449FA}"/>
    <dgm:cxn modelId="{734705D2-5012-4FE2-A113-04E8036CF419}" srcId="{195831BF-864F-4D23-827D-2AE4E534CB36}" destId="{4FBD72AF-4850-45BC-AA1B-1F0D42B7C0EB}" srcOrd="13" destOrd="0" parTransId="{C4A174C8-84C0-44FA-B86E-EBF030A1F88A}" sibTransId="{DE0AA3B9-105F-4E38-80DC-A20891C0C514}"/>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F1CD6FF4-3CD8-4B9F-809C-FBEA0F11F8A9}" type="presOf" srcId="{F929BDE3-DC3D-4155-B467-8906A845D60C}" destId="{4BA910C2-6606-4A4B-8D4B-E0FE042A69A4}" srcOrd="0" destOrd="0" presId="urn:microsoft.com/office/officeart/2005/8/layout/default"/>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AAD0CBD0-0A64-4C40-BA43-0837372C4864}" type="presParOf" srcId="{2E40355C-AEF1-40AF-B5B3-2B36746A5EE7}" destId="{93649043-6831-4094-A763-9504FB733BF0}" srcOrd="6" destOrd="0" presId="urn:microsoft.com/office/officeart/2005/8/layout/default"/>
    <dgm:cxn modelId="{868084B8-B12C-4BDD-9744-60755157A08C}" type="presParOf" srcId="{2E40355C-AEF1-40AF-B5B3-2B36746A5EE7}" destId="{4DA0972C-B84F-407A-966F-E8AD317ED6A3}" srcOrd="7" destOrd="0" presId="urn:microsoft.com/office/officeart/2005/8/layout/default"/>
    <dgm:cxn modelId="{0A59426D-2D47-4262-BA1F-366FF079E602}" type="presParOf" srcId="{2E40355C-AEF1-40AF-B5B3-2B36746A5EE7}" destId="{CEB3774B-8160-4D73-BD40-D6E82F6BC715}" srcOrd="8" destOrd="0" presId="urn:microsoft.com/office/officeart/2005/8/layout/default"/>
    <dgm:cxn modelId="{BE67698A-8DB2-4CCD-9438-B0D886B65160}" type="presParOf" srcId="{2E40355C-AEF1-40AF-B5B3-2B36746A5EE7}" destId="{32482838-B929-4579-8209-99A85297DE38}" srcOrd="9" destOrd="0" presId="urn:microsoft.com/office/officeart/2005/8/layout/default"/>
    <dgm:cxn modelId="{9013490D-ECD8-4D0A-8EB3-FD558476C2CE}" type="presParOf" srcId="{2E40355C-AEF1-40AF-B5B3-2B36746A5EE7}" destId="{DB4087B0-C65A-4D58-9919-E944CAEA3E42}" srcOrd="10" destOrd="0" presId="urn:microsoft.com/office/officeart/2005/8/layout/default"/>
    <dgm:cxn modelId="{B37B80FC-4C64-4D90-B7F4-AEC819F82B02}" type="presParOf" srcId="{2E40355C-AEF1-40AF-B5B3-2B36746A5EE7}" destId="{27DC40C2-C761-47A3-A0FA-D98A12A27025}" srcOrd="11" destOrd="0" presId="urn:microsoft.com/office/officeart/2005/8/layout/default"/>
    <dgm:cxn modelId="{59D975C2-F5C7-4D8F-B082-2285A3E2CD67}" type="presParOf" srcId="{2E40355C-AEF1-40AF-B5B3-2B36746A5EE7}" destId="{AE198FB6-B2D3-4077-ABC5-2B4ECF0A568D}" srcOrd="12" destOrd="0" presId="urn:microsoft.com/office/officeart/2005/8/layout/default"/>
    <dgm:cxn modelId="{A455A1C8-56E8-4B1E-A62E-2AD14A569EFB}" type="presParOf" srcId="{2E40355C-AEF1-40AF-B5B3-2B36746A5EE7}" destId="{EA956A89-10C4-4855-ACD2-5B717DE1426D}" srcOrd="13" destOrd="0" presId="urn:microsoft.com/office/officeart/2005/8/layout/default"/>
    <dgm:cxn modelId="{D59F4C80-50F1-4E5E-9085-9AF28580DFDE}" type="presParOf" srcId="{2E40355C-AEF1-40AF-B5B3-2B36746A5EE7}" destId="{4D3479A5-BC9C-4C2D-A9EE-5B011E2F9B18}" srcOrd="14" destOrd="0" presId="urn:microsoft.com/office/officeart/2005/8/layout/default"/>
    <dgm:cxn modelId="{94BA0CAE-432D-4F9E-B0D0-DBC0E6328952}" type="presParOf" srcId="{2E40355C-AEF1-40AF-B5B3-2B36746A5EE7}" destId="{C2314207-163C-4B6A-8AC4-31282B81C11B}"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 modelId="{9A6D9FC9-E1E7-4F50-AEA2-F32118565C41}" type="presParOf" srcId="{2E40355C-AEF1-40AF-B5B3-2B36746A5EE7}" destId="{432F084D-3DEC-45F1-B8D6-89D011D5BE69}" srcOrd="21" destOrd="0" presId="urn:microsoft.com/office/officeart/2005/8/layout/default"/>
    <dgm:cxn modelId="{FF66C574-740F-442A-8EE4-89AF87C1AF3A}" type="presParOf" srcId="{2E40355C-AEF1-40AF-B5B3-2B36746A5EE7}" destId="{D0F03F25-72AD-4A92-998A-CC71E4B25F7D}" srcOrd="22" destOrd="0" presId="urn:microsoft.com/office/officeart/2005/8/layout/default"/>
    <dgm:cxn modelId="{77C9868B-FAD4-4056-81B3-7ADD8C8AB549}" type="presParOf" srcId="{2E40355C-AEF1-40AF-B5B3-2B36746A5EE7}" destId="{6C0D4F9C-B519-4FCC-AB13-5A8BDE86EA96}" srcOrd="23" destOrd="0" presId="urn:microsoft.com/office/officeart/2005/8/layout/default"/>
    <dgm:cxn modelId="{A797CCDA-63E1-4184-9944-C7E860357423}" type="presParOf" srcId="{2E40355C-AEF1-40AF-B5B3-2B36746A5EE7}" destId="{037DCEB3-5FCB-47C0-97BA-3F4B3D79D7FE}" srcOrd="24" destOrd="0" presId="urn:microsoft.com/office/officeart/2005/8/layout/default"/>
    <dgm:cxn modelId="{589B7D5F-34CE-4EA5-A699-EEC89AB5EB5C}" type="presParOf" srcId="{2E40355C-AEF1-40AF-B5B3-2B36746A5EE7}" destId="{1CF1BFAB-4072-4EE9-8BF9-52E5474B057D}" srcOrd="25" destOrd="0" presId="urn:microsoft.com/office/officeart/2005/8/layout/default"/>
    <dgm:cxn modelId="{B16DE1EE-43D1-461A-A474-D8D1D198AABE}" type="presParOf" srcId="{2E40355C-AEF1-40AF-B5B3-2B36746A5EE7}" destId="{66404390-DF1A-479A-827A-EED344DCB0E3}" srcOrd="26" destOrd="0" presId="urn:microsoft.com/office/officeart/2005/8/layout/default"/>
    <dgm:cxn modelId="{60AEE2F2-37A6-4ED0-A264-CD91643AE739}" type="presParOf" srcId="{2E40355C-AEF1-40AF-B5B3-2B36746A5EE7}" destId="{62A1D053-3AE3-4514-B345-84132E090B22}" srcOrd="27" destOrd="0" presId="urn:microsoft.com/office/officeart/2005/8/layout/default"/>
    <dgm:cxn modelId="{6CAB015E-6F4E-4B28-979D-63EB87AF296C}" type="presParOf" srcId="{2E40355C-AEF1-40AF-B5B3-2B36746A5EE7}" destId="{4BA910C2-6606-4A4B-8D4B-E0FE042A69A4}" srcOrd="2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3" y="340057"/>
          <a:ext cx="1044769" cy="5223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Who?</a:t>
          </a:r>
        </a:p>
      </dsp:txBody>
      <dsp:txXfrm>
        <a:off x="21783" y="355357"/>
        <a:ext cx="1014169" cy="491784"/>
      </dsp:txXfrm>
    </dsp:sp>
    <dsp:sp modelId="{3E18D1A7-9ADA-4D11-B998-532B3E4CC7A3}">
      <dsp:nvSpPr>
        <dsp:cNvPr id="0" name=""/>
        <dsp:cNvSpPr/>
      </dsp:nvSpPr>
      <dsp:spPr>
        <a:xfrm>
          <a:off x="1312445" y="340057"/>
          <a:ext cx="1044769" cy="5223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a:t>
          </a:r>
        </a:p>
      </dsp:txBody>
      <dsp:txXfrm>
        <a:off x="1327745" y="355357"/>
        <a:ext cx="1014169" cy="491784"/>
      </dsp:txXfrm>
    </dsp:sp>
    <dsp:sp modelId="{37DA47DF-8C41-4768-B495-0913065D3189}">
      <dsp:nvSpPr>
        <dsp:cNvPr id="0" name=""/>
        <dsp:cNvSpPr/>
      </dsp:nvSpPr>
      <dsp:spPr>
        <a:xfrm>
          <a:off x="2618406" y="340057"/>
          <a:ext cx="1044769" cy="5223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When?</a:t>
          </a:r>
        </a:p>
      </dsp:txBody>
      <dsp:txXfrm>
        <a:off x="2633706" y="355357"/>
        <a:ext cx="1014169" cy="491784"/>
      </dsp:txXfrm>
    </dsp:sp>
    <dsp:sp modelId="{AF785F96-E4E3-434E-93EF-BA11B60D53F3}">
      <dsp:nvSpPr>
        <dsp:cNvPr id="0" name=""/>
        <dsp:cNvSpPr/>
      </dsp:nvSpPr>
      <dsp:spPr>
        <a:xfrm>
          <a:off x="3924368" y="340057"/>
          <a:ext cx="1044769" cy="5223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Where?</a:t>
          </a:r>
        </a:p>
      </dsp:txBody>
      <dsp:txXfrm>
        <a:off x="3939668" y="355357"/>
        <a:ext cx="1014169" cy="491784"/>
      </dsp:txXfrm>
    </dsp:sp>
    <dsp:sp modelId="{F6A457A9-0AC5-4920-9772-32238B210B39}">
      <dsp:nvSpPr>
        <dsp:cNvPr id="0" name=""/>
        <dsp:cNvSpPr/>
      </dsp:nvSpPr>
      <dsp:spPr>
        <a:xfrm>
          <a:off x="5230330" y="340057"/>
          <a:ext cx="1044769" cy="5223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How?</a:t>
          </a:r>
        </a:p>
      </dsp:txBody>
      <dsp:txXfrm>
        <a:off x="5245630" y="355357"/>
        <a:ext cx="1014169" cy="491784"/>
      </dsp:txXfrm>
    </dsp:sp>
    <dsp:sp modelId="{E52377C5-FA43-4500-84B7-7F5864BB3D0C}">
      <dsp:nvSpPr>
        <dsp:cNvPr id="0" name=""/>
        <dsp:cNvSpPr/>
      </dsp:nvSpPr>
      <dsp:spPr>
        <a:xfrm>
          <a:off x="6536292" y="340057"/>
          <a:ext cx="1044769" cy="5223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Why?</a:t>
          </a:r>
        </a:p>
      </dsp:txBody>
      <dsp:txXfrm>
        <a:off x="6551592" y="355357"/>
        <a:ext cx="1014169" cy="491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118627" y="89"/>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Genesis: </a:t>
          </a:r>
        </a:p>
        <a:p>
          <a:pPr marL="0" lvl="0" indent="0" algn="ctr" defTabSz="577850">
            <a:lnSpc>
              <a:spcPct val="90000"/>
            </a:lnSpc>
            <a:spcBef>
              <a:spcPct val="0"/>
            </a:spcBef>
            <a:spcAft>
              <a:spcPct val="35000"/>
            </a:spcAft>
            <a:buNone/>
          </a:pPr>
          <a:r>
            <a:rPr lang="en-US" sz="1300" kern="1200" dirty="0"/>
            <a:t>c. 1445-1400 B.C. </a:t>
          </a:r>
        </a:p>
      </dsp:txBody>
      <dsp:txXfrm>
        <a:off x="118627" y="89"/>
        <a:ext cx="1437354" cy="753844"/>
      </dsp:txXfrm>
    </dsp:sp>
    <dsp:sp modelId="{1745C1DA-5E65-4722-8BB3-B58C75E1263D}">
      <dsp:nvSpPr>
        <dsp:cNvPr id="0" name=""/>
        <dsp:cNvSpPr/>
      </dsp:nvSpPr>
      <dsp:spPr>
        <a:xfrm>
          <a:off x="1681622" y="89"/>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Exodus: </a:t>
          </a:r>
        </a:p>
        <a:p>
          <a:pPr marL="0" lvl="0" indent="0" algn="ctr" defTabSz="577850">
            <a:lnSpc>
              <a:spcPct val="90000"/>
            </a:lnSpc>
            <a:spcBef>
              <a:spcPct val="0"/>
            </a:spcBef>
            <a:spcAft>
              <a:spcPct val="35000"/>
            </a:spcAft>
            <a:buNone/>
          </a:pPr>
          <a:r>
            <a:rPr lang="en-US" sz="1300" kern="1200" dirty="0"/>
            <a:t>c. 1445-1400 B.C.</a:t>
          </a:r>
        </a:p>
      </dsp:txBody>
      <dsp:txXfrm>
        <a:off x="1681622" y="89"/>
        <a:ext cx="1437354" cy="753844"/>
      </dsp:txXfrm>
    </dsp:sp>
    <dsp:sp modelId="{54EE5962-6B50-4EFA-A8AC-62736875F1C3}">
      <dsp:nvSpPr>
        <dsp:cNvPr id="0" name=""/>
        <dsp:cNvSpPr/>
      </dsp:nvSpPr>
      <dsp:spPr>
        <a:xfrm>
          <a:off x="3244618" y="8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Leviticus: </a:t>
          </a:r>
        </a:p>
        <a:p>
          <a:pPr marL="0" lvl="0" indent="0" algn="ctr" defTabSz="577850">
            <a:lnSpc>
              <a:spcPct val="90000"/>
            </a:lnSpc>
            <a:spcBef>
              <a:spcPct val="0"/>
            </a:spcBef>
            <a:spcAft>
              <a:spcPct val="35000"/>
            </a:spcAft>
            <a:buNone/>
          </a:pPr>
          <a:r>
            <a:rPr lang="en-US" sz="1300" kern="1200" dirty="0"/>
            <a:t>c. 1445-1400 B.C.</a:t>
          </a:r>
        </a:p>
      </dsp:txBody>
      <dsp:txXfrm>
        <a:off x="3244618" y="89"/>
        <a:ext cx="1437354" cy="753844"/>
      </dsp:txXfrm>
    </dsp:sp>
    <dsp:sp modelId="{944E805A-6AF2-45E7-9B76-51E967974544}">
      <dsp:nvSpPr>
        <dsp:cNvPr id="0" name=""/>
        <dsp:cNvSpPr/>
      </dsp:nvSpPr>
      <dsp:spPr>
        <a:xfrm>
          <a:off x="118627" y="879574"/>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Numbers: </a:t>
          </a:r>
        </a:p>
        <a:p>
          <a:pPr marL="0" lvl="0" indent="0" algn="ctr" defTabSz="577850">
            <a:lnSpc>
              <a:spcPct val="90000"/>
            </a:lnSpc>
            <a:spcBef>
              <a:spcPct val="0"/>
            </a:spcBef>
            <a:spcAft>
              <a:spcPct val="35000"/>
            </a:spcAft>
            <a:buNone/>
          </a:pPr>
          <a:r>
            <a:rPr lang="en-US" sz="1300" kern="1200" dirty="0"/>
            <a:t>c. 1405 B.C.</a:t>
          </a:r>
        </a:p>
      </dsp:txBody>
      <dsp:txXfrm>
        <a:off x="118627" y="879574"/>
        <a:ext cx="1437354" cy="753844"/>
      </dsp:txXfrm>
    </dsp:sp>
    <dsp:sp modelId="{C0891C01-AAA0-4D98-95B3-CDAB22496C91}">
      <dsp:nvSpPr>
        <dsp:cNvPr id="0" name=""/>
        <dsp:cNvSpPr/>
      </dsp:nvSpPr>
      <dsp:spPr>
        <a:xfrm>
          <a:off x="1681622" y="879574"/>
          <a:ext cx="1437354" cy="753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Deut: </a:t>
          </a:r>
        </a:p>
        <a:p>
          <a:pPr marL="0" lvl="0" indent="0" algn="ctr" defTabSz="577850">
            <a:lnSpc>
              <a:spcPct val="90000"/>
            </a:lnSpc>
            <a:spcBef>
              <a:spcPct val="0"/>
            </a:spcBef>
            <a:spcAft>
              <a:spcPct val="35000"/>
            </a:spcAft>
            <a:buNone/>
          </a:pPr>
          <a:r>
            <a:rPr lang="en-US" sz="1300" kern="1200" dirty="0"/>
            <a:t>c. </a:t>
          </a:r>
          <a:r>
            <a:rPr lang="en-US" sz="1300" kern="1200"/>
            <a:t>1405 </a:t>
          </a:r>
          <a:r>
            <a:rPr lang="en-US" sz="1300" kern="1200" dirty="0"/>
            <a:t>B.C.</a:t>
          </a:r>
        </a:p>
      </dsp:txBody>
      <dsp:txXfrm>
        <a:off x="1681622" y="879574"/>
        <a:ext cx="1437354" cy="753844"/>
      </dsp:txXfrm>
    </dsp:sp>
    <dsp:sp modelId="{79183A35-B0C3-444C-BC3B-8E54D982D011}">
      <dsp:nvSpPr>
        <dsp:cNvPr id="0" name=""/>
        <dsp:cNvSpPr/>
      </dsp:nvSpPr>
      <dsp:spPr>
        <a:xfrm>
          <a:off x="3244618" y="879574"/>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Joshua: </a:t>
          </a:r>
        </a:p>
        <a:p>
          <a:pPr marL="0" lvl="0" indent="0" algn="ctr" defTabSz="577850">
            <a:lnSpc>
              <a:spcPct val="90000"/>
            </a:lnSpc>
            <a:spcBef>
              <a:spcPct val="0"/>
            </a:spcBef>
            <a:spcAft>
              <a:spcPct val="35000"/>
            </a:spcAft>
            <a:buNone/>
          </a:pPr>
          <a:r>
            <a:rPr lang="en-US" sz="1300" kern="1200" dirty="0"/>
            <a:t>c. 1405-1385 B.C.</a:t>
          </a:r>
        </a:p>
      </dsp:txBody>
      <dsp:txXfrm>
        <a:off x="3244618" y="879574"/>
        <a:ext cx="1437354" cy="753844"/>
      </dsp:txXfrm>
    </dsp:sp>
    <dsp:sp modelId="{F30A0BFA-114D-44F0-9F03-61A3E0623A6E}">
      <dsp:nvSpPr>
        <dsp:cNvPr id="0" name=""/>
        <dsp:cNvSpPr/>
      </dsp:nvSpPr>
      <dsp:spPr>
        <a:xfrm>
          <a:off x="118627" y="1759059"/>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Judges: </a:t>
          </a:r>
        </a:p>
        <a:p>
          <a:pPr marL="0" lvl="0" indent="0" algn="ctr" defTabSz="577850">
            <a:lnSpc>
              <a:spcPct val="90000"/>
            </a:lnSpc>
            <a:spcBef>
              <a:spcPct val="0"/>
            </a:spcBef>
            <a:spcAft>
              <a:spcPct val="35000"/>
            </a:spcAft>
            <a:buNone/>
          </a:pPr>
          <a:r>
            <a:rPr lang="en-US" sz="1300" kern="1200" dirty="0"/>
            <a:t>c. 1043 B.C.</a:t>
          </a:r>
        </a:p>
      </dsp:txBody>
      <dsp:txXfrm>
        <a:off x="118627" y="1759059"/>
        <a:ext cx="1437354" cy="753844"/>
      </dsp:txXfrm>
    </dsp:sp>
    <dsp:sp modelId="{0C96A9E7-FD33-4403-A11C-CD599C43CFF6}">
      <dsp:nvSpPr>
        <dsp:cNvPr id="0" name=""/>
        <dsp:cNvSpPr/>
      </dsp:nvSpPr>
      <dsp:spPr>
        <a:xfrm>
          <a:off x="1681622" y="175905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Ruth </a:t>
          </a:r>
        </a:p>
        <a:p>
          <a:pPr marL="0" lvl="0" indent="0" algn="ctr" defTabSz="577850">
            <a:lnSpc>
              <a:spcPct val="90000"/>
            </a:lnSpc>
            <a:spcBef>
              <a:spcPct val="0"/>
            </a:spcBef>
            <a:spcAft>
              <a:spcPct val="35000"/>
            </a:spcAft>
            <a:buNone/>
          </a:pPr>
          <a:r>
            <a:rPr lang="en-US" sz="1300" kern="1200" dirty="0"/>
            <a:t>c. 1011-971 B.C.</a:t>
          </a:r>
        </a:p>
      </dsp:txBody>
      <dsp:txXfrm>
        <a:off x="1681622" y="1759059"/>
        <a:ext cx="1437354" cy="753844"/>
      </dsp:txXfrm>
    </dsp:sp>
    <dsp:sp modelId="{B9CD0B70-E3B0-4F5F-B03A-EBFC05E88F81}">
      <dsp:nvSpPr>
        <dsp:cNvPr id="0" name=""/>
        <dsp:cNvSpPr/>
      </dsp:nvSpPr>
      <dsp:spPr>
        <a:xfrm>
          <a:off x="3244618" y="1759059"/>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&amp; 2 Samuel: </a:t>
          </a:r>
        </a:p>
        <a:p>
          <a:pPr marL="0" lvl="0" indent="0" algn="ctr" defTabSz="577850">
            <a:lnSpc>
              <a:spcPct val="90000"/>
            </a:lnSpc>
            <a:spcBef>
              <a:spcPct val="0"/>
            </a:spcBef>
            <a:spcAft>
              <a:spcPct val="35000"/>
            </a:spcAft>
            <a:buNone/>
          </a:pPr>
          <a:r>
            <a:rPr lang="en-US" sz="1300" kern="1200" dirty="0"/>
            <a:t>c. 960-722 B.C.</a:t>
          </a:r>
        </a:p>
      </dsp:txBody>
      <dsp:txXfrm>
        <a:off x="3244618" y="1759059"/>
        <a:ext cx="1437354" cy="753844"/>
      </dsp:txXfrm>
    </dsp:sp>
    <dsp:sp modelId="{6AE09694-0375-46FA-8161-FD17E0B18849}">
      <dsp:nvSpPr>
        <dsp:cNvPr id="0" name=""/>
        <dsp:cNvSpPr/>
      </dsp:nvSpPr>
      <dsp:spPr>
        <a:xfrm>
          <a:off x="118627" y="2638544"/>
          <a:ext cx="1437354" cy="753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&amp; 2 Kings: </a:t>
          </a:r>
        </a:p>
        <a:p>
          <a:pPr marL="0" lvl="0" indent="0" algn="ctr" defTabSz="577850">
            <a:lnSpc>
              <a:spcPct val="90000"/>
            </a:lnSpc>
            <a:spcBef>
              <a:spcPct val="0"/>
            </a:spcBef>
            <a:spcAft>
              <a:spcPct val="35000"/>
            </a:spcAft>
            <a:buNone/>
          </a:pPr>
          <a:r>
            <a:rPr lang="en-US" sz="1300" kern="1200" dirty="0"/>
            <a:t>c. 560-540 B.C.</a:t>
          </a:r>
        </a:p>
      </dsp:txBody>
      <dsp:txXfrm>
        <a:off x="118627" y="2638544"/>
        <a:ext cx="1437354" cy="753844"/>
      </dsp:txXfrm>
    </dsp:sp>
    <dsp:sp modelId="{175FA496-49DF-4C55-80BD-9D3CA7141129}">
      <dsp:nvSpPr>
        <dsp:cNvPr id="0" name=""/>
        <dsp:cNvSpPr/>
      </dsp:nvSpPr>
      <dsp:spPr>
        <a:xfrm>
          <a:off x="1681622" y="2638544"/>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Ezra: </a:t>
          </a:r>
        </a:p>
        <a:p>
          <a:pPr marL="0" lvl="0" indent="0" algn="ctr" defTabSz="577850">
            <a:lnSpc>
              <a:spcPct val="90000"/>
            </a:lnSpc>
            <a:spcBef>
              <a:spcPct val="0"/>
            </a:spcBef>
            <a:spcAft>
              <a:spcPct val="35000"/>
            </a:spcAft>
            <a:buNone/>
          </a:pPr>
          <a:r>
            <a:rPr lang="en-US" sz="1300" kern="1200" dirty="0"/>
            <a:t>c. 460-440 B.C</a:t>
          </a:r>
        </a:p>
      </dsp:txBody>
      <dsp:txXfrm>
        <a:off x="1681622" y="2638544"/>
        <a:ext cx="1437354" cy="753844"/>
      </dsp:txXfrm>
    </dsp:sp>
    <dsp:sp modelId="{7CB2E289-81FC-4686-988C-9B768BB06DC8}">
      <dsp:nvSpPr>
        <dsp:cNvPr id="0" name=""/>
        <dsp:cNvSpPr/>
      </dsp:nvSpPr>
      <dsp:spPr>
        <a:xfrm>
          <a:off x="3244618" y="2638544"/>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Esther: </a:t>
          </a:r>
        </a:p>
        <a:p>
          <a:pPr marL="0" lvl="0" indent="0" algn="ctr" defTabSz="577850">
            <a:lnSpc>
              <a:spcPct val="90000"/>
            </a:lnSpc>
            <a:spcBef>
              <a:spcPct val="0"/>
            </a:spcBef>
            <a:spcAft>
              <a:spcPct val="35000"/>
            </a:spcAft>
            <a:buNone/>
          </a:pPr>
          <a:r>
            <a:rPr lang="en-US" sz="1300" kern="1200" dirty="0"/>
            <a:t>c. 460-350 B.C..</a:t>
          </a:r>
        </a:p>
      </dsp:txBody>
      <dsp:txXfrm>
        <a:off x="3244618" y="2638544"/>
        <a:ext cx="1437354" cy="753844"/>
      </dsp:txXfrm>
    </dsp:sp>
    <dsp:sp modelId="{9326DC7B-2076-4F86-9975-5212D24ED68E}">
      <dsp:nvSpPr>
        <dsp:cNvPr id="0" name=""/>
        <dsp:cNvSpPr/>
      </dsp:nvSpPr>
      <dsp:spPr>
        <a:xfrm>
          <a:off x="900124" y="351802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&amp; 2 Chron: </a:t>
          </a:r>
        </a:p>
        <a:p>
          <a:pPr marL="0" lvl="0" indent="0" algn="ctr" defTabSz="577850">
            <a:lnSpc>
              <a:spcPct val="90000"/>
            </a:lnSpc>
            <a:spcBef>
              <a:spcPct val="0"/>
            </a:spcBef>
            <a:spcAft>
              <a:spcPct val="35000"/>
            </a:spcAft>
            <a:buNone/>
          </a:pPr>
          <a:r>
            <a:rPr lang="en-US" sz="1300" kern="1200" dirty="0"/>
            <a:t>c. 450-425 B.C.</a:t>
          </a:r>
        </a:p>
      </dsp:txBody>
      <dsp:txXfrm>
        <a:off x="900124" y="3518029"/>
        <a:ext cx="1437354" cy="753844"/>
      </dsp:txXfrm>
    </dsp:sp>
    <dsp:sp modelId="{C077237D-AF36-4B42-A6C0-D913F8C80C65}">
      <dsp:nvSpPr>
        <dsp:cNvPr id="0" name=""/>
        <dsp:cNvSpPr/>
      </dsp:nvSpPr>
      <dsp:spPr>
        <a:xfrm>
          <a:off x="2463120" y="3518029"/>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Nehemiah: </a:t>
          </a:r>
        </a:p>
        <a:p>
          <a:pPr marL="0" lvl="0" indent="0" algn="ctr" defTabSz="577850">
            <a:lnSpc>
              <a:spcPct val="90000"/>
            </a:lnSpc>
            <a:spcBef>
              <a:spcPct val="0"/>
            </a:spcBef>
            <a:spcAft>
              <a:spcPct val="35000"/>
            </a:spcAft>
            <a:buNone/>
          </a:pPr>
          <a:r>
            <a:rPr lang="en-US" sz="1300" kern="1200" dirty="0"/>
            <a:t>c. 445-420 B.C.</a:t>
          </a:r>
        </a:p>
      </dsp:txBody>
      <dsp:txXfrm>
        <a:off x="2463120" y="3518029"/>
        <a:ext cx="1437354" cy="753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126133" y="2176"/>
          <a:ext cx="1469827" cy="7531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Job: </a:t>
          </a:r>
        </a:p>
        <a:p>
          <a:pPr marL="0" lvl="0" indent="0" algn="ctr" defTabSz="533400">
            <a:lnSpc>
              <a:spcPct val="90000"/>
            </a:lnSpc>
            <a:spcBef>
              <a:spcPct val="0"/>
            </a:spcBef>
            <a:spcAft>
              <a:spcPct val="35000"/>
            </a:spcAft>
            <a:buNone/>
          </a:pPr>
          <a:r>
            <a:rPr lang="en-US" sz="1200" kern="1200" dirty="0"/>
            <a:t>c. 1440 – 950 B.C.</a:t>
          </a:r>
        </a:p>
      </dsp:txBody>
      <dsp:txXfrm>
        <a:off x="126133" y="2176"/>
        <a:ext cx="1469827" cy="753107"/>
      </dsp:txXfrm>
    </dsp:sp>
    <dsp:sp modelId="{E41E4CE5-3F9A-4DCB-A004-630D56FC6DC8}">
      <dsp:nvSpPr>
        <dsp:cNvPr id="0" name=""/>
        <dsp:cNvSpPr/>
      </dsp:nvSpPr>
      <dsp:spPr>
        <a:xfrm>
          <a:off x="1721478" y="2176"/>
          <a:ext cx="1469827" cy="753107"/>
        </a:xfrm>
        <a:prstGeom prst="rect">
          <a:avLst/>
        </a:prstGeom>
        <a:solidFill>
          <a:schemeClr val="accent5">
            <a:hueOff val="-712982"/>
            <a:satOff val="-1104"/>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Psalms: </a:t>
          </a:r>
        </a:p>
        <a:p>
          <a:pPr marL="0" lvl="0" indent="0" algn="ctr" defTabSz="533400">
            <a:lnSpc>
              <a:spcPct val="90000"/>
            </a:lnSpc>
            <a:spcBef>
              <a:spcPct val="0"/>
            </a:spcBef>
            <a:spcAft>
              <a:spcPct val="35000"/>
            </a:spcAft>
            <a:buNone/>
          </a:pPr>
          <a:r>
            <a:rPr lang="en-US" sz="1200" kern="1200" dirty="0"/>
            <a:t>c. 1410-500 B.C.</a:t>
          </a:r>
        </a:p>
      </dsp:txBody>
      <dsp:txXfrm>
        <a:off x="1721478" y="2176"/>
        <a:ext cx="1469827" cy="753107"/>
      </dsp:txXfrm>
    </dsp:sp>
    <dsp:sp modelId="{5CAB4C11-5B42-4FA9-AFF7-C4436988DC7F}">
      <dsp:nvSpPr>
        <dsp:cNvPr id="0" name=""/>
        <dsp:cNvSpPr/>
      </dsp:nvSpPr>
      <dsp:spPr>
        <a:xfrm>
          <a:off x="3316823" y="2176"/>
          <a:ext cx="1469827" cy="753107"/>
        </a:xfrm>
        <a:prstGeom prst="rect">
          <a:avLst/>
        </a:prstGeom>
        <a:solidFill>
          <a:schemeClr val="accent5">
            <a:hueOff val="-1425964"/>
            <a:satOff val="-2208"/>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Proverbs and Song of Solomon: </a:t>
          </a:r>
        </a:p>
        <a:p>
          <a:pPr marL="0" lvl="0" indent="0" algn="ctr" defTabSz="533400">
            <a:lnSpc>
              <a:spcPct val="90000"/>
            </a:lnSpc>
            <a:spcBef>
              <a:spcPct val="0"/>
            </a:spcBef>
            <a:spcAft>
              <a:spcPct val="35000"/>
            </a:spcAft>
            <a:buNone/>
          </a:pPr>
          <a:r>
            <a:rPr lang="en-US" sz="1200" kern="1200" dirty="0"/>
            <a:t>c. 965 B.C.</a:t>
          </a:r>
        </a:p>
      </dsp:txBody>
      <dsp:txXfrm>
        <a:off x="3316823" y="2176"/>
        <a:ext cx="1469827" cy="753107"/>
      </dsp:txXfrm>
    </dsp:sp>
    <dsp:sp modelId="{93649043-6831-4094-A763-9504FB733BF0}">
      <dsp:nvSpPr>
        <dsp:cNvPr id="0" name=""/>
        <dsp:cNvSpPr/>
      </dsp:nvSpPr>
      <dsp:spPr>
        <a:xfrm>
          <a:off x="126133" y="880802"/>
          <a:ext cx="1469827" cy="753107"/>
        </a:xfrm>
        <a:prstGeom prst="rect">
          <a:avLst/>
        </a:prstGeom>
        <a:solidFill>
          <a:schemeClr val="accent5">
            <a:hueOff val="-2138945"/>
            <a:satOff val="-3312"/>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Ecclesiastes: </a:t>
          </a:r>
        </a:p>
        <a:p>
          <a:pPr marL="0" lvl="0" indent="0" algn="ctr" defTabSz="533400">
            <a:lnSpc>
              <a:spcPct val="90000"/>
            </a:lnSpc>
            <a:spcBef>
              <a:spcPct val="0"/>
            </a:spcBef>
            <a:spcAft>
              <a:spcPct val="35000"/>
            </a:spcAft>
            <a:buNone/>
          </a:pPr>
          <a:r>
            <a:rPr lang="en-US" sz="1200" kern="1200" dirty="0"/>
            <a:t>c. 930 B.C.</a:t>
          </a:r>
        </a:p>
      </dsp:txBody>
      <dsp:txXfrm>
        <a:off x="126133" y="880802"/>
        <a:ext cx="1469827" cy="753107"/>
      </dsp:txXfrm>
    </dsp:sp>
    <dsp:sp modelId="{CEB3774B-8160-4D73-BD40-D6E82F6BC715}">
      <dsp:nvSpPr>
        <dsp:cNvPr id="0" name=""/>
        <dsp:cNvSpPr/>
      </dsp:nvSpPr>
      <dsp:spPr>
        <a:xfrm>
          <a:off x="1721478" y="880802"/>
          <a:ext cx="1469827" cy="753107"/>
        </a:xfrm>
        <a:prstGeom prst="rect">
          <a:avLst/>
        </a:prstGeom>
        <a:solidFill>
          <a:schemeClr val="accent5">
            <a:hueOff val="-2851927"/>
            <a:satOff val="-4415"/>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Obadiah: </a:t>
          </a:r>
        </a:p>
        <a:p>
          <a:pPr marL="0" lvl="0" indent="0" algn="ctr" defTabSz="533400">
            <a:lnSpc>
              <a:spcPct val="90000"/>
            </a:lnSpc>
            <a:spcBef>
              <a:spcPct val="0"/>
            </a:spcBef>
            <a:spcAft>
              <a:spcPct val="35000"/>
            </a:spcAft>
            <a:buNone/>
          </a:pPr>
          <a:r>
            <a:rPr lang="en-US" sz="1200" kern="1200" dirty="0"/>
            <a:t>c. 848-840 B.C.</a:t>
          </a:r>
        </a:p>
      </dsp:txBody>
      <dsp:txXfrm>
        <a:off x="1721478" y="880802"/>
        <a:ext cx="1469827" cy="753107"/>
      </dsp:txXfrm>
    </dsp:sp>
    <dsp:sp modelId="{DB4087B0-C65A-4D58-9919-E944CAEA3E42}">
      <dsp:nvSpPr>
        <dsp:cNvPr id="0" name=""/>
        <dsp:cNvSpPr/>
      </dsp:nvSpPr>
      <dsp:spPr>
        <a:xfrm>
          <a:off x="3316823" y="880802"/>
          <a:ext cx="1469827" cy="753107"/>
        </a:xfrm>
        <a:prstGeom prst="rect">
          <a:avLst/>
        </a:prstGeom>
        <a:solidFill>
          <a:schemeClr val="accent5">
            <a:hueOff val="-3564909"/>
            <a:satOff val="-5519"/>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Joel: </a:t>
          </a:r>
        </a:p>
        <a:p>
          <a:pPr marL="0" lvl="0" indent="0" algn="ctr" defTabSz="533400">
            <a:lnSpc>
              <a:spcPct val="90000"/>
            </a:lnSpc>
            <a:spcBef>
              <a:spcPct val="0"/>
            </a:spcBef>
            <a:spcAft>
              <a:spcPct val="35000"/>
            </a:spcAft>
            <a:buNone/>
          </a:pPr>
          <a:r>
            <a:rPr lang="en-US" sz="1200" kern="1200" dirty="0"/>
            <a:t>c. 835 – 796 B.C</a:t>
          </a:r>
        </a:p>
      </dsp:txBody>
      <dsp:txXfrm>
        <a:off x="3316823" y="880802"/>
        <a:ext cx="1469827" cy="753107"/>
      </dsp:txXfrm>
    </dsp:sp>
    <dsp:sp modelId="{AE198FB6-B2D3-4077-ABC5-2B4ECF0A568D}">
      <dsp:nvSpPr>
        <dsp:cNvPr id="0" name=""/>
        <dsp:cNvSpPr/>
      </dsp:nvSpPr>
      <dsp:spPr>
        <a:xfrm>
          <a:off x="126133" y="1759427"/>
          <a:ext cx="1469827" cy="753107"/>
        </a:xfrm>
        <a:prstGeom prst="rect">
          <a:avLst/>
        </a:prstGeom>
        <a:solidFill>
          <a:schemeClr val="accent5">
            <a:hueOff val="-4277891"/>
            <a:satOff val="-6623"/>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Jonah</a:t>
          </a:r>
        </a:p>
        <a:p>
          <a:pPr marL="0" lvl="0" indent="0" algn="ctr" defTabSz="533400">
            <a:lnSpc>
              <a:spcPct val="90000"/>
            </a:lnSpc>
            <a:spcBef>
              <a:spcPct val="0"/>
            </a:spcBef>
            <a:spcAft>
              <a:spcPct val="35000"/>
            </a:spcAft>
            <a:buNone/>
          </a:pPr>
          <a:r>
            <a:rPr lang="en-US" sz="1200" kern="1200" dirty="0"/>
            <a:t>c. 790 – 739 B.C.</a:t>
          </a:r>
        </a:p>
      </dsp:txBody>
      <dsp:txXfrm>
        <a:off x="126133" y="1759427"/>
        <a:ext cx="1469827" cy="753107"/>
      </dsp:txXfrm>
    </dsp:sp>
    <dsp:sp modelId="{4D3479A5-BC9C-4C2D-A9EE-5B011E2F9B18}">
      <dsp:nvSpPr>
        <dsp:cNvPr id="0" name=""/>
        <dsp:cNvSpPr/>
      </dsp:nvSpPr>
      <dsp:spPr>
        <a:xfrm>
          <a:off x="1721478" y="1759427"/>
          <a:ext cx="1469827" cy="753107"/>
        </a:xfrm>
        <a:prstGeom prst="rect">
          <a:avLst/>
        </a:prstGeom>
        <a:solidFill>
          <a:schemeClr val="accent5">
            <a:hueOff val="-4990872"/>
            <a:satOff val="-7727"/>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Hosea and Amos: </a:t>
          </a:r>
        </a:p>
        <a:p>
          <a:pPr marL="0" lvl="0" indent="0" algn="ctr" defTabSz="533400">
            <a:lnSpc>
              <a:spcPct val="90000"/>
            </a:lnSpc>
            <a:spcBef>
              <a:spcPct val="0"/>
            </a:spcBef>
            <a:spcAft>
              <a:spcPct val="35000"/>
            </a:spcAft>
            <a:buNone/>
          </a:pPr>
          <a:r>
            <a:rPr lang="en-US" sz="1200" kern="1200" dirty="0"/>
            <a:t>c. 760 -725 B.C.</a:t>
          </a:r>
        </a:p>
      </dsp:txBody>
      <dsp:txXfrm>
        <a:off x="1721478" y="1759427"/>
        <a:ext cx="1469827" cy="753107"/>
      </dsp:txXfrm>
    </dsp:sp>
    <dsp:sp modelId="{6617B630-7FD9-446E-B52B-C4999BA5FCE3}">
      <dsp:nvSpPr>
        <dsp:cNvPr id="0" name=""/>
        <dsp:cNvSpPr/>
      </dsp:nvSpPr>
      <dsp:spPr>
        <a:xfrm>
          <a:off x="3316823" y="1759427"/>
          <a:ext cx="1469827" cy="753107"/>
        </a:xfrm>
        <a:prstGeom prst="rect">
          <a:avLst/>
        </a:prstGeom>
        <a:solidFill>
          <a:schemeClr val="accent5">
            <a:hueOff val="-5703854"/>
            <a:satOff val="-8831"/>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Isaiah and Micah: </a:t>
          </a:r>
        </a:p>
        <a:p>
          <a:pPr marL="0" lvl="0" indent="0" algn="ctr" defTabSz="533400">
            <a:lnSpc>
              <a:spcPct val="90000"/>
            </a:lnSpc>
            <a:spcBef>
              <a:spcPct val="0"/>
            </a:spcBef>
            <a:spcAft>
              <a:spcPct val="35000"/>
            </a:spcAft>
            <a:buNone/>
          </a:pPr>
          <a:r>
            <a:rPr lang="en-US" sz="1200" kern="1200" dirty="0"/>
            <a:t>c. 739 – 681 B.C.</a:t>
          </a:r>
        </a:p>
      </dsp:txBody>
      <dsp:txXfrm>
        <a:off x="3316823" y="1759427"/>
        <a:ext cx="1469827" cy="753107"/>
      </dsp:txXfrm>
    </dsp:sp>
    <dsp:sp modelId="{B671FEB6-D9ED-4F7E-B34F-008103AD25B1}">
      <dsp:nvSpPr>
        <dsp:cNvPr id="0" name=""/>
        <dsp:cNvSpPr/>
      </dsp:nvSpPr>
      <dsp:spPr>
        <a:xfrm>
          <a:off x="146240" y="2638053"/>
          <a:ext cx="1469827" cy="753107"/>
        </a:xfrm>
        <a:prstGeom prst="rect">
          <a:avLst/>
        </a:prstGeom>
        <a:solidFill>
          <a:schemeClr val="accent5">
            <a:hueOff val="-6416836"/>
            <a:satOff val="-9935"/>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Nahum: </a:t>
          </a:r>
        </a:p>
        <a:p>
          <a:pPr marL="0" lvl="0" indent="0" algn="ctr" defTabSz="533400">
            <a:lnSpc>
              <a:spcPct val="90000"/>
            </a:lnSpc>
            <a:spcBef>
              <a:spcPct val="0"/>
            </a:spcBef>
            <a:spcAft>
              <a:spcPct val="35000"/>
            </a:spcAft>
            <a:buNone/>
          </a:pPr>
          <a:r>
            <a:rPr lang="en-US" sz="1200" kern="1200" dirty="0"/>
            <a:t>c. 663–612 B.C.</a:t>
          </a:r>
        </a:p>
      </dsp:txBody>
      <dsp:txXfrm>
        <a:off x="146240" y="2638053"/>
        <a:ext cx="1469827" cy="753107"/>
      </dsp:txXfrm>
    </dsp:sp>
    <dsp:sp modelId="{ABBA86C1-B6D5-4F36-BD07-3602173D02D3}">
      <dsp:nvSpPr>
        <dsp:cNvPr id="0" name=""/>
        <dsp:cNvSpPr/>
      </dsp:nvSpPr>
      <dsp:spPr>
        <a:xfrm>
          <a:off x="1741586" y="2638053"/>
          <a:ext cx="1469827" cy="753107"/>
        </a:xfrm>
        <a:prstGeom prst="rect">
          <a:avLst/>
        </a:prstGeom>
        <a:solidFill>
          <a:schemeClr val="accent5">
            <a:hueOff val="-7129818"/>
            <a:satOff val="-11039"/>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Habakkuk and Zephaniah: </a:t>
          </a:r>
        </a:p>
        <a:p>
          <a:pPr marL="0" lvl="0" indent="0" algn="ctr" defTabSz="533400">
            <a:lnSpc>
              <a:spcPct val="90000"/>
            </a:lnSpc>
            <a:spcBef>
              <a:spcPct val="0"/>
            </a:spcBef>
            <a:spcAft>
              <a:spcPct val="35000"/>
            </a:spcAft>
            <a:buNone/>
          </a:pPr>
          <a:r>
            <a:rPr lang="en-US" sz="1200" kern="1200" dirty="0"/>
            <a:t>c. 635-605 B.C</a:t>
          </a:r>
          <a:endParaRPr lang="en-US" sz="1200" b="0" kern="1200" dirty="0"/>
        </a:p>
      </dsp:txBody>
      <dsp:txXfrm>
        <a:off x="1741586" y="2638053"/>
        <a:ext cx="1469827" cy="753107"/>
      </dsp:txXfrm>
    </dsp:sp>
    <dsp:sp modelId="{D0F03F25-72AD-4A92-998A-CC71E4B25F7D}">
      <dsp:nvSpPr>
        <dsp:cNvPr id="0" name=""/>
        <dsp:cNvSpPr/>
      </dsp:nvSpPr>
      <dsp:spPr>
        <a:xfrm>
          <a:off x="3316823" y="2638053"/>
          <a:ext cx="1469827" cy="753107"/>
        </a:xfrm>
        <a:prstGeom prst="rect">
          <a:avLst/>
        </a:prstGeom>
        <a:solidFill>
          <a:schemeClr val="accent5">
            <a:hueOff val="-7842799"/>
            <a:satOff val="-12142"/>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Jeremiah and Lamentations</a:t>
          </a:r>
        </a:p>
        <a:p>
          <a:pPr marL="0" lvl="0" indent="0" algn="ctr" defTabSz="533400">
            <a:lnSpc>
              <a:spcPct val="90000"/>
            </a:lnSpc>
            <a:spcBef>
              <a:spcPct val="0"/>
            </a:spcBef>
            <a:spcAft>
              <a:spcPct val="35000"/>
            </a:spcAft>
            <a:buNone/>
          </a:pPr>
          <a:r>
            <a:rPr lang="en-US" sz="1200" kern="1200" dirty="0"/>
            <a:t>c. 630-575 B.C.</a:t>
          </a:r>
          <a:endParaRPr lang="en-US" sz="1200" b="0" kern="1200" dirty="0"/>
        </a:p>
      </dsp:txBody>
      <dsp:txXfrm>
        <a:off x="3316823" y="2638053"/>
        <a:ext cx="1469827" cy="753107"/>
      </dsp:txXfrm>
    </dsp:sp>
    <dsp:sp modelId="{037DCEB3-5FCB-47C0-97BA-3F4B3D79D7FE}">
      <dsp:nvSpPr>
        <dsp:cNvPr id="0" name=""/>
        <dsp:cNvSpPr/>
      </dsp:nvSpPr>
      <dsp:spPr>
        <a:xfrm>
          <a:off x="146240" y="3516678"/>
          <a:ext cx="1469827" cy="753107"/>
        </a:xfrm>
        <a:prstGeom prst="rect">
          <a:avLst/>
        </a:prstGeom>
        <a:solidFill>
          <a:schemeClr val="accent5">
            <a:hueOff val="-8555782"/>
            <a:satOff val="-13246"/>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Ezekiel and Daniel: </a:t>
          </a:r>
        </a:p>
        <a:p>
          <a:pPr marL="0" lvl="0" indent="0" algn="ctr" defTabSz="533400">
            <a:lnSpc>
              <a:spcPct val="90000"/>
            </a:lnSpc>
            <a:spcBef>
              <a:spcPct val="0"/>
            </a:spcBef>
            <a:spcAft>
              <a:spcPct val="35000"/>
            </a:spcAft>
            <a:buNone/>
          </a:pPr>
          <a:r>
            <a:rPr lang="en-US" sz="1200" b="0" kern="1200" dirty="0"/>
            <a:t>c. 593 – 530 B.C.</a:t>
          </a:r>
        </a:p>
      </dsp:txBody>
      <dsp:txXfrm>
        <a:off x="146240" y="3516678"/>
        <a:ext cx="1469827" cy="753107"/>
      </dsp:txXfrm>
    </dsp:sp>
    <dsp:sp modelId="{66404390-DF1A-479A-827A-EED344DCB0E3}">
      <dsp:nvSpPr>
        <dsp:cNvPr id="0" name=""/>
        <dsp:cNvSpPr/>
      </dsp:nvSpPr>
      <dsp:spPr>
        <a:xfrm>
          <a:off x="1721478" y="3516678"/>
          <a:ext cx="1469827" cy="753107"/>
        </a:xfrm>
        <a:prstGeom prst="rect">
          <a:avLst/>
        </a:prstGeom>
        <a:solidFill>
          <a:schemeClr val="accent5">
            <a:hueOff val="-9268763"/>
            <a:satOff val="-1435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Haggai and Zechariah</a:t>
          </a:r>
        </a:p>
        <a:p>
          <a:pPr marL="0" lvl="0" indent="0" algn="ctr" defTabSz="533400">
            <a:lnSpc>
              <a:spcPct val="90000"/>
            </a:lnSpc>
            <a:spcBef>
              <a:spcPct val="0"/>
            </a:spcBef>
            <a:spcAft>
              <a:spcPct val="35000"/>
            </a:spcAft>
            <a:buNone/>
          </a:pPr>
          <a:r>
            <a:rPr lang="en-US" sz="1200" b="0" kern="1200" dirty="0"/>
            <a:t>c. 520-470 B.C.</a:t>
          </a:r>
        </a:p>
      </dsp:txBody>
      <dsp:txXfrm>
        <a:off x="1721478" y="3516678"/>
        <a:ext cx="1469827" cy="753107"/>
      </dsp:txXfrm>
    </dsp:sp>
    <dsp:sp modelId="{4BA910C2-6606-4A4B-8D4B-E0FE042A69A4}">
      <dsp:nvSpPr>
        <dsp:cNvPr id="0" name=""/>
        <dsp:cNvSpPr/>
      </dsp:nvSpPr>
      <dsp:spPr>
        <a:xfrm>
          <a:off x="3316823" y="3516678"/>
          <a:ext cx="1469827" cy="753107"/>
        </a:xfrm>
        <a:prstGeom prst="rect">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Malachi</a:t>
          </a:r>
        </a:p>
        <a:p>
          <a:pPr marL="0" lvl="0" indent="0" algn="ctr" defTabSz="533400">
            <a:lnSpc>
              <a:spcPct val="90000"/>
            </a:lnSpc>
            <a:spcBef>
              <a:spcPct val="0"/>
            </a:spcBef>
            <a:spcAft>
              <a:spcPct val="35000"/>
            </a:spcAft>
            <a:buNone/>
          </a:pPr>
          <a:r>
            <a:rPr lang="en-US" sz="1200" b="0" kern="1200" dirty="0"/>
            <a:t>c. 440 – 400 B.C.</a:t>
          </a:r>
        </a:p>
      </dsp:txBody>
      <dsp:txXfrm>
        <a:off x="3316823" y="3516678"/>
        <a:ext cx="1469827" cy="7531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3/31/2026</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3/31/2026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13</a:t>
            </a:fld>
            <a:endParaRPr lang="en-US" dirty="0"/>
          </a:p>
        </p:txBody>
      </p:sp>
    </p:spTree>
    <p:extLst>
      <p:ext uri="{BB962C8B-B14F-4D97-AF65-F5344CB8AC3E}">
        <p14:creationId xmlns:p14="http://schemas.microsoft.com/office/powerpoint/2010/main" val="240112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FF84E-AE5A-52BB-4D3F-670EDD7F0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8B9B3-C555-AF0F-1271-79BE43ACD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EAFDB-766E-B776-1A6C-328E53510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AC7DB-1682-C64F-66F8-9CB2E8A021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55677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C11D-47C1-5F6D-AD3F-BC3CEED6B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33023-32B1-3487-B319-8C76C55DC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16FD1-234E-CB3E-8278-BE1ED5BA3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2BBA53-D3D0-AD0D-4E4D-748CD717338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72194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8349" y="457200"/>
            <a:ext cx="6271150"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8349" y="1685038"/>
            <a:ext cx="6271150"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020" y="6356351"/>
            <a:ext cx="2742486" cy="365125"/>
          </a:xfrm>
        </p:spPr>
        <p:txBody>
          <a:bodyPr/>
          <a:lstStyle/>
          <a:p>
            <a:r>
              <a:rPr lang="en-US" dirty="0"/>
              <a:t>11-Nov-2024</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0596" y="6356351"/>
            <a:ext cx="4113728"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38272" y="6356351"/>
            <a:ext cx="2742486"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6566" y="83616"/>
            <a:ext cx="73152" cy="548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8349" y="1230186"/>
            <a:ext cx="6216301"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081" y="321288"/>
            <a:ext cx="4049737"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3936699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8"/>
            <a:ext cx="12188828"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212" y="429770"/>
            <a:ext cx="10238613"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459" y="2865439"/>
            <a:ext cx="10238293"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0722" y="-1738628"/>
            <a:ext cx="3118759" cy="4638723"/>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59760" y="0"/>
            <a:ext cx="8113187"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2982522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2">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09E2F69-D76D-62CD-4B4B-52AB2F720DE4}"/>
              </a:ext>
            </a:extLst>
          </p:cNvPr>
          <p:cNvSpPr/>
          <p:nvPr userDrawn="1"/>
        </p:nvSpPr>
        <p:spPr>
          <a:xfrm>
            <a:off x="9958158" y="0"/>
            <a:ext cx="2230666" cy="1981200"/>
          </a:xfrm>
          <a:custGeom>
            <a:avLst/>
            <a:gdLst>
              <a:gd name="connsiteX0" fmla="*/ 0 w 2230666"/>
              <a:gd name="connsiteY0" fmla="*/ 0 h 1981200"/>
              <a:gd name="connsiteX1" fmla="*/ 2230666 w 2230666"/>
              <a:gd name="connsiteY1" fmla="*/ 0 h 1981200"/>
              <a:gd name="connsiteX2" fmla="*/ 2230666 w 2230666"/>
              <a:gd name="connsiteY2" fmla="*/ 1981200 h 1981200"/>
              <a:gd name="connsiteX3" fmla="*/ 2029222 w 2230666"/>
              <a:gd name="connsiteY3" fmla="*/ 1972296 h 1981200"/>
              <a:gd name="connsiteX4" fmla="*/ 28437 w 2230666"/>
              <a:gd name="connsiteY4" fmla="*/ 186331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666" h="1981200">
                <a:moveTo>
                  <a:pt x="0" y="0"/>
                </a:moveTo>
                <a:lnTo>
                  <a:pt x="2230666" y="0"/>
                </a:lnTo>
                <a:lnTo>
                  <a:pt x="2230666" y="1981200"/>
                </a:lnTo>
                <a:lnTo>
                  <a:pt x="2029222" y="1972296"/>
                </a:lnTo>
                <a:cubicBezTo>
                  <a:pt x="1033803" y="1883891"/>
                  <a:pt x="224946" y="1146640"/>
                  <a:pt x="28437" y="186331"/>
                </a:cubicBez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lvl="0" algn="ctr"/>
            <a:endParaRPr lang="en-US" dirty="0"/>
          </a:p>
        </p:txBody>
      </p:sp>
      <p:sp>
        <p:nvSpPr>
          <p:cNvPr id="2" name="Rectangle 1">
            <a:extLst>
              <a:ext uri="{FF2B5EF4-FFF2-40B4-BE49-F238E27FC236}">
                <a16:creationId xmlns:a16="http://schemas.microsoft.com/office/drawing/2014/main" id="{F75C97BE-6AF8-5928-B560-739552D148BA}"/>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Cross 2">
            <a:extLst>
              <a:ext uri="{FF2B5EF4-FFF2-40B4-BE49-F238E27FC236}">
                <a16:creationId xmlns:a16="http://schemas.microsoft.com/office/drawing/2014/main" id="{A0041296-BAB4-9340-D4A7-59FD619AC52B}"/>
              </a:ext>
            </a:extLst>
          </p:cNvPr>
          <p:cNvSpPr/>
          <p:nvPr userDrawn="1"/>
        </p:nvSpPr>
        <p:spPr>
          <a:xfrm>
            <a:off x="7847012" y="3810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5" name="Cross 4">
            <a:extLst>
              <a:ext uri="{FF2B5EF4-FFF2-40B4-BE49-F238E27FC236}">
                <a16:creationId xmlns:a16="http://schemas.microsoft.com/office/drawing/2014/main" id="{FFABB0BB-C379-786D-46F1-DEB6A507EA80}"/>
              </a:ext>
            </a:extLst>
          </p:cNvPr>
          <p:cNvSpPr/>
          <p:nvPr userDrawn="1"/>
        </p:nvSpPr>
        <p:spPr>
          <a:xfrm>
            <a:off x="8559685" y="10668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11" name="Title 1">
            <a:extLst>
              <a:ext uri="{FF2B5EF4-FFF2-40B4-BE49-F238E27FC236}">
                <a16:creationId xmlns:a16="http://schemas.microsoft.com/office/drawing/2014/main" id="{20BDC478-129E-9690-F10A-A1F679ABD6BD}"/>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9" name="Slide Number Placeholder 5">
            <a:extLst>
              <a:ext uri="{FF2B5EF4-FFF2-40B4-BE49-F238E27FC236}">
                <a16:creationId xmlns:a16="http://schemas.microsoft.com/office/drawing/2014/main" id="{7BD29393-4996-16FE-FC38-2447AE812AD1}"/>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25" name="Footer Placeholder 4">
            <a:extLst>
              <a:ext uri="{FF2B5EF4-FFF2-40B4-BE49-F238E27FC236}">
                <a16:creationId xmlns:a16="http://schemas.microsoft.com/office/drawing/2014/main" id="{2FB2C37F-01F4-8BDA-35AA-8F8EBC5540A6}"/>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14" name="Date Placeholder 3">
            <a:extLst>
              <a:ext uri="{FF2B5EF4-FFF2-40B4-BE49-F238E27FC236}">
                <a16:creationId xmlns:a16="http://schemas.microsoft.com/office/drawing/2014/main" id="{EF45931A-8732-7A9F-4CEE-22AA3831A489}"/>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r>
              <a:rPr lang="en-US" dirty="0"/>
              <a:t>11-Nov-2024</a:t>
            </a:r>
          </a:p>
        </p:txBody>
      </p:sp>
      <p:sp>
        <p:nvSpPr>
          <p:cNvPr id="12" name="Content Placeholder 2">
            <a:extLst>
              <a:ext uri="{FF2B5EF4-FFF2-40B4-BE49-F238E27FC236}">
                <a16:creationId xmlns:a16="http://schemas.microsoft.com/office/drawing/2014/main" id="{F11B92F8-C070-2CE8-09EC-DAB8F879C213}"/>
              </a:ext>
            </a:extLst>
          </p:cNvPr>
          <p:cNvSpPr>
            <a:spLocks noGrp="1"/>
          </p:cNvSpPr>
          <p:nvPr>
            <p:ph idx="13"/>
          </p:nvPr>
        </p:nvSpPr>
        <p:spPr>
          <a:xfrm>
            <a:off x="1293812" y="2286000"/>
            <a:ext cx="4911725" cy="4267200"/>
          </a:xfrm>
        </p:spPr>
        <p:txBody>
          <a:bodyPr>
            <a:normAutofit/>
          </a:bodyPr>
          <a:lstStyle>
            <a:lvl1pPr marL="45720" indent="0">
              <a:lnSpc>
                <a:spcPct val="110000"/>
              </a:lnSpc>
              <a:buNone/>
              <a:defRPr lang="en-US" sz="1800" kern="1200" dirty="0">
                <a:solidFill>
                  <a:schemeClr val="tx1">
                    <a:lumMod val="85000"/>
                    <a:lumOff val="15000"/>
                  </a:schemeClr>
                </a:solidFill>
                <a:latin typeface="+mn-lt"/>
                <a:ea typeface="+mn-lt"/>
                <a:cs typeface="+mn-lt"/>
              </a:defRPr>
            </a:lvl1pPr>
            <a:lvl2pPr marL="365760" indent="0">
              <a:lnSpc>
                <a:spcPct val="110000"/>
              </a:lnSpc>
              <a:buNone/>
              <a:defRPr lang="en-US" sz="1800" kern="1200" dirty="0">
                <a:solidFill>
                  <a:schemeClr val="tx1">
                    <a:lumMod val="85000"/>
                    <a:lumOff val="15000"/>
                  </a:schemeClr>
                </a:solidFill>
                <a:latin typeface="+mn-lt"/>
                <a:ea typeface="+mn-lt"/>
                <a:cs typeface="+mn-lt"/>
              </a:defRPr>
            </a:lvl2pPr>
            <a:lvl3pPr marL="594360" indent="0">
              <a:lnSpc>
                <a:spcPct val="110000"/>
              </a:lnSpc>
              <a:buNone/>
              <a:defRPr lang="en-US" sz="1800" kern="1200" dirty="0">
                <a:solidFill>
                  <a:schemeClr val="tx1">
                    <a:lumMod val="85000"/>
                    <a:lumOff val="15000"/>
                  </a:schemeClr>
                </a:solidFill>
                <a:latin typeface="+mn-lt"/>
                <a:ea typeface="+mn-lt"/>
                <a:cs typeface="+mn-lt"/>
              </a:defRPr>
            </a:lvl3pPr>
            <a:lvl4pPr marL="777240" indent="0">
              <a:lnSpc>
                <a:spcPct val="110000"/>
              </a:lnSpc>
              <a:buNone/>
              <a:defRPr lang="en-US" sz="1800" kern="1200" dirty="0">
                <a:solidFill>
                  <a:schemeClr val="tx1">
                    <a:lumMod val="85000"/>
                    <a:lumOff val="15000"/>
                  </a:schemeClr>
                </a:solidFill>
                <a:latin typeface="+mn-lt"/>
                <a:ea typeface="+mn-lt"/>
                <a:cs typeface="+mn-lt"/>
              </a:defRPr>
            </a:lvl4pPr>
            <a:lvl5pPr marL="960120" indent="0">
              <a:lnSpc>
                <a:spcPct val="110000"/>
              </a:lnSpc>
              <a:buNone/>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a:extLst>
              <a:ext uri="{FF2B5EF4-FFF2-40B4-BE49-F238E27FC236}">
                <a16:creationId xmlns:a16="http://schemas.microsoft.com/office/drawing/2014/main" id="{7A79808F-B1FF-C536-B44F-59CEA545BFD5}"/>
              </a:ext>
            </a:extLst>
          </p:cNvPr>
          <p:cNvSpPr>
            <a:spLocks noGrp="1"/>
          </p:cNvSpPr>
          <p:nvPr>
            <p:ph idx="14"/>
          </p:nvPr>
        </p:nvSpPr>
        <p:spPr>
          <a:xfrm>
            <a:off x="6516689" y="2286000"/>
            <a:ext cx="4911725" cy="4267200"/>
          </a:xfrm>
        </p:spPr>
        <p:txBody>
          <a:bodyPr>
            <a:normAutofit/>
          </a:bodyPr>
          <a:lstStyle>
            <a:lvl1pPr>
              <a:lnSpc>
                <a:spcPct val="110000"/>
              </a:lnSpc>
              <a:defRPr lang="en-US" sz="1800" kern="1200" dirty="0">
                <a:solidFill>
                  <a:schemeClr val="tx1">
                    <a:lumMod val="85000"/>
                    <a:lumOff val="15000"/>
                  </a:schemeClr>
                </a:solidFill>
                <a:latin typeface="+mn-lt"/>
                <a:ea typeface="+mn-lt"/>
                <a:cs typeface="+mn-lt"/>
              </a:defRPr>
            </a:lvl1pPr>
            <a:lvl2pPr>
              <a:lnSpc>
                <a:spcPct val="110000"/>
              </a:lnSpc>
              <a:defRPr lang="en-US" sz="1800" kern="1200" dirty="0">
                <a:solidFill>
                  <a:schemeClr val="tx1">
                    <a:lumMod val="85000"/>
                    <a:lumOff val="15000"/>
                  </a:schemeClr>
                </a:solidFill>
                <a:latin typeface="+mn-lt"/>
                <a:ea typeface="+mn-lt"/>
                <a:cs typeface="+mn-lt"/>
              </a:defRPr>
            </a:lvl2pPr>
            <a:lvl3pPr>
              <a:lnSpc>
                <a:spcPct val="110000"/>
              </a:lnSpc>
              <a:defRPr lang="en-US" sz="1800" kern="1200" dirty="0">
                <a:solidFill>
                  <a:schemeClr val="tx1">
                    <a:lumMod val="85000"/>
                    <a:lumOff val="15000"/>
                  </a:schemeClr>
                </a:solidFill>
                <a:latin typeface="+mn-lt"/>
                <a:ea typeface="+mn-lt"/>
                <a:cs typeface="+mn-lt"/>
              </a:defRPr>
            </a:lvl3pPr>
            <a:lvl4pPr>
              <a:lnSpc>
                <a:spcPct val="110000"/>
              </a:lnSpc>
              <a:defRPr lang="en-US" sz="1800" kern="1200" dirty="0">
                <a:solidFill>
                  <a:schemeClr val="tx1">
                    <a:lumMod val="85000"/>
                    <a:lumOff val="15000"/>
                  </a:schemeClr>
                </a:solidFill>
                <a:latin typeface="+mn-lt"/>
                <a:ea typeface="+mn-lt"/>
                <a:cs typeface="+mn-lt"/>
              </a:defRPr>
            </a:lvl4pPr>
            <a:lvl5pPr>
              <a:lnSpc>
                <a:spcPct val="110000"/>
              </a:lnSpc>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753868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bg>
      <p:bgPr>
        <a:gradFill>
          <a:gsLst>
            <a:gs pos="0">
              <a:schemeClr val="accent2">
                <a:lumMod val="110000"/>
                <a:satMod val="105000"/>
                <a:tint val="67000"/>
                <a:alpha val="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5FB068A-9EE1-FCD9-54F9-D1322A68868B}"/>
              </a:ext>
            </a:extLst>
          </p:cNvPr>
          <p:cNvSpPr/>
          <p:nvPr userDrawn="1"/>
        </p:nvSpPr>
        <p:spPr>
          <a:xfrm>
            <a:off x="2132012" y="0"/>
            <a:ext cx="7924800" cy="6858000"/>
          </a:xfrm>
          <a:custGeom>
            <a:avLst/>
            <a:gdLst>
              <a:gd name="connsiteX0" fmla="*/ 1982890 w 7924800"/>
              <a:gd name="connsiteY0" fmla="*/ 0 h 6858000"/>
              <a:gd name="connsiteX1" fmla="*/ 5941911 w 7924800"/>
              <a:gd name="connsiteY1" fmla="*/ 0 h 6858000"/>
              <a:gd name="connsiteX2" fmla="*/ 6177816 w 7924800"/>
              <a:gd name="connsiteY2" fmla="*/ 143316 h 6858000"/>
              <a:gd name="connsiteX3" fmla="*/ 7924800 w 7924800"/>
              <a:gd name="connsiteY3" fmla="*/ 3429000 h 6858000"/>
              <a:gd name="connsiteX4" fmla="*/ 6017049 w 7924800"/>
              <a:gd name="connsiteY4" fmla="*/ 6817750 h 6858000"/>
              <a:gd name="connsiteX5" fmla="*/ 5947047 w 7924800"/>
              <a:gd name="connsiteY5" fmla="*/ 6858000 h 6858000"/>
              <a:gd name="connsiteX6" fmla="*/ 1977753 w 7924800"/>
              <a:gd name="connsiteY6" fmla="*/ 6858000 h 6858000"/>
              <a:gd name="connsiteX7" fmla="*/ 1907752 w 7924800"/>
              <a:gd name="connsiteY7" fmla="*/ 6817750 h 6858000"/>
              <a:gd name="connsiteX8" fmla="*/ 0 w 7924800"/>
              <a:gd name="connsiteY8" fmla="*/ 3429000 h 6858000"/>
              <a:gd name="connsiteX9" fmla="*/ 1746985 w 7924800"/>
              <a:gd name="connsiteY9" fmla="*/ 1433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4800" h="6858000">
                <a:moveTo>
                  <a:pt x="1982890" y="0"/>
                </a:moveTo>
                <a:lnTo>
                  <a:pt x="5941911" y="0"/>
                </a:lnTo>
                <a:lnTo>
                  <a:pt x="6177816" y="143316"/>
                </a:lnTo>
                <a:cubicBezTo>
                  <a:pt x="7231821" y="855388"/>
                  <a:pt x="7924800" y="2061267"/>
                  <a:pt x="7924800" y="3429000"/>
                </a:cubicBezTo>
                <a:cubicBezTo>
                  <a:pt x="7924800" y="4865120"/>
                  <a:pt x="7160790" y="6122796"/>
                  <a:pt x="6017049" y="6817750"/>
                </a:cubicBezTo>
                <a:lnTo>
                  <a:pt x="5947047" y="6858000"/>
                </a:lnTo>
                <a:lnTo>
                  <a:pt x="1977753" y="6858000"/>
                </a:lnTo>
                <a:lnTo>
                  <a:pt x="1907752" y="6817750"/>
                </a:lnTo>
                <a:cubicBezTo>
                  <a:pt x="764010" y="6122796"/>
                  <a:pt x="0" y="4865120"/>
                  <a:pt x="0" y="3429000"/>
                </a:cubicBezTo>
                <a:cubicBezTo>
                  <a:pt x="0" y="2061267"/>
                  <a:pt x="692980" y="855388"/>
                  <a:pt x="1746985" y="143316"/>
                </a:cubicBezTo>
                <a:close/>
              </a:path>
            </a:pathLst>
          </a:custGeom>
          <a:gradFill>
            <a:gsLst>
              <a:gs pos="0">
                <a:schemeClr val="bg1"/>
              </a:gs>
              <a:gs pos="100000">
                <a:schemeClr val="bg1">
                  <a:alpha val="0"/>
                </a:schemeClr>
              </a:gs>
            </a:gsLst>
          </a:gradFill>
          <a:ln>
            <a:no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endParaRPr lang="en-US" dirty="0"/>
          </a:p>
        </p:txBody>
      </p:sp>
      <p:sp>
        <p:nvSpPr>
          <p:cNvPr id="8" name="Left Brace 7">
            <a:extLst>
              <a:ext uri="{FF2B5EF4-FFF2-40B4-BE49-F238E27FC236}">
                <a16:creationId xmlns:a16="http://schemas.microsoft.com/office/drawing/2014/main" id="{6A409372-199C-2F3B-65CD-ADC2E45B43B7}"/>
              </a:ext>
            </a:extLst>
          </p:cNvPr>
          <p:cNvSpPr/>
          <p:nvPr userDrawn="1"/>
        </p:nvSpPr>
        <p:spPr>
          <a:xfrm>
            <a:off x="5561012" y="2022021"/>
            <a:ext cx="838200" cy="281396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tle 1">
            <a:extLst>
              <a:ext uri="{FF2B5EF4-FFF2-40B4-BE49-F238E27FC236}">
                <a16:creationId xmlns:a16="http://schemas.microsoft.com/office/drawing/2014/main" id="{C47599E9-7877-89FF-8C57-FEF4C3C864DD}"/>
              </a:ext>
            </a:extLst>
          </p:cNvPr>
          <p:cNvSpPr>
            <a:spLocks noGrp="1"/>
          </p:cNvSpPr>
          <p:nvPr>
            <p:ph type="title"/>
          </p:nvPr>
        </p:nvSpPr>
        <p:spPr>
          <a:xfrm>
            <a:off x="531812" y="495300"/>
            <a:ext cx="4572000" cy="5867400"/>
          </a:xfrm>
        </p:spPr>
        <p:txBody>
          <a:bodyPr anchor="ctr">
            <a:normAutofit/>
          </a:bodyPr>
          <a:lstStyle>
            <a:lvl1pPr marL="0" indent="0" algn="r">
              <a:lnSpc>
                <a:spcPct val="110000"/>
              </a:lnSpc>
              <a:defRPr sz="4800"/>
            </a:lvl1pPr>
          </a:lstStyle>
          <a:p>
            <a:r>
              <a:rPr lang="en-US"/>
              <a:t>Click to edit Master title style</a:t>
            </a:r>
            <a:endParaRPr dirty="0"/>
          </a:p>
        </p:txBody>
      </p:sp>
      <p:sp>
        <p:nvSpPr>
          <p:cNvPr id="4" name="Text Placeholder 10">
            <a:extLst>
              <a:ext uri="{FF2B5EF4-FFF2-40B4-BE49-F238E27FC236}">
                <a16:creationId xmlns:a16="http://schemas.microsoft.com/office/drawing/2014/main" id="{22A2F27B-8DDF-057C-B969-50B4B8C3D2AF}"/>
              </a:ext>
            </a:extLst>
          </p:cNvPr>
          <p:cNvSpPr>
            <a:spLocks noGrp="1"/>
          </p:cNvSpPr>
          <p:nvPr>
            <p:ph type="body" sz="quarter" idx="14"/>
          </p:nvPr>
        </p:nvSpPr>
        <p:spPr>
          <a:xfrm>
            <a:off x="6768305" y="2247900"/>
            <a:ext cx="4443413" cy="2400300"/>
          </a:xfrm>
        </p:spPr>
        <p:txBody>
          <a:bodyPr anchor="ctr">
            <a:norm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1pPr>
            <a:lvl2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2pPr>
            <a:lvl3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3pPr>
            <a:lvl4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4pPr>
            <a:lvl5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a:solidFill>
                  <a:schemeClr val="tx1">
                    <a:lumMod val="85000"/>
                    <a:lumOff val="15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9714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6044" y="0"/>
            <a:ext cx="4461334"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799"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799"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3812" y="609600"/>
            <a:ext cx="4914900" cy="1447800"/>
          </a:xfrm>
        </p:spPr>
        <p:txBody>
          <a:bodyPr anchor="t">
            <a:normAutofit/>
          </a:bodyPr>
          <a:lstStyle>
            <a:lvl1pPr>
              <a:defRPr sz="3199"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412" cy="381000"/>
          </a:xfrm>
        </p:spPr>
        <p:txBody>
          <a:bodyPr/>
          <a:lstStyle>
            <a:lvl1pPr algn="ctr">
              <a:defRPr sz="2399"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3812" y="2743200"/>
            <a:ext cx="1013460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27556756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r>
              <a:rPr lang="en-US"/>
              <a:t>Jan-11-2022</a:t>
            </a: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47" r:id="rId13"/>
    <p:sldLayoutId id="2147483748" r:id="rId14"/>
    <p:sldLayoutId id="2147483749" r:id="rId15"/>
    <p:sldLayoutId id="214748375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bibleref.com/biblepassage/?search=Acts_7:22" TargetMode="External"/><Relationship Id="rId3" Type="http://schemas.openxmlformats.org/officeDocument/2006/relationships/hyperlink" Target="https://www.bibleref.com/Revelation/21/Revelation-chapter-21.html" TargetMode="External"/><Relationship Id="rId7" Type="http://schemas.openxmlformats.org/officeDocument/2006/relationships/hyperlink" Target="https://www.bibleref.com/biblepassage/?search=Mark_12:26" TargetMode="External"/><Relationship Id="rId2" Type="http://schemas.openxmlformats.org/officeDocument/2006/relationships/hyperlink" Target="https://www.bibleref.com/Genesis/3/Genesis-chapter-3.html" TargetMode="External"/><Relationship Id="rId1" Type="http://schemas.openxmlformats.org/officeDocument/2006/relationships/slideLayout" Target="../slideLayouts/slideLayout8.xml"/><Relationship Id="rId6" Type="http://schemas.openxmlformats.org/officeDocument/2006/relationships/hyperlink" Target="https://www.bibleref.com/biblepassage/?search=Matthew_8:4" TargetMode="External"/><Relationship Id="rId5" Type="http://schemas.openxmlformats.org/officeDocument/2006/relationships/hyperlink" Target="https://www.bibleref.com/biblepassage/?search=Numbers_33:2" TargetMode="External"/><Relationship Id="rId4" Type="http://schemas.openxmlformats.org/officeDocument/2006/relationships/hyperlink" Target="https://www.bibleref.com/biblepassage/?search=Exodus_17:14" TargetMode="External"/><Relationship Id="rId9" Type="http://schemas.openxmlformats.org/officeDocument/2006/relationships/hyperlink" Target="https://www.bibleref.com/Exodus/1/Exodus-chapter-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www.bibleref.com/biblepassage/?search=Genesis_5:1-2" TargetMode="External"/><Relationship Id="rId13" Type="http://schemas.openxmlformats.org/officeDocument/2006/relationships/hyperlink" Target="https://www.bibleref.com/biblepassage/?search=Genesis_50:20" TargetMode="External"/><Relationship Id="rId3" Type="http://schemas.openxmlformats.org/officeDocument/2006/relationships/hyperlink" Target="https://www.bibleref.com/biblepassage/?search=Genesis_1:26-27" TargetMode="External"/><Relationship Id="rId7" Type="http://schemas.openxmlformats.org/officeDocument/2006/relationships/hyperlink" Target="https://www.bibleref.com/biblepassage/?search=Genesis_3:20" TargetMode="External"/><Relationship Id="rId12" Type="http://schemas.openxmlformats.org/officeDocument/2006/relationships/hyperlink" Target="https://www.bibleref.com/biblepassage/?search=Genesis_49:10" TargetMode="External"/><Relationship Id="rId2" Type="http://schemas.openxmlformats.org/officeDocument/2006/relationships/hyperlink" Target="https://www.bibleref.com/Genesis/1/Genesis-1-1.html"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Genesis_3:15" TargetMode="External"/><Relationship Id="rId11" Type="http://schemas.openxmlformats.org/officeDocument/2006/relationships/hyperlink" Target="https://www.bibleref.com/biblepassage/?search=Genesis_28:10-15" TargetMode="External"/><Relationship Id="rId5" Type="http://schemas.openxmlformats.org/officeDocument/2006/relationships/hyperlink" Target="https://www.bibleref.com/Genesis/3/Genesis-3-15.html" TargetMode="External"/><Relationship Id="rId10" Type="http://schemas.openxmlformats.org/officeDocument/2006/relationships/hyperlink" Target="https://www.bibleref.com/biblepassage/?search=Genesis_26:1-5" TargetMode="External"/><Relationship Id="rId4" Type="http://schemas.openxmlformats.org/officeDocument/2006/relationships/hyperlink" Target="https://www.bibleref.com/biblepassage/?search=Genesis_3:6" TargetMode="External"/><Relationship Id="rId9" Type="http://schemas.openxmlformats.org/officeDocument/2006/relationships/hyperlink" Target="https://www.bibleref.com/biblepassage/?search=Genesis_12:1-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bibleref.com/Genesis/6/Genesis-chapter-6.html" TargetMode="External"/><Relationship Id="rId3" Type="http://schemas.openxmlformats.org/officeDocument/2006/relationships/hyperlink" Target="https://www.bibleref.com/biblepassage/?search=Genesis_1:1-31" TargetMode="External"/><Relationship Id="rId7" Type="http://schemas.openxmlformats.org/officeDocument/2006/relationships/hyperlink" Target="https://www.bibleref.com/biblepassage/?search=Genesis_5:1-2"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bibleref.com/biblepassage/?search=Genesis_1:26-31" TargetMode="External"/><Relationship Id="rId5" Type="http://schemas.openxmlformats.org/officeDocument/2006/relationships/hyperlink" Target="https://www.bibleref.com/biblepassage/?search=Acts_17:26" TargetMode="External"/><Relationship Id="rId4" Type="http://schemas.openxmlformats.org/officeDocument/2006/relationships/hyperlink" Target="https://www.bibleref.com/biblepassage/?search=Genesis_3:20" TargetMode="External"/><Relationship Id="rId9" Type="http://schemas.openxmlformats.org/officeDocument/2006/relationships/hyperlink" Target="https://www.bibleref.com/biblepassage/?search=Genesis_9:1-19"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ibleref.com/biblepassage/?search=Genesis_3:1-6" TargetMode="External"/><Relationship Id="rId3" Type="http://schemas.openxmlformats.org/officeDocument/2006/relationships/image" Target="../media/image19.jpg"/><Relationship Id="rId7" Type="http://schemas.openxmlformats.org/officeDocument/2006/relationships/hyperlink" Target="https://www.bibleref.com/biblepassage/?search=Genesis_6:11-13" TargetMode="External"/><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hyperlink" Target="https://www.bibleref.com/biblepassage/?search=Genesis_3:14-15" TargetMode="External"/><Relationship Id="rId11" Type="http://schemas.openxmlformats.org/officeDocument/2006/relationships/hyperlink" Target="https://www.bibleref.com/biblepassage/?search=Genesis_12:1-3" TargetMode="External"/><Relationship Id="rId5" Type="http://schemas.openxmlformats.org/officeDocument/2006/relationships/hyperlink" Target="https://www.bibleref.com/biblepassage/?search=Genesis_1:31" TargetMode="External"/><Relationship Id="rId10" Type="http://schemas.openxmlformats.org/officeDocument/2006/relationships/hyperlink" Target="https://www.bibleref.com/biblepassage/?search=Genesis_11:6-8" TargetMode="External"/><Relationship Id="rId4" Type="http://schemas.openxmlformats.org/officeDocument/2006/relationships/image" Target="../media/image20.jpg"/><Relationship Id="rId9" Type="http://schemas.openxmlformats.org/officeDocument/2006/relationships/hyperlink" Target="https://www.bibleref.com/biblepassage/?search=Genesis_1:15-17"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6.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bibleref.com/biblepassage/?search=Genesis_3:1-24" TargetMode="External"/><Relationship Id="rId13" Type="http://schemas.openxmlformats.org/officeDocument/2006/relationships/hyperlink" Target="https://www.bibleref.com/biblepassage/?search=Acts_2:22-24" TargetMode="External"/><Relationship Id="rId18" Type="http://schemas.openxmlformats.org/officeDocument/2006/relationships/hyperlink" Target="https://www.bibleref.com/Acts/1/Acts-chapter-1.html" TargetMode="External"/><Relationship Id="rId3" Type="http://schemas.openxmlformats.org/officeDocument/2006/relationships/hyperlink" Target="https://www.bibleref.com/biblepassage/?search=Luke_20:34-38" TargetMode="External"/><Relationship Id="rId21" Type="http://schemas.openxmlformats.org/officeDocument/2006/relationships/hyperlink" Target="https://www.bibleref.com/biblepassage/?search=Ephesians_2:8-9" TargetMode="External"/><Relationship Id="rId7" Type="http://schemas.openxmlformats.org/officeDocument/2006/relationships/hyperlink" Target="https://www.bibleref.com/biblepassage/?search=Exodus_20:8-11" TargetMode="External"/><Relationship Id="rId12" Type="http://schemas.openxmlformats.org/officeDocument/2006/relationships/hyperlink" Target="https://www.bibleref.com/biblepassage/?search=John_3:16" TargetMode="External"/><Relationship Id="rId17" Type="http://schemas.openxmlformats.org/officeDocument/2006/relationships/hyperlink" Target="https://www.bibleref.com/Ezra/1/Ezra-chapter-1.html" TargetMode="External"/><Relationship Id="rId2" Type="http://schemas.openxmlformats.org/officeDocument/2006/relationships/hyperlink" Target="https://www.bibleref.com/biblepassage/?search=Mark_12:24-27" TargetMode="External"/><Relationship Id="rId16" Type="http://schemas.openxmlformats.org/officeDocument/2006/relationships/hyperlink" Target="https://www.bibleref.com/biblepassage/?search=1_Kings_18:3-4" TargetMode="External"/><Relationship Id="rId20" Type="http://schemas.openxmlformats.org/officeDocument/2006/relationships/hyperlink" Target="https://www.bibleref.com/biblepassage/?search=Romans_11:25-27"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Genesis_1:1-31" TargetMode="External"/><Relationship Id="rId11" Type="http://schemas.openxmlformats.org/officeDocument/2006/relationships/hyperlink" Target="https://www.bibleref.com/Genesis/3/Genesis-3-15.html" TargetMode="External"/><Relationship Id="rId5" Type="http://schemas.openxmlformats.org/officeDocument/2006/relationships/hyperlink" Target="https://www.bibleref.com/biblepassage/?search=Psalm_19:1-3" TargetMode="External"/><Relationship Id="rId15" Type="http://schemas.openxmlformats.org/officeDocument/2006/relationships/hyperlink" Target="https://www.bibleref.com/biblepassage/?search=1_Kings_19:13-18" TargetMode="External"/><Relationship Id="rId10" Type="http://schemas.openxmlformats.org/officeDocument/2006/relationships/hyperlink" Target="https://www.bibleref.com/Genesis/12/Genesis-chapter-12.html" TargetMode="External"/><Relationship Id="rId19" Type="http://schemas.openxmlformats.org/officeDocument/2006/relationships/hyperlink" Target="https://jewsforjesus.org/" TargetMode="External"/><Relationship Id="rId4" Type="http://schemas.openxmlformats.org/officeDocument/2006/relationships/hyperlink" Target="https://www.bibleref.com/biblepassage/?search=Isaiah_45:18" TargetMode="External"/><Relationship Id="rId9" Type="http://schemas.openxmlformats.org/officeDocument/2006/relationships/hyperlink" Target="https://www.bibleref.com/Genesis/1/Genesis-chapter-1.html" TargetMode="External"/><Relationship Id="rId14" Type="http://schemas.openxmlformats.org/officeDocument/2006/relationships/hyperlink" Target="https://www.bibleref.com/Genesis/6/Genesis-chapter-6.html" TargetMode="External"/><Relationship Id="rId22" Type="http://schemas.openxmlformats.org/officeDocument/2006/relationships/hyperlink" Target="https://www.bibleref.com/Hebrews/11/Hebrews-chapter-11.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eref.com/Romans/8/Romans-8-28.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ibleref.com/biblepassage/?search=Genesis_50:24-25"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1.wdp"/><Relationship Id="rId7" Type="http://schemas.openxmlformats.org/officeDocument/2006/relationships/hyperlink" Target="https://answersingenesis.org/"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bleref.com/biblepassage/?search=Genesis_1:1-5"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bibleref.com/biblepassage/?search=Genesis_5:1-2" TargetMode="External"/><Relationship Id="rId3" Type="http://schemas.openxmlformats.org/officeDocument/2006/relationships/hyperlink" Target="https://www.bibleref.com/biblepassage/?search=Genesis_1:1-31" TargetMode="External"/><Relationship Id="rId7" Type="http://schemas.openxmlformats.org/officeDocument/2006/relationships/hyperlink" Target="https://www.bibleref.com/biblepassage/?search=Genesis_1:26-31"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bibleref.com/biblepassage/?search=Acts_17:26" TargetMode="External"/><Relationship Id="rId11" Type="http://schemas.openxmlformats.org/officeDocument/2006/relationships/hyperlink" Target="https://www.bibleref.com/biblepassage/?search=Revelation_4:3" TargetMode="External"/><Relationship Id="rId5" Type="http://schemas.openxmlformats.org/officeDocument/2006/relationships/hyperlink" Target="https://www.bibleref.com/biblepassage/?search=Genesis_3:20" TargetMode="External"/><Relationship Id="rId10" Type="http://schemas.openxmlformats.org/officeDocument/2006/relationships/hyperlink" Target="https://www.bibleref.com/biblepassage/?search=Genesis_9:1-19" TargetMode="External"/><Relationship Id="rId4" Type="http://schemas.openxmlformats.org/officeDocument/2006/relationships/hyperlink" Target="https://www.bibleref.com/biblepassage/?search=Romans_1:18-20" TargetMode="External"/><Relationship Id="rId9" Type="http://schemas.openxmlformats.org/officeDocument/2006/relationships/hyperlink" Target="https://www.bibleref.com/Genesis/6/Genesis-chapter-6.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ibleref.com/biblepassage/?search=Genesis_50:24-25"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bleref.com/biblepassage/?search=Genesis_1:1-5"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498601"/>
            <a:ext cx="7008574" cy="1930399"/>
          </a:xfrm>
        </p:spPr>
        <p:txBody>
          <a:bodyPr/>
          <a:lstStyle/>
          <a:p>
            <a:pPr algn="ctr"/>
            <a:r>
              <a:rPr lang="en-US" dirty="0"/>
              <a:t>Genesis</a:t>
            </a:r>
          </a:p>
        </p:txBody>
      </p:sp>
      <p:sp>
        <p:nvSpPr>
          <p:cNvPr id="3" name="Subtitle 2"/>
          <p:cNvSpPr>
            <a:spLocks noGrp="1"/>
          </p:cNvSpPr>
          <p:nvPr>
            <p:ph type="subTitle" idx="1"/>
          </p:nvPr>
        </p:nvSpPr>
        <p:spPr>
          <a:xfrm>
            <a:off x="4873554" y="3505200"/>
            <a:ext cx="7008574" cy="1244600"/>
          </a:xfrm>
        </p:spPr>
        <p:txBody>
          <a:bodyPr/>
          <a:lstStyle/>
          <a:p>
            <a:pPr algn="ctr"/>
            <a:r>
              <a:rPr lang="en-US" dirty="0"/>
              <a:t>Book 1</a:t>
            </a:r>
          </a:p>
        </p:txBody>
      </p:sp>
      <p:sp>
        <p:nvSpPr>
          <p:cNvPr id="10" name="Slide Number Placeholder 9">
            <a:extLst>
              <a:ext uri="{FF2B5EF4-FFF2-40B4-BE49-F238E27FC236}">
                <a16:creationId xmlns:a16="http://schemas.microsoft.com/office/drawing/2014/main" id="{471F100A-E1BF-43A5-998B-216D87C87B69}"/>
              </a:ext>
            </a:extLst>
          </p:cNvPr>
          <p:cNvSpPr>
            <a:spLocks noGrp="1"/>
          </p:cNvSpPr>
          <p:nvPr>
            <p:ph type="sldNum" sz="quarter" idx="12"/>
          </p:nvPr>
        </p:nvSpPr>
        <p:spPr/>
        <p:txBody>
          <a:bodyPr/>
          <a:lstStyle/>
          <a:p>
            <a:fld id="{EB37DED6-D4C7-42EE-AB49-D2E39E64FDE4}" type="slidenum">
              <a:rPr lang="en-US" smtClean="0"/>
              <a:pPr/>
              <a:t>1</a:t>
            </a:fld>
            <a:endParaRPr lang="en-US"/>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F13C-9A31-67E9-F856-A89BBC0E6451}"/>
              </a:ext>
            </a:extLst>
          </p:cNvPr>
          <p:cNvSpPr>
            <a:spLocks noGrp="1"/>
          </p:cNvSpPr>
          <p:nvPr>
            <p:ph type="ctrTitle"/>
          </p:nvPr>
        </p:nvSpPr>
        <p:spPr>
          <a:xfrm>
            <a:off x="5103812" y="1020431"/>
            <a:ext cx="5562600" cy="1475013"/>
          </a:xfrm>
        </p:spPr>
        <p:txBody>
          <a:bodyPr/>
          <a:lstStyle/>
          <a:p>
            <a:pPr algn="ctr"/>
            <a:r>
              <a:rPr lang="en-US" dirty="0">
                <a:solidFill>
                  <a:schemeClr val="accent5">
                    <a:lumMod val="75000"/>
                  </a:schemeClr>
                </a:solidFill>
              </a:rPr>
              <a:t>Genesis</a:t>
            </a:r>
          </a:p>
        </p:txBody>
      </p:sp>
      <p:sp>
        <p:nvSpPr>
          <p:cNvPr id="3" name="Subtitle 2">
            <a:extLst>
              <a:ext uri="{FF2B5EF4-FFF2-40B4-BE49-F238E27FC236}">
                <a16:creationId xmlns:a16="http://schemas.microsoft.com/office/drawing/2014/main" id="{2BCD1913-1FC9-AC91-50EA-9E29EA7197BE}"/>
              </a:ext>
            </a:extLst>
          </p:cNvPr>
          <p:cNvSpPr>
            <a:spLocks noGrp="1"/>
          </p:cNvSpPr>
          <p:nvPr>
            <p:ph type="subTitle" idx="1"/>
          </p:nvPr>
        </p:nvSpPr>
        <p:spPr>
          <a:xfrm>
            <a:off x="5561012" y="2819400"/>
            <a:ext cx="5774079" cy="1053825"/>
          </a:xfrm>
          <a:solidFill>
            <a:schemeClr val="accent5">
              <a:lumMod val="60000"/>
              <a:lumOff val="40000"/>
            </a:schemeClr>
          </a:solidFill>
        </p:spPr>
        <p:txBody>
          <a:bodyPr>
            <a:normAutofit fontScale="92500"/>
          </a:bodyPr>
          <a:lstStyle/>
          <a:p>
            <a:pPr algn="ctr"/>
            <a:r>
              <a:rPr lang="en-US" b="1" dirty="0">
                <a:solidFill>
                  <a:schemeClr val="accent5">
                    <a:lumMod val="75000"/>
                  </a:schemeClr>
                </a:solidFill>
              </a:rPr>
              <a:t>Author: </a:t>
            </a:r>
            <a:r>
              <a:rPr lang="en-US" dirty="0">
                <a:solidFill>
                  <a:schemeClr val="accent5">
                    <a:lumMod val="75000"/>
                  </a:schemeClr>
                </a:solidFill>
              </a:rPr>
              <a:t>Moses</a:t>
            </a:r>
          </a:p>
          <a:p>
            <a:r>
              <a:rPr lang="en-US" b="1" dirty="0">
                <a:solidFill>
                  <a:schemeClr val="accent5">
                    <a:lumMod val="75000"/>
                  </a:schemeClr>
                </a:solidFill>
              </a:rPr>
              <a:t>Date of Writing: </a:t>
            </a:r>
            <a:r>
              <a:rPr lang="en-US" dirty="0">
                <a:solidFill>
                  <a:schemeClr val="accent5">
                    <a:lumMod val="75000"/>
                  </a:schemeClr>
                </a:solidFill>
              </a:rPr>
              <a:t>c.1445 - 1400 B.C.</a:t>
            </a:r>
          </a:p>
        </p:txBody>
      </p:sp>
      <p:sp>
        <p:nvSpPr>
          <p:cNvPr id="4" name="Slide Number Placeholder 3">
            <a:extLst>
              <a:ext uri="{FF2B5EF4-FFF2-40B4-BE49-F238E27FC236}">
                <a16:creationId xmlns:a16="http://schemas.microsoft.com/office/drawing/2014/main" id="{311E49B2-10C8-1F06-7450-66C21FFFFE2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392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47BC-5ED2-2AA9-7BF5-E5997EC57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8505D-BE4A-E6B7-677C-C06FA99228EE}"/>
              </a:ext>
            </a:extLst>
          </p:cNvPr>
          <p:cNvSpPr>
            <a:spLocks noGrp="1"/>
          </p:cNvSpPr>
          <p:nvPr>
            <p:ph type="title"/>
          </p:nvPr>
        </p:nvSpPr>
        <p:spPr>
          <a:xfrm>
            <a:off x="601099" y="838200"/>
            <a:ext cx="3131113" cy="1600200"/>
          </a:xfrm>
        </p:spPr>
        <p:txBody>
          <a:bodyPr/>
          <a:lstStyle/>
          <a:p>
            <a:pPr algn="ctr"/>
            <a:r>
              <a:rPr lang="en-US" dirty="0">
                <a:solidFill>
                  <a:schemeClr val="accent2">
                    <a:lumMod val="75000"/>
                  </a:schemeClr>
                </a:solidFill>
              </a:rPr>
              <a:t>About Genesis and the  Author: Moses</a:t>
            </a:r>
          </a:p>
        </p:txBody>
      </p:sp>
      <p:sp>
        <p:nvSpPr>
          <p:cNvPr id="3" name="Content Placeholder 2">
            <a:extLst>
              <a:ext uri="{FF2B5EF4-FFF2-40B4-BE49-F238E27FC236}">
                <a16:creationId xmlns:a16="http://schemas.microsoft.com/office/drawing/2014/main" id="{43A819BD-8EDA-4BD0-51DF-41F7B75B1F33}"/>
              </a:ext>
            </a:extLst>
          </p:cNvPr>
          <p:cNvSpPr>
            <a:spLocks noGrp="1"/>
          </p:cNvSpPr>
          <p:nvPr>
            <p:ph idx="1"/>
          </p:nvPr>
        </p:nvSpPr>
        <p:spPr>
          <a:xfrm>
            <a:off x="4341812" y="871330"/>
            <a:ext cx="7371096" cy="4953000"/>
          </a:xfrm>
        </p:spPr>
        <p:txBody>
          <a:bodyPr>
            <a:noAutofit/>
          </a:bodyPr>
          <a:lstStyle/>
          <a:p>
            <a:pPr marL="0" indent="0">
              <a:spcBef>
                <a:spcPts val="0"/>
              </a:spcBef>
              <a:buNone/>
            </a:pPr>
            <a:endParaRPr lang="en-US" sz="1400" dirty="0">
              <a:solidFill>
                <a:schemeClr val="accent1">
                  <a:lumMod val="75000"/>
                </a:schemeClr>
              </a:solidFill>
            </a:endParaRPr>
          </a:p>
          <a:p>
            <a:pPr marL="0" indent="0">
              <a:buNone/>
            </a:pPr>
            <a:r>
              <a:rPr lang="en-US" sz="1400" dirty="0"/>
              <a:t>The English title, Genesis, comes from the Greek Bible translation (i.e., Septuagint, LXX) meaning “origins”; whereas the Hebrew title is derived from the Bible’s very first word, translated “in the beginning.” Genesis serves to introduce the Pentateuch (the first five books of the Old Testament) and the entire Bible. The influence of Genesis in Scripture is demonstrated by its being quoted over 35 times in the New Testament and hundreds of references appearing in both Testaments. The story line of salvation that begins in </a:t>
            </a:r>
            <a:r>
              <a:rPr lang="en-US" sz="1400" dirty="0">
                <a:hlinkClick r:id="rId2"/>
              </a:rPr>
              <a:t>Genesis 3</a:t>
            </a:r>
            <a:r>
              <a:rPr lang="en-US" sz="1400" dirty="0"/>
              <a:t> is not completed until </a:t>
            </a:r>
            <a:r>
              <a:rPr lang="en-US" sz="1400" dirty="0">
                <a:hlinkClick r:id="rId3"/>
              </a:rPr>
              <a:t>Revelation 21–22</a:t>
            </a:r>
            <a:r>
              <a:rPr lang="en-US" sz="1400" dirty="0"/>
              <a:t>, where the eternal kingdom of redeemed believers is gloriously pictured.</a:t>
            </a:r>
          </a:p>
          <a:p>
            <a:pPr marL="0" indent="0">
              <a:buNone/>
            </a:pPr>
            <a:r>
              <a:rPr lang="en-US" sz="1400" dirty="0"/>
              <a:t>While the author does not identify himself in Genesis, and Genesis ends almost three centuries before Moses was born, both the Old Testament</a:t>
            </a:r>
            <a:r>
              <a:rPr lang="en-US" sz="1400" baseline="30000" dirty="0"/>
              <a:t>1</a:t>
            </a:r>
            <a:r>
              <a:rPr lang="en-US" sz="1400" dirty="0"/>
              <a:t> (e.g., </a:t>
            </a:r>
            <a:r>
              <a:rPr lang="en-US" sz="1400" dirty="0">
                <a:hlinkClick r:id="rId4"/>
              </a:rPr>
              <a:t>Exodus 17:14</a:t>
            </a:r>
            <a:r>
              <a:rPr lang="en-US" sz="1400" dirty="0"/>
              <a:t>; </a:t>
            </a:r>
            <a:r>
              <a:rPr lang="en-US" sz="1400" dirty="0">
                <a:hlinkClick r:id="rId5"/>
              </a:rPr>
              <a:t>Numbers 33:2</a:t>
            </a:r>
            <a:r>
              <a:rPr lang="en-US" sz="1400" dirty="0"/>
              <a:t>) and the New Testament</a:t>
            </a:r>
            <a:r>
              <a:rPr lang="en-US" sz="1400" baseline="30000" dirty="0"/>
              <a:t>2</a:t>
            </a:r>
            <a:r>
              <a:rPr lang="en-US" sz="1400" dirty="0"/>
              <a:t> (e.g., </a:t>
            </a:r>
            <a:r>
              <a:rPr lang="en-US" sz="1400" dirty="0">
                <a:hlinkClick r:id="rId6"/>
              </a:rPr>
              <a:t>Matthew 8:4</a:t>
            </a:r>
            <a:r>
              <a:rPr lang="en-US" sz="1400" dirty="0"/>
              <a:t>; </a:t>
            </a:r>
            <a:r>
              <a:rPr lang="en-US" sz="1400" dirty="0">
                <a:hlinkClick r:id="rId7"/>
              </a:rPr>
              <a:t>Mark 12:26</a:t>
            </a:r>
            <a:r>
              <a:rPr lang="en-US" sz="1400" dirty="0"/>
              <a:t>) ascribe this composition to Moses. The educational background of Moses also lends support to his authorship (</a:t>
            </a:r>
            <a:r>
              <a:rPr lang="en-US" sz="1400" dirty="0">
                <a:hlinkClick r:id="rId8"/>
              </a:rPr>
              <a:t>Acts 7:22</a:t>
            </a:r>
            <a:r>
              <a:rPr lang="en-US" sz="1400" dirty="0"/>
              <a:t>). No compelling reasons have been forthcoming to challenge Mosaic authorship. Genesis was written after the Exodus (c. 1445 B.C.), but before Moses’ death (c. 1405 B.C.). For a brief biographical sketch of Moses read </a:t>
            </a:r>
            <a:r>
              <a:rPr lang="en-US" sz="1400" dirty="0">
                <a:hlinkClick r:id="rId9"/>
              </a:rPr>
              <a:t>Exodus 1–6</a:t>
            </a:r>
            <a:r>
              <a:rPr lang="en-US" sz="1400" dirty="0"/>
              <a:t>.</a:t>
            </a:r>
          </a:p>
        </p:txBody>
      </p:sp>
      <p:sp>
        <p:nvSpPr>
          <p:cNvPr id="4" name="Text Placeholder 3">
            <a:extLst>
              <a:ext uri="{FF2B5EF4-FFF2-40B4-BE49-F238E27FC236}">
                <a16:creationId xmlns:a16="http://schemas.microsoft.com/office/drawing/2014/main" id="{42456152-4C6A-F426-991C-DD4A6B802490}"/>
              </a:ext>
            </a:extLst>
          </p:cNvPr>
          <p:cNvSpPr>
            <a:spLocks noGrp="1"/>
          </p:cNvSpPr>
          <p:nvPr>
            <p:ph type="body" sz="half" idx="2"/>
          </p:nvPr>
        </p:nvSpPr>
        <p:spPr>
          <a:xfrm>
            <a:off x="475917" y="2438400"/>
            <a:ext cx="3332495" cy="685800"/>
          </a:xfrm>
        </p:spPr>
        <p:txBody>
          <a:bodyPr>
            <a:normAutofit/>
          </a:bodyPr>
          <a:lstStyle/>
          <a:p>
            <a:pPr algn="ctr">
              <a:spcBef>
                <a:spcPct val="0"/>
              </a:spcBef>
            </a:pPr>
            <a:r>
              <a:rPr lang="en-US" sz="1800" cap="all" dirty="0">
                <a:solidFill>
                  <a:schemeClr val="bg2"/>
                </a:solidFill>
                <a:latin typeface="+mj-lt"/>
                <a:ea typeface="+mj-ea"/>
                <a:cs typeface="+mj-cs"/>
              </a:rPr>
              <a:t> </a:t>
            </a:r>
            <a:r>
              <a:rPr lang="en-US" sz="1800" cap="all" dirty="0">
                <a:solidFill>
                  <a:schemeClr val="accent5">
                    <a:lumMod val="50000"/>
                  </a:schemeClr>
                </a:solidFill>
                <a:latin typeface="+mj-lt"/>
                <a:ea typeface="+mj-ea"/>
                <a:cs typeface="+mj-cs"/>
              </a:rPr>
              <a:t>DATE: </a:t>
            </a:r>
            <a:r>
              <a:rPr lang="en-US" sz="1800" dirty="0">
                <a:solidFill>
                  <a:schemeClr val="accent5">
                    <a:lumMod val="50000"/>
                  </a:schemeClr>
                </a:solidFill>
                <a:latin typeface="+mj-lt"/>
                <a:ea typeface="+mj-ea"/>
                <a:cs typeface="+mj-cs"/>
              </a:rPr>
              <a:t>c.</a:t>
            </a:r>
            <a:r>
              <a:rPr lang="en-US" sz="1800" cap="all" dirty="0">
                <a:solidFill>
                  <a:schemeClr val="accent5">
                    <a:lumMod val="50000"/>
                  </a:schemeClr>
                </a:solidFill>
                <a:latin typeface="+mj-lt"/>
                <a:ea typeface="+mj-ea"/>
                <a:cs typeface="+mj-cs"/>
              </a:rPr>
              <a:t> 1445 -1400 B.C.</a:t>
            </a:r>
            <a:r>
              <a:rPr lang="en-US" sz="1800" cap="all" dirty="0">
                <a:solidFill>
                  <a:schemeClr val="accent6"/>
                </a:solidFill>
                <a:latin typeface="+mj-lt"/>
                <a:ea typeface="+mj-ea"/>
                <a:cs typeface="+mj-cs"/>
              </a:rPr>
              <a:t> </a:t>
            </a:r>
          </a:p>
        </p:txBody>
      </p:sp>
      <p:sp>
        <p:nvSpPr>
          <p:cNvPr id="5" name="Slide Number Placeholder 4">
            <a:extLst>
              <a:ext uri="{FF2B5EF4-FFF2-40B4-BE49-F238E27FC236}">
                <a16:creationId xmlns:a16="http://schemas.microsoft.com/office/drawing/2014/main" id="{FBFADE3A-3BEF-DB57-F3F1-0AE44C40C316}"/>
              </a:ext>
            </a:extLst>
          </p:cNvPr>
          <p:cNvSpPr>
            <a:spLocks noGrp="1"/>
          </p:cNvSpPr>
          <p:nvPr>
            <p:ph type="sldNum" sz="quarter" idx="12"/>
          </p:nvPr>
        </p:nvSpPr>
        <p:spPr/>
        <p:txBody>
          <a:bodyPr/>
          <a:lstStyle/>
          <a:p>
            <a:fld id="{AAEAE4A8-A6E5-453E-B946-FB774B73F48C}" type="slidenum">
              <a:rPr lang="en-US" smtClean="0"/>
              <a:pPr/>
              <a:t>11</a:t>
            </a:fld>
            <a:endParaRPr lang="en-US" dirty="0"/>
          </a:p>
        </p:txBody>
      </p:sp>
      <p:sp>
        <p:nvSpPr>
          <p:cNvPr id="7" name="TextBox 6">
            <a:extLst>
              <a:ext uri="{FF2B5EF4-FFF2-40B4-BE49-F238E27FC236}">
                <a16:creationId xmlns:a16="http://schemas.microsoft.com/office/drawing/2014/main" id="{BFD36A3B-6669-7663-EBB8-CD2006A90CC8}"/>
              </a:ext>
            </a:extLst>
          </p:cNvPr>
          <p:cNvSpPr txBox="1"/>
          <p:nvPr/>
        </p:nvSpPr>
        <p:spPr>
          <a:xfrm>
            <a:off x="475917" y="5896649"/>
            <a:ext cx="10342895" cy="507831"/>
          </a:xfrm>
          <a:prstGeom prst="rect">
            <a:avLst/>
          </a:prstGeom>
          <a:noFill/>
        </p:spPr>
        <p:txBody>
          <a:bodyPr wrap="square" rtlCol="0">
            <a:spAutoFit/>
          </a:bodyPr>
          <a:lstStyle/>
          <a:p>
            <a:r>
              <a:rPr lang="en-US" sz="900" b="1" dirty="0"/>
              <a:t>Notes:</a:t>
            </a:r>
          </a:p>
          <a:p>
            <a:r>
              <a:rPr lang="en-US" sz="1050" baseline="30000" dirty="0"/>
              <a:t>1</a:t>
            </a:r>
            <a:r>
              <a:rPr lang="en-US" sz="900" dirty="0"/>
              <a:t> </a:t>
            </a:r>
            <a:r>
              <a:rPr lang="en-US" sz="900" dirty="0">
                <a:solidFill>
                  <a:schemeClr val="accent1">
                    <a:lumMod val="75000"/>
                  </a:schemeClr>
                </a:solidFill>
              </a:rPr>
              <a:t>Ex. 17:14; Num. 33:2; Josh. 8:31; 1 Kings 2:3; 2 Kings 14:6; Ezra 6:18; Neh. 13:1; Dan. 9:11, 13; Mal. 4:4</a:t>
            </a:r>
          </a:p>
          <a:p>
            <a:r>
              <a:rPr lang="en-US" sz="1000" baseline="30000" dirty="0"/>
              <a:t>2</a:t>
            </a:r>
            <a:r>
              <a:rPr lang="en-US" sz="900" b="1" dirty="0"/>
              <a:t> </a:t>
            </a:r>
            <a:r>
              <a:rPr lang="en-US" sz="900" dirty="0">
                <a:solidFill>
                  <a:schemeClr val="accent1">
                    <a:lumMod val="75000"/>
                  </a:schemeClr>
                </a:solidFill>
              </a:rPr>
              <a:t>Matt. 8:4; Mark 12:26; Luke 16:29; 24:27, 44; John 5:46; 7:22; Acts 15:1; Rom. 10:19; 1 Cor. 9:9; 2 Cor. 3:15</a:t>
            </a:r>
          </a:p>
        </p:txBody>
      </p:sp>
    </p:spTree>
    <p:extLst>
      <p:ext uri="{BB962C8B-B14F-4D97-AF65-F5344CB8AC3E}">
        <p14:creationId xmlns:p14="http://schemas.microsoft.com/office/powerpoint/2010/main" val="41510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en-US" sz="4000" dirty="0"/>
              <a:t>Genesis Background and Setting</a:t>
            </a:r>
          </a:p>
        </p:txBody>
      </p:sp>
      <p:sp>
        <p:nvSpPr>
          <p:cNvPr id="3" name="Content Placeholder 2"/>
          <p:cNvSpPr>
            <a:spLocks noGrp="1"/>
          </p:cNvSpPr>
          <p:nvPr>
            <p:ph idx="1"/>
          </p:nvPr>
        </p:nvSpPr>
        <p:spPr>
          <a:xfrm>
            <a:off x="1117309" y="1143000"/>
            <a:ext cx="10157354" cy="5105400"/>
          </a:xfrm>
        </p:spPr>
        <p:txBody>
          <a:bodyPr>
            <a:noAutofit/>
          </a:bodyPr>
          <a:lstStyle/>
          <a:p>
            <a:pPr marL="0" indent="0">
              <a:spcBef>
                <a:spcPts val="600"/>
              </a:spcBef>
              <a:buNone/>
            </a:pPr>
            <a:r>
              <a:rPr lang="en-US" sz="1200" dirty="0"/>
              <a:t>The initial setting for Genesis is eternity past. God then, by willful act and divine word, spoke all creation into existence, furnished it, and finally breathed life into a lump of dirt, which he fashioned in his image to become Adam. God made mankind the crowning point of his creation (i.e., his companions who would enjoy fellowship with him and bring glory to his name).</a:t>
            </a:r>
          </a:p>
          <a:p>
            <a:pPr marL="0" indent="0">
              <a:spcBef>
                <a:spcPts val="600"/>
              </a:spcBef>
              <a:buNone/>
            </a:pPr>
            <a:endParaRPr lang="en-US" sz="1200" dirty="0"/>
          </a:p>
          <a:p>
            <a:pPr marL="0" indent="0">
              <a:spcBef>
                <a:spcPts val="0"/>
              </a:spcBef>
              <a:buNone/>
            </a:pPr>
            <a:r>
              <a:rPr lang="en-US" sz="1200" dirty="0"/>
              <a:t>The historical background for the early events in Genesis is clearly Mesopotamia. While it is difficult to pinpoint precisely the historical moment for which this book was written, Israel first heard Genesis read sometime prior to crossing the Jordan River and entering the Promised Land (c. 1405 B.C.).</a:t>
            </a:r>
          </a:p>
          <a:p>
            <a:pPr marL="0" indent="0">
              <a:spcBef>
                <a:spcPts val="600"/>
              </a:spcBef>
              <a:buNone/>
            </a:pPr>
            <a:endParaRPr lang="en-US" sz="1200" dirty="0"/>
          </a:p>
          <a:p>
            <a:pPr marL="0" indent="0">
              <a:spcBef>
                <a:spcPts val="0"/>
              </a:spcBef>
              <a:buNone/>
            </a:pPr>
            <a:r>
              <a:rPr lang="en-US" sz="1200" dirty="0"/>
              <a:t>Genesis has three distinct, sequential geographical settings:</a:t>
            </a:r>
          </a:p>
          <a:p>
            <a:pPr marL="769545" lvl="1" indent="-342900">
              <a:lnSpc>
                <a:spcPct val="78000"/>
              </a:lnSpc>
              <a:spcBef>
                <a:spcPts val="600"/>
              </a:spcBef>
              <a:buFont typeface="+mj-lt"/>
              <a:buAutoNum type="arabicPeriod"/>
            </a:pPr>
            <a:r>
              <a:rPr lang="en-US" sz="1200" dirty="0">
                <a:solidFill>
                  <a:schemeClr val="accent3">
                    <a:lumMod val="50000"/>
                  </a:schemeClr>
                </a:solidFill>
              </a:rPr>
              <a:t>Chapters 1 – 11 in Mesopotamia covering Creation c. 4000 B.C. until ~2090 B.C.</a:t>
            </a:r>
          </a:p>
          <a:p>
            <a:pPr marL="769545" lvl="1" indent="-342900">
              <a:lnSpc>
                <a:spcPct val="78000"/>
              </a:lnSpc>
              <a:spcBef>
                <a:spcPts val="600"/>
              </a:spcBef>
              <a:buFont typeface="+mj-lt"/>
              <a:buAutoNum type="arabicPeriod"/>
            </a:pPr>
            <a:r>
              <a:rPr lang="en-US" sz="1200" dirty="0">
                <a:solidFill>
                  <a:schemeClr val="accent3">
                    <a:lumMod val="50000"/>
                  </a:schemeClr>
                </a:solidFill>
              </a:rPr>
              <a:t>Chapters 12 – 36 in the Promised Land spanning c. 2090 –1897 B.C. </a:t>
            </a:r>
          </a:p>
          <a:p>
            <a:pPr marL="769545" lvl="1" indent="-342900">
              <a:lnSpc>
                <a:spcPct val="78000"/>
              </a:lnSpc>
              <a:spcBef>
                <a:spcPts val="600"/>
              </a:spcBef>
              <a:buFont typeface="+mj-lt"/>
              <a:buAutoNum type="arabicPeriod"/>
            </a:pPr>
            <a:r>
              <a:rPr lang="en-US" sz="1200" dirty="0">
                <a:solidFill>
                  <a:schemeClr val="accent3">
                    <a:lumMod val="50000"/>
                  </a:schemeClr>
                </a:solidFill>
              </a:rPr>
              <a:t>Chapters 37 – 50 in Egypt covering c. 1897–1804 B.C. </a:t>
            </a:r>
          </a:p>
          <a:p>
            <a:pPr marL="0" indent="0">
              <a:lnSpc>
                <a:spcPct val="120000"/>
              </a:lnSpc>
              <a:spcBef>
                <a:spcPts val="600"/>
              </a:spcBef>
              <a:buNone/>
            </a:pPr>
            <a:endParaRPr lang="en-US" sz="1200" dirty="0"/>
          </a:p>
          <a:p>
            <a:pPr marL="0" indent="0">
              <a:lnSpc>
                <a:spcPct val="120000"/>
              </a:lnSpc>
              <a:spcBef>
                <a:spcPts val="0"/>
              </a:spcBef>
              <a:spcAft>
                <a:spcPts val="1200"/>
              </a:spcAft>
              <a:buNone/>
            </a:pPr>
            <a:r>
              <a:rPr lang="en-US" sz="1200" dirty="0"/>
              <a:t>By content Genesis is comprised of two basic sections: 1) Primitive history (Genesis 1–11) and 2) Patriarchal history (Genesis 12–50). </a:t>
            </a:r>
          </a:p>
          <a:p>
            <a:pPr marL="0" indent="0">
              <a:lnSpc>
                <a:spcPct val="120000"/>
              </a:lnSpc>
              <a:spcBef>
                <a:spcPts val="600"/>
              </a:spcBef>
              <a:buNone/>
            </a:pPr>
            <a:endParaRPr lang="en-US" sz="1200" dirty="0"/>
          </a:p>
          <a:p>
            <a:pPr marL="0" indent="0">
              <a:lnSpc>
                <a:spcPct val="120000"/>
              </a:lnSpc>
              <a:spcBef>
                <a:spcPts val="600"/>
              </a:spcBef>
              <a:buNone/>
            </a:pPr>
            <a:endParaRPr lang="en-US" sz="1200" dirty="0"/>
          </a:p>
          <a:p>
            <a:pPr marL="0" indent="0">
              <a:lnSpc>
                <a:spcPct val="120000"/>
              </a:lnSpc>
              <a:spcBef>
                <a:spcPts val="600"/>
              </a:spcBef>
              <a:buNone/>
            </a:pPr>
            <a:endParaRPr lang="en-US" sz="1200" dirty="0"/>
          </a:p>
          <a:p>
            <a:pPr marL="0" indent="0">
              <a:lnSpc>
                <a:spcPct val="120000"/>
              </a:lnSpc>
              <a:spcBef>
                <a:spcPts val="600"/>
              </a:spcBef>
              <a:buNone/>
            </a:pPr>
            <a:endParaRPr lang="en-US" sz="1200" dirty="0"/>
          </a:p>
          <a:p>
            <a:pPr marL="0" indent="0">
              <a:lnSpc>
                <a:spcPct val="120000"/>
              </a:lnSpc>
              <a:spcBef>
                <a:spcPts val="600"/>
              </a:spcBef>
              <a:buNone/>
            </a:pPr>
            <a:r>
              <a:rPr lang="en-US" sz="1200" dirty="0"/>
              <a:t>Genesis covers more time than the remaining books of the Bible combined.</a:t>
            </a:r>
          </a:p>
          <a:p>
            <a:pPr marL="0" indent="0">
              <a:buNone/>
            </a:pPr>
            <a:endParaRPr lang="en-US" dirty="0"/>
          </a:p>
        </p:txBody>
      </p:sp>
      <p:sp>
        <p:nvSpPr>
          <p:cNvPr id="6" name="Slide Number Placeholder 5">
            <a:extLst>
              <a:ext uri="{FF2B5EF4-FFF2-40B4-BE49-F238E27FC236}">
                <a16:creationId xmlns:a16="http://schemas.microsoft.com/office/drawing/2014/main" id="{E6F4D93B-B444-44EA-A93F-B459182E24B2}"/>
              </a:ext>
            </a:extLst>
          </p:cNvPr>
          <p:cNvSpPr>
            <a:spLocks noGrp="1"/>
          </p:cNvSpPr>
          <p:nvPr>
            <p:ph type="sldNum" sz="quarter" idx="12"/>
          </p:nvPr>
        </p:nvSpPr>
        <p:spPr/>
        <p:txBody>
          <a:bodyPr/>
          <a:lstStyle/>
          <a:p>
            <a:fld id="{DA60BA0E-20D0-4E7C-B286-26C960A6788F}" type="slidenum">
              <a:rPr lang="en-US" smtClean="0"/>
              <a:t>12</a:t>
            </a:fld>
            <a:endParaRPr lang="en-US"/>
          </a:p>
        </p:txBody>
      </p:sp>
      <p:sp>
        <p:nvSpPr>
          <p:cNvPr id="5" name="TextBox 4">
            <a:extLst>
              <a:ext uri="{FF2B5EF4-FFF2-40B4-BE49-F238E27FC236}">
                <a16:creationId xmlns:a16="http://schemas.microsoft.com/office/drawing/2014/main" id="{38774910-48A7-3DBB-F300-43F80A7086AC}"/>
              </a:ext>
            </a:extLst>
          </p:cNvPr>
          <p:cNvSpPr txBox="1"/>
          <p:nvPr/>
        </p:nvSpPr>
        <p:spPr>
          <a:xfrm>
            <a:off x="1321806" y="4191000"/>
            <a:ext cx="4291303" cy="1129540"/>
          </a:xfrm>
          <a:prstGeom prst="rect">
            <a:avLst/>
          </a:prstGeom>
          <a:noFill/>
        </p:spPr>
        <p:txBody>
          <a:bodyPr wrap="square" rtlCol="0">
            <a:spAutoFit/>
          </a:bodyPr>
          <a:lstStyle/>
          <a:p>
            <a:pPr>
              <a:lnSpc>
                <a:spcPct val="95000"/>
              </a:lnSpc>
            </a:pPr>
            <a:r>
              <a:rPr lang="en-US" sz="1200" dirty="0"/>
              <a:t>Primitive history records four major events:</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Creation: Gen. 1–2</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Corruption (aka the Fall): Gen. 3–5</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Catastrophe (aka the world-wide Flood): Gen. 6–9 </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Confusion (aka the dispersion at Babel): Gen. 10–11</a:t>
            </a:r>
          </a:p>
        </p:txBody>
      </p:sp>
      <p:sp>
        <p:nvSpPr>
          <p:cNvPr id="7" name="TextBox 6">
            <a:extLst>
              <a:ext uri="{FF2B5EF4-FFF2-40B4-BE49-F238E27FC236}">
                <a16:creationId xmlns:a16="http://schemas.microsoft.com/office/drawing/2014/main" id="{6EA60229-9779-3D97-757B-B19665B2DA85}"/>
              </a:ext>
            </a:extLst>
          </p:cNvPr>
          <p:cNvSpPr txBox="1"/>
          <p:nvPr/>
        </p:nvSpPr>
        <p:spPr>
          <a:xfrm>
            <a:off x="6222709" y="4204460"/>
            <a:ext cx="4291303" cy="1129540"/>
          </a:xfrm>
          <a:prstGeom prst="rect">
            <a:avLst/>
          </a:prstGeom>
          <a:noFill/>
        </p:spPr>
        <p:txBody>
          <a:bodyPr wrap="square" rtlCol="0">
            <a:spAutoFit/>
          </a:bodyPr>
          <a:lstStyle/>
          <a:p>
            <a:pPr>
              <a:lnSpc>
                <a:spcPct val="95000"/>
              </a:lnSpc>
            </a:pPr>
            <a:r>
              <a:rPr lang="en-US" sz="1200" dirty="0"/>
              <a:t>Patriarchal history spotlights four great men:</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Abraham: Gen. 12:1–25:8</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Isaac: Gen. 21:1–35:29</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Jacob: Gen. 25:21–50:14</a:t>
            </a:r>
          </a:p>
          <a:p>
            <a:pPr marL="769545" lvl="1" indent="-342900">
              <a:spcBef>
                <a:spcPts val="600"/>
              </a:spcBef>
              <a:buClr>
                <a:schemeClr val="accent6">
                  <a:lumMod val="50000"/>
                </a:schemeClr>
              </a:buClr>
              <a:buSzPct val="100000"/>
              <a:buFont typeface="+mj-lt"/>
              <a:buAutoNum type="arabicPeriod"/>
            </a:pPr>
            <a:r>
              <a:rPr lang="en-US" sz="900" dirty="0">
                <a:solidFill>
                  <a:schemeClr val="accent3">
                    <a:lumMod val="50000"/>
                  </a:schemeClr>
                </a:solidFill>
              </a:rPr>
              <a:t>Joseph: Gen. 30:22–50:26</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a:xfrm>
            <a:off x="908067" y="302421"/>
            <a:ext cx="10372690" cy="661529"/>
          </a:xfrm>
        </p:spPr>
        <p:txBody>
          <a:bodyPr>
            <a:normAutofit/>
          </a:bodyPr>
          <a:lstStyle/>
          <a:p>
            <a:pPr algn="ctr"/>
            <a:r>
              <a:rPr lang="en-US" sz="2999" dirty="0">
                <a:solidFill>
                  <a:schemeClr val="tx2">
                    <a:lumMod val="75000"/>
                  </a:schemeClr>
                </a:solidFill>
              </a:rPr>
              <a:t>Genesis</a:t>
            </a:r>
            <a:r>
              <a:rPr lang="en-US" sz="2999" dirty="0"/>
              <a:t>: Outlined As the “Book of the Generations of”</a:t>
            </a:r>
          </a:p>
        </p:txBody>
      </p:sp>
      <p:sp>
        <p:nvSpPr>
          <p:cNvPr id="16" name="Freeform: Shape 15">
            <a:extLst>
              <a:ext uri="{FF2B5EF4-FFF2-40B4-BE49-F238E27FC236}">
                <a16:creationId xmlns:a16="http://schemas.microsoft.com/office/drawing/2014/main" id="{1AC5725F-FDF6-33CC-0BE3-397A38BFC98C}"/>
              </a:ext>
            </a:extLst>
          </p:cNvPr>
          <p:cNvSpPr>
            <a:spLocks/>
          </p:cNvSpPr>
          <p:nvPr/>
        </p:nvSpPr>
        <p:spPr>
          <a:xfrm>
            <a:off x="608011" y="3783635"/>
            <a:ext cx="1005840"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0" y="641176"/>
                </a:moveTo>
                <a:lnTo>
                  <a:pt x="0" y="128239"/>
                </a:lnTo>
                <a:cubicBezTo>
                  <a:pt x="0" y="57414"/>
                  <a:pt x="18363" y="0"/>
                  <a:pt x="41015" y="0"/>
                </a:cubicBezTo>
                <a:lnTo>
                  <a:pt x="435133" y="0"/>
                </a:lnTo>
                <a:lnTo>
                  <a:pt x="435133" y="0"/>
                </a:lnTo>
                <a:lnTo>
                  <a:pt x="435133" y="769415"/>
                </a:lnTo>
                <a:lnTo>
                  <a:pt x="435133" y="769415"/>
                </a:lnTo>
                <a:lnTo>
                  <a:pt x="41015" y="769415"/>
                </a:lnTo>
                <a:cubicBezTo>
                  <a:pt x="18363" y="769415"/>
                  <a:pt x="0" y="712001"/>
                  <a:pt x="0" y="641176"/>
                </a:cubicBez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5035" tIns="105034" rIns="83797" bIns="105034" numCol="1" spcCol="1270" anchor="ctr" anchorCtr="1">
            <a:noAutofit/>
          </a:bodyPr>
          <a:lstStyle/>
          <a:p>
            <a:pPr algn="ctr" defTabSz="488803">
              <a:lnSpc>
                <a:spcPct val="90000"/>
              </a:lnSpc>
              <a:spcBef>
                <a:spcPct val="0"/>
              </a:spcBef>
              <a:spcAft>
                <a:spcPct val="35000"/>
              </a:spcAft>
            </a:pPr>
            <a:r>
              <a:rPr lang="en-US" sz="1100" dirty="0"/>
              <a:t>Genesis 1:1–2:3</a:t>
            </a:r>
          </a:p>
        </p:txBody>
      </p:sp>
      <p:sp>
        <p:nvSpPr>
          <p:cNvPr id="17" name="Freeform: Shape 16">
            <a:extLst>
              <a:ext uri="{FF2B5EF4-FFF2-40B4-BE49-F238E27FC236}">
                <a16:creationId xmlns:a16="http://schemas.microsoft.com/office/drawing/2014/main" id="{5ACE9727-690D-0B2F-A88B-FAB1B15313CB}"/>
              </a:ext>
            </a:extLst>
          </p:cNvPr>
          <p:cNvSpPr/>
          <p:nvPr/>
        </p:nvSpPr>
        <p:spPr>
          <a:xfrm>
            <a:off x="468988" y="1826043"/>
            <a:ext cx="1282024" cy="1522571"/>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83798" numCol="1" spcCol="1270" anchor="b" anchorCtr="1">
            <a:normAutofit/>
          </a:bodyPr>
          <a:lstStyle/>
          <a:p>
            <a:pPr algn="ctr" defTabSz="488803">
              <a:lnSpc>
                <a:spcPct val="90000"/>
              </a:lnSpc>
              <a:spcBef>
                <a:spcPct val="0"/>
              </a:spcBef>
              <a:spcAft>
                <a:spcPct val="35000"/>
              </a:spcAft>
            </a:pPr>
            <a:r>
              <a:rPr lang="en-US" sz="1000" dirty="0"/>
              <a:t>The Creation of Heaven and Earth</a:t>
            </a:r>
          </a:p>
        </p:txBody>
      </p:sp>
      <p:sp>
        <p:nvSpPr>
          <p:cNvPr id="18" name="Straight Connector 17">
            <a:extLst>
              <a:ext uri="{FF2B5EF4-FFF2-40B4-BE49-F238E27FC236}">
                <a16:creationId xmlns:a16="http://schemas.microsoft.com/office/drawing/2014/main" id="{B9C1F4F4-647F-E54F-F892-0D1B91F65C94}"/>
              </a:ext>
            </a:extLst>
          </p:cNvPr>
          <p:cNvSpPr/>
          <p:nvPr/>
        </p:nvSpPr>
        <p:spPr>
          <a:xfrm>
            <a:off x="1110000" y="3435619"/>
            <a:ext cx="0" cy="348016"/>
          </a:xfrm>
          <a:prstGeom prst="line">
            <a:avLst/>
          </a:prstGeom>
          <a:noFill/>
          <a:ln w="6350" cap="flat" cmpd="sng" algn="ctr">
            <a:solidFill>
              <a:schemeClr val="accent1"/>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19" name="Oval 18">
            <a:extLst>
              <a:ext uri="{FF2B5EF4-FFF2-40B4-BE49-F238E27FC236}">
                <a16:creationId xmlns:a16="http://schemas.microsoft.com/office/drawing/2014/main" id="{95EE2998-79B3-0CF6-D9E6-47F040065F4E}"/>
              </a:ext>
            </a:extLst>
          </p:cNvPr>
          <p:cNvSpPr/>
          <p:nvPr/>
        </p:nvSpPr>
        <p:spPr>
          <a:xfrm>
            <a:off x="1066499" y="3348614"/>
            <a:ext cx="87003" cy="87003"/>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2399"/>
          </a:p>
        </p:txBody>
      </p:sp>
      <p:sp>
        <p:nvSpPr>
          <p:cNvPr id="20" name="Freeform: Shape 19">
            <a:extLst>
              <a:ext uri="{FF2B5EF4-FFF2-40B4-BE49-F238E27FC236}">
                <a16:creationId xmlns:a16="http://schemas.microsoft.com/office/drawing/2014/main" id="{D74249FC-C311-A1BA-80BF-FE706314FA6E}"/>
              </a:ext>
            </a:extLst>
          </p:cNvPr>
          <p:cNvSpPr>
            <a:spLocks/>
          </p:cNvSpPr>
          <p:nvPr/>
        </p:nvSpPr>
        <p:spPr>
          <a:xfrm>
            <a:off x="1551306"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2:4–4:26</a:t>
            </a:r>
          </a:p>
        </p:txBody>
      </p:sp>
      <p:sp>
        <p:nvSpPr>
          <p:cNvPr id="21" name="Freeform: Shape 20">
            <a:extLst>
              <a:ext uri="{FF2B5EF4-FFF2-40B4-BE49-F238E27FC236}">
                <a16:creationId xmlns:a16="http://schemas.microsoft.com/office/drawing/2014/main" id="{C6E11418-02A8-391D-0C83-87A3EFD7A89C}"/>
              </a:ext>
            </a:extLst>
          </p:cNvPr>
          <p:cNvSpPr/>
          <p:nvPr/>
        </p:nvSpPr>
        <p:spPr>
          <a:xfrm>
            <a:off x="1181308" y="4653675"/>
            <a:ext cx="1560304" cy="1522571"/>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3798" rIns="0" bIns="0" numCol="1" spcCol="1270" anchor="t" anchorCtr="1">
            <a:normAutofit/>
          </a:bodyPr>
          <a:lstStyle/>
          <a:p>
            <a:pPr algn="ctr" defTabSz="488803">
              <a:lnSpc>
                <a:spcPct val="90000"/>
              </a:lnSpc>
              <a:spcBef>
                <a:spcPct val="0"/>
              </a:spcBef>
              <a:spcAft>
                <a:spcPct val="35000"/>
              </a:spcAft>
            </a:pPr>
            <a:r>
              <a:rPr lang="en-US" sz="1100" dirty="0"/>
              <a:t>The Generations of the Heavens and the Earth</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Adam and Eve</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The Fall</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Cain’s murder of Abel</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Hope through Seth</a:t>
            </a:r>
          </a:p>
        </p:txBody>
      </p:sp>
      <p:sp>
        <p:nvSpPr>
          <p:cNvPr id="22" name="Straight Connector 21">
            <a:extLst>
              <a:ext uri="{FF2B5EF4-FFF2-40B4-BE49-F238E27FC236}">
                <a16:creationId xmlns:a16="http://schemas.microsoft.com/office/drawing/2014/main" id="{E58A27E1-C6F3-6C56-C200-E8C89CD2E34B}"/>
              </a:ext>
            </a:extLst>
          </p:cNvPr>
          <p:cNvSpPr/>
          <p:nvPr/>
        </p:nvSpPr>
        <p:spPr>
          <a:xfrm>
            <a:off x="1945205" y="4218655"/>
            <a:ext cx="0" cy="348016"/>
          </a:xfrm>
          <a:prstGeom prst="line">
            <a:avLst/>
          </a:prstGeom>
          <a:noFill/>
          <a:ln w="6350" cap="flat" cmpd="sng" algn="ctr">
            <a:solidFill>
              <a:schemeClr val="accent4"/>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23" name="Oval 22">
            <a:extLst>
              <a:ext uri="{FF2B5EF4-FFF2-40B4-BE49-F238E27FC236}">
                <a16:creationId xmlns:a16="http://schemas.microsoft.com/office/drawing/2014/main" id="{5D234FEC-99FD-9448-7F9B-2458D1A8DE59}"/>
              </a:ext>
            </a:extLst>
          </p:cNvPr>
          <p:cNvSpPr/>
          <p:nvPr/>
        </p:nvSpPr>
        <p:spPr>
          <a:xfrm>
            <a:off x="1901702" y="4566671"/>
            <a:ext cx="87003" cy="87003"/>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sz="2399"/>
          </a:p>
        </p:txBody>
      </p:sp>
      <p:sp>
        <p:nvSpPr>
          <p:cNvPr id="24" name="Freeform: Shape 23">
            <a:extLst>
              <a:ext uri="{FF2B5EF4-FFF2-40B4-BE49-F238E27FC236}">
                <a16:creationId xmlns:a16="http://schemas.microsoft.com/office/drawing/2014/main" id="{C3981998-6BF3-4D1B-6C7D-D29B5CF5B268}"/>
              </a:ext>
            </a:extLst>
          </p:cNvPr>
          <p:cNvSpPr>
            <a:spLocks/>
          </p:cNvSpPr>
          <p:nvPr/>
        </p:nvSpPr>
        <p:spPr>
          <a:xfrm>
            <a:off x="2524144"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5:1–6:8</a:t>
            </a:r>
          </a:p>
        </p:txBody>
      </p:sp>
      <p:sp>
        <p:nvSpPr>
          <p:cNvPr id="25" name="Freeform: Shape 24">
            <a:extLst>
              <a:ext uri="{FF2B5EF4-FFF2-40B4-BE49-F238E27FC236}">
                <a16:creationId xmlns:a16="http://schemas.microsoft.com/office/drawing/2014/main" id="{91C76A12-A0BB-6842-AA80-32E1DBBF72D2}"/>
              </a:ext>
            </a:extLst>
          </p:cNvPr>
          <p:cNvSpPr/>
          <p:nvPr/>
        </p:nvSpPr>
        <p:spPr>
          <a:xfrm>
            <a:off x="2297788" y="1826043"/>
            <a:ext cx="1282024" cy="1522571"/>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83798" numCol="1" spcCol="1270" anchor="b" anchorCtr="1">
            <a:normAutofit/>
          </a:bodyPr>
          <a:lstStyle/>
          <a:p>
            <a:pPr algn="ctr" defTabSz="488803">
              <a:lnSpc>
                <a:spcPct val="90000"/>
              </a:lnSpc>
              <a:spcBef>
                <a:spcPct val="0"/>
              </a:spcBef>
              <a:spcAft>
                <a:spcPct val="35000"/>
              </a:spcAft>
            </a:pPr>
            <a:r>
              <a:rPr lang="en-US" sz="1000" dirty="0"/>
              <a:t>The Generations of Adam</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Seth to Noah</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Rampant Sin</a:t>
            </a:r>
          </a:p>
        </p:txBody>
      </p:sp>
      <p:sp>
        <p:nvSpPr>
          <p:cNvPr id="26" name="Straight Connector 25">
            <a:extLst>
              <a:ext uri="{FF2B5EF4-FFF2-40B4-BE49-F238E27FC236}">
                <a16:creationId xmlns:a16="http://schemas.microsoft.com/office/drawing/2014/main" id="{D7210D70-015B-2148-54AF-6FD74876C218}"/>
              </a:ext>
            </a:extLst>
          </p:cNvPr>
          <p:cNvSpPr/>
          <p:nvPr/>
        </p:nvSpPr>
        <p:spPr>
          <a:xfrm>
            <a:off x="2925257" y="3435619"/>
            <a:ext cx="0" cy="348016"/>
          </a:xfrm>
          <a:prstGeom prst="line">
            <a:avLst/>
          </a:prstGeom>
          <a:noFill/>
          <a:ln w="6350" cap="flat" cmpd="sng" algn="ctr">
            <a:solidFill>
              <a:schemeClr val="accent5"/>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27" name="Oval 26">
            <a:extLst>
              <a:ext uri="{FF2B5EF4-FFF2-40B4-BE49-F238E27FC236}">
                <a16:creationId xmlns:a16="http://schemas.microsoft.com/office/drawing/2014/main" id="{4667B3E0-7A32-6077-3812-0C72CF26FCAB}"/>
              </a:ext>
            </a:extLst>
          </p:cNvPr>
          <p:cNvSpPr/>
          <p:nvPr/>
        </p:nvSpPr>
        <p:spPr>
          <a:xfrm>
            <a:off x="2881756" y="3348614"/>
            <a:ext cx="87003" cy="87003"/>
          </a:xfrm>
          <a:prstGeom prst="ellipse">
            <a:avLst/>
          </a:prstGeom>
          <a:solidFill>
            <a:schemeClr val="accent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sz="2399"/>
          </a:p>
        </p:txBody>
      </p:sp>
      <p:sp>
        <p:nvSpPr>
          <p:cNvPr id="28" name="Freeform: Shape 27">
            <a:extLst>
              <a:ext uri="{FF2B5EF4-FFF2-40B4-BE49-F238E27FC236}">
                <a16:creationId xmlns:a16="http://schemas.microsoft.com/office/drawing/2014/main" id="{D1C1C70F-F88F-A30F-58A1-CF5C61B7EC5E}"/>
              </a:ext>
            </a:extLst>
          </p:cNvPr>
          <p:cNvSpPr>
            <a:spLocks/>
          </p:cNvSpPr>
          <p:nvPr/>
        </p:nvSpPr>
        <p:spPr>
          <a:xfrm>
            <a:off x="3488372"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1"/>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6:9–9:29</a:t>
            </a:r>
          </a:p>
        </p:txBody>
      </p:sp>
      <p:sp>
        <p:nvSpPr>
          <p:cNvPr id="30" name="Straight Connector 29">
            <a:extLst>
              <a:ext uri="{FF2B5EF4-FFF2-40B4-BE49-F238E27FC236}">
                <a16:creationId xmlns:a16="http://schemas.microsoft.com/office/drawing/2014/main" id="{2A5935B4-4BC4-1518-3131-9AA4135C9168}"/>
              </a:ext>
            </a:extLst>
          </p:cNvPr>
          <p:cNvSpPr/>
          <p:nvPr/>
        </p:nvSpPr>
        <p:spPr>
          <a:xfrm>
            <a:off x="3896700" y="4218655"/>
            <a:ext cx="0" cy="348016"/>
          </a:xfrm>
          <a:prstGeom prst="line">
            <a:avLst/>
          </a:prstGeom>
          <a:noFill/>
          <a:ln w="6350" cap="flat" cmpd="sng" algn="ctr">
            <a:solidFill>
              <a:schemeClr val="accent5">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31" name="Oval 30">
            <a:extLst>
              <a:ext uri="{FF2B5EF4-FFF2-40B4-BE49-F238E27FC236}">
                <a16:creationId xmlns:a16="http://schemas.microsoft.com/office/drawing/2014/main" id="{6C69A74F-EF5E-0766-D8A1-274DF30901D1}"/>
              </a:ext>
            </a:extLst>
          </p:cNvPr>
          <p:cNvSpPr/>
          <p:nvPr/>
        </p:nvSpPr>
        <p:spPr>
          <a:xfrm>
            <a:off x="3853199" y="4566671"/>
            <a:ext cx="87003" cy="8700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sz="2399"/>
          </a:p>
        </p:txBody>
      </p:sp>
      <p:sp>
        <p:nvSpPr>
          <p:cNvPr id="32" name="Freeform: Shape 31">
            <a:extLst>
              <a:ext uri="{FF2B5EF4-FFF2-40B4-BE49-F238E27FC236}">
                <a16:creationId xmlns:a16="http://schemas.microsoft.com/office/drawing/2014/main" id="{08FA40B2-B91E-CCB3-3A55-8FAF880F873E}"/>
              </a:ext>
            </a:extLst>
          </p:cNvPr>
          <p:cNvSpPr>
            <a:spLocks/>
          </p:cNvSpPr>
          <p:nvPr/>
        </p:nvSpPr>
        <p:spPr>
          <a:xfrm>
            <a:off x="4478972"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10:1-11:9</a:t>
            </a:r>
          </a:p>
        </p:txBody>
      </p:sp>
      <p:sp>
        <p:nvSpPr>
          <p:cNvPr id="34" name="Straight Connector 33">
            <a:extLst>
              <a:ext uri="{FF2B5EF4-FFF2-40B4-BE49-F238E27FC236}">
                <a16:creationId xmlns:a16="http://schemas.microsoft.com/office/drawing/2014/main" id="{CE6BBC8F-D707-3D8E-1AAC-7CE8F6CD111B}"/>
              </a:ext>
            </a:extLst>
          </p:cNvPr>
          <p:cNvSpPr/>
          <p:nvPr/>
        </p:nvSpPr>
        <p:spPr>
          <a:xfrm>
            <a:off x="4894516" y="3435619"/>
            <a:ext cx="0" cy="348016"/>
          </a:xfrm>
          <a:prstGeom prst="line">
            <a:avLst/>
          </a:prstGeom>
          <a:noFill/>
          <a:ln w="635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35" name="Oval 34">
            <a:extLst>
              <a:ext uri="{FF2B5EF4-FFF2-40B4-BE49-F238E27FC236}">
                <a16:creationId xmlns:a16="http://schemas.microsoft.com/office/drawing/2014/main" id="{386191AA-77AA-CF72-AAB3-E3F562DA0D75}"/>
              </a:ext>
            </a:extLst>
          </p:cNvPr>
          <p:cNvSpPr/>
          <p:nvPr/>
        </p:nvSpPr>
        <p:spPr>
          <a:xfrm>
            <a:off x="4851013" y="3348614"/>
            <a:ext cx="87003" cy="8700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sz="2399"/>
          </a:p>
        </p:txBody>
      </p:sp>
      <p:sp>
        <p:nvSpPr>
          <p:cNvPr id="44" name="Freeform: Shape 43">
            <a:extLst>
              <a:ext uri="{FF2B5EF4-FFF2-40B4-BE49-F238E27FC236}">
                <a16:creationId xmlns:a16="http://schemas.microsoft.com/office/drawing/2014/main" id="{3D9637D1-25D0-9DDA-8B3E-5583F82D4215}"/>
              </a:ext>
            </a:extLst>
          </p:cNvPr>
          <p:cNvSpPr>
            <a:spLocks/>
          </p:cNvSpPr>
          <p:nvPr/>
        </p:nvSpPr>
        <p:spPr>
          <a:xfrm>
            <a:off x="5498187"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6">
              <a:lumMod val="75000"/>
            </a:schemeClr>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11:10-26</a:t>
            </a:r>
          </a:p>
        </p:txBody>
      </p:sp>
      <p:sp>
        <p:nvSpPr>
          <p:cNvPr id="45" name="Freeform: Shape 44">
            <a:extLst>
              <a:ext uri="{FF2B5EF4-FFF2-40B4-BE49-F238E27FC236}">
                <a16:creationId xmlns:a16="http://schemas.microsoft.com/office/drawing/2014/main" id="{D69A4972-D7CB-A2A0-A1AE-4C0D113FC31D}"/>
              </a:ext>
            </a:extLst>
          </p:cNvPr>
          <p:cNvSpPr/>
          <p:nvPr/>
        </p:nvSpPr>
        <p:spPr>
          <a:xfrm>
            <a:off x="5345788" y="4653675"/>
            <a:ext cx="1282024" cy="1522571"/>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3798" rIns="0" bIns="0" numCol="1" spcCol="1270" anchor="t" anchorCtr="1">
            <a:normAutofit/>
          </a:bodyPr>
          <a:lstStyle/>
          <a:p>
            <a:pPr algn="ctr">
              <a:lnSpc>
                <a:spcPct val="90000"/>
              </a:lnSpc>
              <a:spcBef>
                <a:spcPct val="0"/>
              </a:spcBef>
              <a:spcAft>
                <a:spcPct val="35000"/>
              </a:spcAft>
            </a:pPr>
            <a:r>
              <a:rPr lang="en-US" sz="1000" dirty="0">
                <a:solidFill>
                  <a:schemeClr val="tx1"/>
                </a:solidFill>
              </a:rPr>
              <a:t>The Generations of Shem to Terah</a:t>
            </a:r>
          </a:p>
        </p:txBody>
      </p:sp>
      <p:sp>
        <p:nvSpPr>
          <p:cNvPr id="46" name="Straight Connector 45">
            <a:extLst>
              <a:ext uri="{FF2B5EF4-FFF2-40B4-BE49-F238E27FC236}">
                <a16:creationId xmlns:a16="http://schemas.microsoft.com/office/drawing/2014/main" id="{4297B19E-0D10-9BE9-ECB1-150229287444}"/>
              </a:ext>
            </a:extLst>
          </p:cNvPr>
          <p:cNvSpPr/>
          <p:nvPr/>
        </p:nvSpPr>
        <p:spPr>
          <a:xfrm>
            <a:off x="5986801" y="4218655"/>
            <a:ext cx="0" cy="348016"/>
          </a:xfrm>
          <a:prstGeom prst="line">
            <a:avLst/>
          </a:prstGeom>
          <a:noFill/>
          <a:ln w="6350" cap="flat" cmpd="sng" algn="ctr">
            <a:solidFill>
              <a:schemeClr val="accent6">
                <a:lumMod val="75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47" name="Oval 46">
            <a:extLst>
              <a:ext uri="{FF2B5EF4-FFF2-40B4-BE49-F238E27FC236}">
                <a16:creationId xmlns:a16="http://schemas.microsoft.com/office/drawing/2014/main" id="{F39D7B5E-143E-E27C-6B0F-66235F2C5827}"/>
              </a:ext>
            </a:extLst>
          </p:cNvPr>
          <p:cNvSpPr/>
          <p:nvPr/>
        </p:nvSpPr>
        <p:spPr>
          <a:xfrm>
            <a:off x="5943298" y="4566671"/>
            <a:ext cx="87003" cy="87003"/>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sz="2399"/>
          </a:p>
        </p:txBody>
      </p:sp>
      <p:sp>
        <p:nvSpPr>
          <p:cNvPr id="48" name="Freeform: Shape 47">
            <a:extLst>
              <a:ext uri="{FF2B5EF4-FFF2-40B4-BE49-F238E27FC236}">
                <a16:creationId xmlns:a16="http://schemas.microsoft.com/office/drawing/2014/main" id="{0025CBAF-0BA3-F5E0-4E72-BCF1AAFA5B20}"/>
              </a:ext>
            </a:extLst>
          </p:cNvPr>
          <p:cNvSpPr>
            <a:spLocks/>
          </p:cNvSpPr>
          <p:nvPr/>
        </p:nvSpPr>
        <p:spPr>
          <a:xfrm>
            <a:off x="6475412"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1"/>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11:27–25:11</a:t>
            </a:r>
          </a:p>
        </p:txBody>
      </p:sp>
      <p:sp>
        <p:nvSpPr>
          <p:cNvPr id="50" name="Straight Connector 49">
            <a:extLst>
              <a:ext uri="{FF2B5EF4-FFF2-40B4-BE49-F238E27FC236}">
                <a16:creationId xmlns:a16="http://schemas.microsoft.com/office/drawing/2014/main" id="{06A13304-E97B-E971-E237-98FD4D14F841}"/>
              </a:ext>
            </a:extLst>
          </p:cNvPr>
          <p:cNvSpPr/>
          <p:nvPr/>
        </p:nvSpPr>
        <p:spPr>
          <a:xfrm>
            <a:off x="7023009" y="3435619"/>
            <a:ext cx="0" cy="348016"/>
          </a:xfrm>
          <a:prstGeom prst="line">
            <a:avLst/>
          </a:prstGeom>
          <a:noFill/>
          <a:ln w="6350" cap="flat" cmpd="sng" algn="ctr">
            <a:solidFill>
              <a:schemeClr val="accent2">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51" name="Oval 50">
            <a:extLst>
              <a:ext uri="{FF2B5EF4-FFF2-40B4-BE49-F238E27FC236}">
                <a16:creationId xmlns:a16="http://schemas.microsoft.com/office/drawing/2014/main" id="{9DA71344-E43D-58D1-CFB3-8652EE12755E}"/>
              </a:ext>
            </a:extLst>
          </p:cNvPr>
          <p:cNvSpPr/>
          <p:nvPr/>
        </p:nvSpPr>
        <p:spPr>
          <a:xfrm>
            <a:off x="6979508" y="3348614"/>
            <a:ext cx="87003" cy="8700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sz="2399"/>
          </a:p>
        </p:txBody>
      </p:sp>
      <p:sp>
        <p:nvSpPr>
          <p:cNvPr id="52" name="Freeform: Shape 51">
            <a:extLst>
              <a:ext uri="{FF2B5EF4-FFF2-40B4-BE49-F238E27FC236}">
                <a16:creationId xmlns:a16="http://schemas.microsoft.com/office/drawing/2014/main" id="{AE1F8D0D-5508-BC1A-B286-4F6DBB165C7E}"/>
              </a:ext>
            </a:extLst>
          </p:cNvPr>
          <p:cNvSpPr>
            <a:spLocks/>
          </p:cNvSpPr>
          <p:nvPr/>
        </p:nvSpPr>
        <p:spPr>
          <a:xfrm>
            <a:off x="7467755"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25:12–18</a:t>
            </a:r>
          </a:p>
        </p:txBody>
      </p:sp>
      <p:sp>
        <p:nvSpPr>
          <p:cNvPr id="54" name="Straight Connector 53">
            <a:extLst>
              <a:ext uri="{FF2B5EF4-FFF2-40B4-BE49-F238E27FC236}">
                <a16:creationId xmlns:a16="http://schemas.microsoft.com/office/drawing/2014/main" id="{775C5510-054A-E2A6-BF5E-78EDB04C1355}"/>
              </a:ext>
            </a:extLst>
          </p:cNvPr>
          <p:cNvSpPr/>
          <p:nvPr/>
        </p:nvSpPr>
        <p:spPr>
          <a:xfrm>
            <a:off x="7880111" y="4218655"/>
            <a:ext cx="0" cy="348016"/>
          </a:xfrm>
          <a:prstGeom prst="line">
            <a:avLst/>
          </a:prstGeom>
          <a:noFill/>
          <a:ln w="6350" cap="flat" cmpd="sng" algn="ctr">
            <a:solidFill>
              <a:schemeClr val="accent3">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55" name="Oval 54">
            <a:extLst>
              <a:ext uri="{FF2B5EF4-FFF2-40B4-BE49-F238E27FC236}">
                <a16:creationId xmlns:a16="http://schemas.microsoft.com/office/drawing/2014/main" id="{EE0AD0A3-D983-5BE6-7A62-1F142A4D6EDA}"/>
              </a:ext>
            </a:extLst>
          </p:cNvPr>
          <p:cNvSpPr/>
          <p:nvPr/>
        </p:nvSpPr>
        <p:spPr>
          <a:xfrm>
            <a:off x="7837953" y="4566671"/>
            <a:ext cx="87003" cy="8700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sz="2399"/>
          </a:p>
        </p:txBody>
      </p:sp>
      <p:sp>
        <p:nvSpPr>
          <p:cNvPr id="56" name="Freeform: Shape 55">
            <a:extLst>
              <a:ext uri="{FF2B5EF4-FFF2-40B4-BE49-F238E27FC236}">
                <a16:creationId xmlns:a16="http://schemas.microsoft.com/office/drawing/2014/main" id="{3A69CF8A-6C7F-5BD1-4992-0B609C89BC0E}"/>
              </a:ext>
            </a:extLst>
          </p:cNvPr>
          <p:cNvSpPr>
            <a:spLocks/>
          </p:cNvSpPr>
          <p:nvPr/>
        </p:nvSpPr>
        <p:spPr>
          <a:xfrm>
            <a:off x="8458355"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25:19–35:29</a:t>
            </a:r>
          </a:p>
        </p:txBody>
      </p:sp>
      <p:sp>
        <p:nvSpPr>
          <p:cNvPr id="57" name="Rectangle 56">
            <a:extLst>
              <a:ext uri="{FF2B5EF4-FFF2-40B4-BE49-F238E27FC236}">
                <a16:creationId xmlns:a16="http://schemas.microsoft.com/office/drawing/2014/main" id="{8453475B-07F0-C3A5-5D17-A64148525BF1}"/>
              </a:ext>
            </a:extLst>
          </p:cNvPr>
          <p:cNvSpPr/>
          <p:nvPr/>
        </p:nvSpPr>
        <p:spPr>
          <a:xfrm>
            <a:off x="8852042" y="1826043"/>
            <a:ext cx="1282024" cy="15225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399"/>
          </a:p>
        </p:txBody>
      </p:sp>
      <p:sp>
        <p:nvSpPr>
          <p:cNvPr id="58" name="Straight Connector 57">
            <a:extLst>
              <a:ext uri="{FF2B5EF4-FFF2-40B4-BE49-F238E27FC236}">
                <a16:creationId xmlns:a16="http://schemas.microsoft.com/office/drawing/2014/main" id="{C88CA9DD-23EF-1C73-3D32-D3BF0F443E8A}"/>
              </a:ext>
            </a:extLst>
          </p:cNvPr>
          <p:cNvSpPr/>
          <p:nvPr/>
        </p:nvSpPr>
        <p:spPr>
          <a:xfrm>
            <a:off x="8842964" y="3435619"/>
            <a:ext cx="0" cy="348016"/>
          </a:xfrm>
          <a:prstGeom prst="line">
            <a:avLst/>
          </a:prstGeom>
          <a:noFill/>
          <a:ln w="6350" cap="flat" cmpd="sng" algn="ctr">
            <a:solidFill>
              <a:schemeClr val="accent4">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59" name="Oval 58">
            <a:extLst>
              <a:ext uri="{FF2B5EF4-FFF2-40B4-BE49-F238E27FC236}">
                <a16:creationId xmlns:a16="http://schemas.microsoft.com/office/drawing/2014/main" id="{704B1668-BBDC-8DD7-C136-CD90A311D236}"/>
              </a:ext>
            </a:extLst>
          </p:cNvPr>
          <p:cNvSpPr/>
          <p:nvPr/>
        </p:nvSpPr>
        <p:spPr>
          <a:xfrm>
            <a:off x="8799462" y="3348614"/>
            <a:ext cx="87003" cy="8700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2399"/>
          </a:p>
        </p:txBody>
      </p:sp>
      <p:sp>
        <p:nvSpPr>
          <p:cNvPr id="60" name="Freeform: Shape 59">
            <a:extLst>
              <a:ext uri="{FF2B5EF4-FFF2-40B4-BE49-F238E27FC236}">
                <a16:creationId xmlns:a16="http://schemas.microsoft.com/office/drawing/2014/main" id="{751E209F-3E18-C8C6-2E49-AEA8E387FA54}"/>
              </a:ext>
            </a:extLst>
          </p:cNvPr>
          <p:cNvSpPr>
            <a:spLocks/>
          </p:cNvSpPr>
          <p:nvPr/>
        </p:nvSpPr>
        <p:spPr>
          <a:xfrm>
            <a:off x="9448955" y="3783635"/>
            <a:ext cx="100584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6"/>
          </a:solidFill>
          <a:ln>
            <a:solidFill>
              <a:schemeClr val="accent6"/>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Genesis 36:1–37:1</a:t>
            </a:r>
          </a:p>
        </p:txBody>
      </p:sp>
      <p:sp>
        <p:nvSpPr>
          <p:cNvPr id="62" name="Straight Connector 61">
            <a:extLst>
              <a:ext uri="{FF2B5EF4-FFF2-40B4-BE49-F238E27FC236}">
                <a16:creationId xmlns:a16="http://schemas.microsoft.com/office/drawing/2014/main" id="{C3A005DB-EB47-B3A2-A633-0484714F22E9}"/>
              </a:ext>
            </a:extLst>
          </p:cNvPr>
          <p:cNvSpPr/>
          <p:nvPr/>
        </p:nvSpPr>
        <p:spPr>
          <a:xfrm>
            <a:off x="9833562" y="4218655"/>
            <a:ext cx="0" cy="348016"/>
          </a:xfrm>
          <a:prstGeom prst="line">
            <a:avLst/>
          </a:prstGeom>
          <a:noFill/>
          <a:ln w="6350" cap="flat" cmpd="sng" algn="ctr">
            <a:solidFill>
              <a:schemeClr val="accent5">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63" name="Oval 62">
            <a:extLst>
              <a:ext uri="{FF2B5EF4-FFF2-40B4-BE49-F238E27FC236}">
                <a16:creationId xmlns:a16="http://schemas.microsoft.com/office/drawing/2014/main" id="{E6CD6329-5843-6C2A-DDA5-F84615CA75D4}"/>
              </a:ext>
            </a:extLst>
          </p:cNvPr>
          <p:cNvSpPr/>
          <p:nvPr/>
        </p:nvSpPr>
        <p:spPr>
          <a:xfrm>
            <a:off x="9790061" y="4566671"/>
            <a:ext cx="87003" cy="8700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sz="2399"/>
          </a:p>
        </p:txBody>
      </p:sp>
      <p:sp>
        <p:nvSpPr>
          <p:cNvPr id="64" name="Freeform: Shape 63">
            <a:extLst>
              <a:ext uri="{FF2B5EF4-FFF2-40B4-BE49-F238E27FC236}">
                <a16:creationId xmlns:a16="http://schemas.microsoft.com/office/drawing/2014/main" id="{5D446740-683B-82CF-C965-B7300FD33201}"/>
              </a:ext>
            </a:extLst>
          </p:cNvPr>
          <p:cNvSpPr>
            <a:spLocks/>
          </p:cNvSpPr>
          <p:nvPr/>
        </p:nvSpPr>
        <p:spPr>
          <a:xfrm>
            <a:off x="10439555" y="3783635"/>
            <a:ext cx="1005840"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435133" y="128240"/>
                </a:moveTo>
                <a:lnTo>
                  <a:pt x="435133" y="641175"/>
                </a:lnTo>
                <a:cubicBezTo>
                  <a:pt x="435133" y="712000"/>
                  <a:pt x="416770" y="769414"/>
                  <a:pt x="394118" y="769414"/>
                </a:cubicBezTo>
                <a:lnTo>
                  <a:pt x="0" y="769414"/>
                </a:lnTo>
                <a:lnTo>
                  <a:pt x="0" y="769414"/>
                </a:lnTo>
                <a:lnTo>
                  <a:pt x="0" y="1"/>
                </a:lnTo>
                <a:lnTo>
                  <a:pt x="0" y="1"/>
                </a:lnTo>
                <a:lnTo>
                  <a:pt x="394118" y="1"/>
                </a:lnTo>
                <a:cubicBezTo>
                  <a:pt x="416770" y="1"/>
                  <a:pt x="435133" y="57415"/>
                  <a:pt x="435133" y="128240"/>
                </a:cubicBezTo>
                <a:close/>
              </a:path>
            </a:pathLst>
          </a:custGeom>
          <a:solidFill>
            <a:schemeClr val="accent6">
              <a:lumMod val="75000"/>
            </a:schemeClr>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3799" tIns="105034" rIns="105033" bIns="105034" numCol="1" spcCol="1270" anchor="ctr" anchorCtr="1">
            <a:noAutofit/>
          </a:bodyPr>
          <a:lstStyle/>
          <a:p>
            <a:pPr algn="ctr" defTabSz="488803">
              <a:lnSpc>
                <a:spcPct val="90000"/>
              </a:lnSpc>
              <a:spcBef>
                <a:spcPct val="0"/>
              </a:spcBef>
              <a:spcAft>
                <a:spcPct val="35000"/>
              </a:spcAft>
            </a:pPr>
            <a:r>
              <a:rPr lang="en-US" sz="1100" dirty="0"/>
              <a:t>Genesis 37:2–50:26</a:t>
            </a:r>
          </a:p>
        </p:txBody>
      </p:sp>
      <p:sp>
        <p:nvSpPr>
          <p:cNvPr id="66" name="Straight Connector 65">
            <a:extLst>
              <a:ext uri="{FF2B5EF4-FFF2-40B4-BE49-F238E27FC236}">
                <a16:creationId xmlns:a16="http://schemas.microsoft.com/office/drawing/2014/main" id="{89E2CB11-FF6C-5179-0409-7F0FF39D1983}"/>
              </a:ext>
            </a:extLst>
          </p:cNvPr>
          <p:cNvSpPr/>
          <p:nvPr/>
        </p:nvSpPr>
        <p:spPr>
          <a:xfrm>
            <a:off x="10785295" y="3435619"/>
            <a:ext cx="0" cy="348016"/>
          </a:xfrm>
          <a:prstGeom prst="line">
            <a:avLst/>
          </a:prstGeom>
          <a:noFill/>
          <a:ln w="635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67" name="Oval 66">
            <a:extLst>
              <a:ext uri="{FF2B5EF4-FFF2-40B4-BE49-F238E27FC236}">
                <a16:creationId xmlns:a16="http://schemas.microsoft.com/office/drawing/2014/main" id="{708C5F74-5A1B-C2D9-B0D9-7FC01674C6EF}"/>
              </a:ext>
            </a:extLst>
          </p:cNvPr>
          <p:cNvSpPr/>
          <p:nvPr/>
        </p:nvSpPr>
        <p:spPr>
          <a:xfrm>
            <a:off x="10744355" y="3348614"/>
            <a:ext cx="87003" cy="87003"/>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2399"/>
          </a:p>
        </p:txBody>
      </p:sp>
      <p:sp>
        <p:nvSpPr>
          <p:cNvPr id="10" name="Slide Number Placeholder 5">
            <a:extLst>
              <a:ext uri="{FF2B5EF4-FFF2-40B4-BE49-F238E27FC236}">
                <a16:creationId xmlns:a16="http://schemas.microsoft.com/office/drawing/2014/main" id="{4BD4F9CE-26BB-4441-99A7-B6599E9CF488}"/>
              </a:ext>
            </a:extLst>
          </p:cNvPr>
          <p:cNvSpPr>
            <a:spLocks noGrp="1"/>
          </p:cNvSpPr>
          <p:nvPr>
            <p:ph type="sldNum" sz="quarter" idx="12"/>
          </p:nvPr>
        </p:nvSpPr>
        <p:spPr>
          <a:xfrm>
            <a:off x="8538271" y="6355588"/>
            <a:ext cx="2742486" cy="365030"/>
          </a:xfrm>
        </p:spPr>
        <p:txBody>
          <a:bodyPr/>
          <a:lstStyle/>
          <a:p>
            <a:fld id="{A65A5C87-DF58-40C8-B092-1DE63DB4547E}" type="slidenum">
              <a:rPr lang="en-US" smtClean="0"/>
              <a:t>13</a:t>
            </a:fld>
            <a:endParaRPr lang="en-US" dirty="0"/>
          </a:p>
        </p:txBody>
      </p:sp>
      <p:sp>
        <p:nvSpPr>
          <p:cNvPr id="3" name="TextBox 2">
            <a:extLst>
              <a:ext uri="{FF2B5EF4-FFF2-40B4-BE49-F238E27FC236}">
                <a16:creationId xmlns:a16="http://schemas.microsoft.com/office/drawing/2014/main" id="{99D8777E-34D2-C5D5-EA0F-F96537A592D5}"/>
              </a:ext>
            </a:extLst>
          </p:cNvPr>
          <p:cNvSpPr txBox="1"/>
          <p:nvPr/>
        </p:nvSpPr>
        <p:spPr>
          <a:xfrm>
            <a:off x="3046412" y="4764811"/>
            <a:ext cx="1752600" cy="1527048"/>
          </a:xfrm>
          <a:prstGeom prst="rect">
            <a:avLst/>
          </a:prstGeom>
          <a:noFill/>
        </p:spPr>
        <p:txBody>
          <a:bodyPr wrap="square" rtlCol="0">
            <a:normAutofit/>
          </a:bodyPr>
          <a:lstStyle/>
          <a:p>
            <a:pPr algn="ctr"/>
            <a:r>
              <a:rPr lang="en-US" sz="1000" dirty="0"/>
              <a:t>The Generations of Noah</a:t>
            </a:r>
          </a:p>
          <a:p>
            <a:pPr marL="219456"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Flood preparation</a:t>
            </a:r>
          </a:p>
          <a:p>
            <a:pPr marL="219456"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The Flood &amp; Deliverance</a:t>
            </a:r>
          </a:p>
          <a:p>
            <a:pPr marL="219456"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Noahic Covenant</a:t>
            </a:r>
          </a:p>
          <a:p>
            <a:pPr marL="219456"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Noah’s Descendants</a:t>
            </a:r>
          </a:p>
          <a:p>
            <a:pPr algn="ctr"/>
            <a:endParaRPr lang="en-US" sz="1000" dirty="0"/>
          </a:p>
        </p:txBody>
      </p:sp>
      <p:sp>
        <p:nvSpPr>
          <p:cNvPr id="5" name="TextBox 4">
            <a:extLst>
              <a:ext uri="{FF2B5EF4-FFF2-40B4-BE49-F238E27FC236}">
                <a16:creationId xmlns:a16="http://schemas.microsoft.com/office/drawing/2014/main" id="{1F626CF4-F477-A936-0C03-B5B7072AD490}"/>
              </a:ext>
            </a:extLst>
          </p:cNvPr>
          <p:cNvSpPr txBox="1"/>
          <p:nvPr/>
        </p:nvSpPr>
        <p:spPr>
          <a:xfrm>
            <a:off x="4113212" y="1735482"/>
            <a:ext cx="1622205" cy="1527048"/>
          </a:xfrm>
          <a:prstGeom prst="rect">
            <a:avLst/>
          </a:prstGeom>
          <a:noFill/>
        </p:spPr>
        <p:txBody>
          <a:bodyPr wrap="square" rtlCol="0" anchor="b" anchorCtr="0">
            <a:normAutofit/>
          </a:bodyPr>
          <a:lstStyle/>
          <a:p>
            <a:pPr algn="ctr">
              <a:spcAft>
                <a:spcPts val="462"/>
              </a:spcAft>
            </a:pPr>
            <a:r>
              <a:rPr lang="en-US" sz="1100" dirty="0"/>
              <a:t>The Generations of Shem, Ham, and Japheth</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The Nations</a:t>
            </a:r>
          </a:p>
          <a:p>
            <a:pPr marL="320040" lvl="1" indent="-171450" defTabSz="228600">
              <a:lnSpc>
                <a:spcPct val="90000"/>
              </a:lnSpc>
              <a:spcBef>
                <a:spcPct val="0"/>
              </a:spcBef>
              <a:spcAft>
                <a:spcPct val="35000"/>
              </a:spcAft>
              <a:buFont typeface="Arial" panose="020B0604020202020204" pitchFamily="34" charset="0"/>
              <a:buChar char="•"/>
              <a:tabLst>
                <a:tab pos="228600" algn="l"/>
              </a:tabLst>
            </a:pPr>
            <a:r>
              <a:rPr lang="en-US" sz="900" dirty="0">
                <a:solidFill>
                  <a:schemeClr val="accent5">
                    <a:lumMod val="50000"/>
                  </a:schemeClr>
                </a:solidFill>
              </a:rPr>
              <a:t>Dispersion of the Nations at Babel</a:t>
            </a:r>
            <a:endParaRPr lang="en-US" sz="900" dirty="0"/>
          </a:p>
        </p:txBody>
      </p:sp>
      <p:sp>
        <p:nvSpPr>
          <p:cNvPr id="7" name="TextBox 6">
            <a:extLst>
              <a:ext uri="{FF2B5EF4-FFF2-40B4-BE49-F238E27FC236}">
                <a16:creationId xmlns:a16="http://schemas.microsoft.com/office/drawing/2014/main" id="{2A38C42B-D24A-C0B4-56E3-A14575A308AC}"/>
              </a:ext>
            </a:extLst>
          </p:cNvPr>
          <p:cNvSpPr txBox="1"/>
          <p:nvPr/>
        </p:nvSpPr>
        <p:spPr>
          <a:xfrm>
            <a:off x="6018212" y="1558935"/>
            <a:ext cx="1889760" cy="1685421"/>
          </a:xfrm>
          <a:prstGeom prst="rect">
            <a:avLst/>
          </a:prstGeom>
          <a:noFill/>
        </p:spPr>
        <p:txBody>
          <a:bodyPr wrap="square" rtlCol="0" anchor="b">
            <a:normAutofit fontScale="25000" lnSpcReduction="20000"/>
          </a:bodyPr>
          <a:lstStyle/>
          <a:p>
            <a:r>
              <a:rPr lang="en-US" sz="4000" dirty="0"/>
              <a:t>The Generations of Terah</a:t>
            </a:r>
          </a:p>
          <a:p>
            <a:endParaRPr lang="en-US" sz="3100" dirty="0"/>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Abraham</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Abrahamic Covenant</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Journey to the Promised Land</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The covenant confirmed</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Abraham’s act of faith with Isaac</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Abraham’s Promised Seed</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Isaac the only heir</a:t>
            </a:r>
            <a:endParaRPr lang="en-US" sz="1000" dirty="0"/>
          </a:p>
        </p:txBody>
      </p:sp>
      <p:sp>
        <p:nvSpPr>
          <p:cNvPr id="11" name="TextBox 10">
            <a:extLst>
              <a:ext uri="{FF2B5EF4-FFF2-40B4-BE49-F238E27FC236}">
                <a16:creationId xmlns:a16="http://schemas.microsoft.com/office/drawing/2014/main" id="{D1180FCC-A268-D1ED-9D8B-A7DE67E777EA}"/>
              </a:ext>
            </a:extLst>
          </p:cNvPr>
          <p:cNvSpPr txBox="1"/>
          <p:nvPr/>
        </p:nvSpPr>
        <p:spPr>
          <a:xfrm>
            <a:off x="7999412" y="1050953"/>
            <a:ext cx="1884496" cy="2259986"/>
          </a:xfrm>
          <a:prstGeom prst="rect">
            <a:avLst/>
          </a:prstGeom>
          <a:noFill/>
        </p:spPr>
        <p:txBody>
          <a:bodyPr wrap="square" rtlCol="0">
            <a:normAutofit fontScale="25000" lnSpcReduction="20000"/>
          </a:bodyPr>
          <a:lstStyle/>
          <a:p>
            <a:pPr>
              <a:spcAft>
                <a:spcPts val="600"/>
              </a:spcAft>
            </a:pPr>
            <a:r>
              <a:rPr lang="en-US" sz="4000" dirty="0"/>
              <a:t>The Generations of Isaac</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God's Word to Rebekah on Esau and Jacob</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Esau Sells His Birthright to Jacob</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Covenant Blessings to Isaac</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Jacob’s Deception for the Blessing</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Blessing on Jacob in a Foreign Land </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Covenant Blessings to Jacob</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God renames Jacob to Israel</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Return to the Promised Land</a:t>
            </a:r>
          </a:p>
        </p:txBody>
      </p:sp>
      <p:sp>
        <p:nvSpPr>
          <p:cNvPr id="12" name="TextBox 11">
            <a:extLst>
              <a:ext uri="{FF2B5EF4-FFF2-40B4-BE49-F238E27FC236}">
                <a16:creationId xmlns:a16="http://schemas.microsoft.com/office/drawing/2014/main" id="{5FC9C1F1-EE27-DE9B-EA5D-3A8400E7B584}"/>
              </a:ext>
            </a:extLst>
          </p:cNvPr>
          <p:cNvSpPr txBox="1"/>
          <p:nvPr/>
        </p:nvSpPr>
        <p:spPr>
          <a:xfrm>
            <a:off x="9975348" y="1523649"/>
            <a:ext cx="1635944" cy="1787290"/>
          </a:xfrm>
          <a:prstGeom prst="rect">
            <a:avLst/>
          </a:prstGeom>
          <a:noFill/>
        </p:spPr>
        <p:txBody>
          <a:bodyPr wrap="square" rtlCol="0">
            <a:normAutofit fontScale="25000" lnSpcReduction="20000"/>
          </a:bodyPr>
          <a:lstStyle/>
          <a:p>
            <a:pPr algn="ctr">
              <a:spcAft>
                <a:spcPts val="400"/>
              </a:spcAft>
            </a:pPr>
            <a:r>
              <a:rPr lang="en-US" sz="4000" dirty="0"/>
              <a:t>The Generations of Jacob</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Joseph's Dreams</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Family Tragedy</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Joseph's Rise to Power in Egypt</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Family Reunion</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Journey to Egypt</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Jacob's Blesses His Sons</a:t>
            </a:r>
          </a:p>
          <a:p>
            <a:pPr marL="228600"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Joseph's Request and Death</a:t>
            </a:r>
          </a:p>
        </p:txBody>
      </p:sp>
      <p:sp>
        <p:nvSpPr>
          <p:cNvPr id="13" name="TextBox 12">
            <a:extLst>
              <a:ext uri="{FF2B5EF4-FFF2-40B4-BE49-F238E27FC236}">
                <a16:creationId xmlns:a16="http://schemas.microsoft.com/office/drawing/2014/main" id="{747B4E0A-203B-184D-7F41-49425208A4AB}"/>
              </a:ext>
            </a:extLst>
          </p:cNvPr>
          <p:cNvSpPr txBox="1"/>
          <p:nvPr/>
        </p:nvSpPr>
        <p:spPr>
          <a:xfrm>
            <a:off x="7396740" y="4798667"/>
            <a:ext cx="1093491" cy="600008"/>
          </a:xfrm>
          <a:prstGeom prst="rect">
            <a:avLst/>
          </a:prstGeom>
          <a:noFill/>
        </p:spPr>
        <p:txBody>
          <a:bodyPr wrap="square" rtlCol="0">
            <a:normAutofit/>
          </a:bodyPr>
          <a:lstStyle/>
          <a:p>
            <a:pPr algn="ctr"/>
            <a:r>
              <a:rPr lang="en-US" sz="1000" dirty="0"/>
              <a:t>The Generations of Ishmael</a:t>
            </a:r>
          </a:p>
        </p:txBody>
      </p:sp>
      <p:sp>
        <p:nvSpPr>
          <p:cNvPr id="14" name="TextBox 13">
            <a:extLst>
              <a:ext uri="{FF2B5EF4-FFF2-40B4-BE49-F238E27FC236}">
                <a16:creationId xmlns:a16="http://schemas.microsoft.com/office/drawing/2014/main" id="{1EEF5583-D8EE-B8DB-9B8E-1E53FAB0BF9A}"/>
              </a:ext>
            </a:extLst>
          </p:cNvPr>
          <p:cNvSpPr txBox="1"/>
          <p:nvPr/>
        </p:nvSpPr>
        <p:spPr>
          <a:xfrm>
            <a:off x="9347846" y="4778354"/>
            <a:ext cx="1093491" cy="430775"/>
          </a:xfrm>
          <a:prstGeom prst="rect">
            <a:avLst/>
          </a:prstGeom>
          <a:noFill/>
        </p:spPr>
        <p:txBody>
          <a:bodyPr wrap="square" rtlCol="0">
            <a:noAutofit/>
          </a:bodyPr>
          <a:lstStyle/>
          <a:p>
            <a:pPr algn="ctr"/>
            <a:r>
              <a:rPr lang="en-US" sz="1000" dirty="0"/>
              <a:t>The Generations of Esau</a:t>
            </a:r>
          </a:p>
        </p:txBody>
      </p:sp>
    </p:spTree>
    <p:extLst>
      <p:ext uri="{BB962C8B-B14F-4D97-AF65-F5344CB8AC3E}">
        <p14:creationId xmlns:p14="http://schemas.microsoft.com/office/powerpoint/2010/main" val="306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5" grpId="0"/>
      <p:bldP spid="3" grpId="0"/>
      <p:bldP spid="5" grpId="0"/>
      <p:bldP spid="7"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C1FD-EEFB-45D7-8682-206DC54C79D9}"/>
              </a:ext>
            </a:extLst>
          </p:cNvPr>
          <p:cNvSpPr>
            <a:spLocks noGrp="1"/>
          </p:cNvSpPr>
          <p:nvPr>
            <p:ph type="title"/>
          </p:nvPr>
        </p:nvSpPr>
        <p:spPr>
          <a:xfrm>
            <a:off x="1117309" y="76200"/>
            <a:ext cx="10157354" cy="914400"/>
          </a:xfrm>
        </p:spPr>
        <p:txBody>
          <a:bodyPr/>
          <a:lstStyle/>
          <a:p>
            <a:pPr algn="ctr"/>
            <a:r>
              <a:rPr lang="en-US" dirty="0"/>
              <a:t>Geography</a:t>
            </a:r>
          </a:p>
        </p:txBody>
      </p:sp>
      <p:sp>
        <p:nvSpPr>
          <p:cNvPr id="3" name="Text Placeholder 2">
            <a:extLst>
              <a:ext uri="{FF2B5EF4-FFF2-40B4-BE49-F238E27FC236}">
                <a16:creationId xmlns:a16="http://schemas.microsoft.com/office/drawing/2014/main" id="{A909D7A6-2546-4EB0-A3E8-05FF46679945}"/>
              </a:ext>
            </a:extLst>
          </p:cNvPr>
          <p:cNvSpPr>
            <a:spLocks noGrp="1"/>
          </p:cNvSpPr>
          <p:nvPr>
            <p:ph type="body" idx="1"/>
          </p:nvPr>
        </p:nvSpPr>
        <p:spPr>
          <a:xfrm>
            <a:off x="1045172" y="1304036"/>
            <a:ext cx="4973041" cy="512064"/>
          </a:xfrm>
        </p:spPr>
        <p:txBody>
          <a:bodyPr/>
          <a:lstStyle/>
          <a:p>
            <a:r>
              <a:rPr lang="en-US" dirty="0"/>
              <a:t>Map of Nations after Babel</a:t>
            </a:r>
          </a:p>
        </p:txBody>
      </p:sp>
      <p:sp>
        <p:nvSpPr>
          <p:cNvPr id="5" name="Text Placeholder 4">
            <a:extLst>
              <a:ext uri="{FF2B5EF4-FFF2-40B4-BE49-F238E27FC236}">
                <a16:creationId xmlns:a16="http://schemas.microsoft.com/office/drawing/2014/main" id="{160F0BED-15CC-485D-81EB-A40C45E389EA}"/>
              </a:ext>
            </a:extLst>
          </p:cNvPr>
          <p:cNvSpPr>
            <a:spLocks noGrp="1"/>
          </p:cNvSpPr>
          <p:nvPr>
            <p:ph type="body" sz="quarter" idx="3"/>
          </p:nvPr>
        </p:nvSpPr>
        <p:spPr>
          <a:xfrm>
            <a:off x="6225422" y="1304036"/>
            <a:ext cx="4973041" cy="512064"/>
          </a:xfrm>
        </p:spPr>
        <p:txBody>
          <a:bodyPr/>
          <a:lstStyle/>
          <a:p>
            <a:r>
              <a:rPr lang="en-US" dirty="0"/>
              <a:t>Abraham’s Journey from Ur</a:t>
            </a:r>
          </a:p>
        </p:txBody>
      </p:sp>
      <p:sp>
        <p:nvSpPr>
          <p:cNvPr id="7" name="Date Placeholder 6">
            <a:extLst>
              <a:ext uri="{FF2B5EF4-FFF2-40B4-BE49-F238E27FC236}">
                <a16:creationId xmlns:a16="http://schemas.microsoft.com/office/drawing/2014/main" id="{EA2769A0-7298-4F80-907E-39B4ACE90363}"/>
              </a:ext>
            </a:extLst>
          </p:cNvPr>
          <p:cNvSpPr>
            <a:spLocks noGrp="1"/>
          </p:cNvSpPr>
          <p:nvPr>
            <p:ph type="dt" sz="half" idx="4294967295"/>
          </p:nvPr>
        </p:nvSpPr>
        <p:spPr>
          <a:xfrm>
            <a:off x="1117309" y="6400801"/>
            <a:ext cx="2742486" cy="320675"/>
          </a:xfrm>
        </p:spPr>
        <p:txBody>
          <a:bodyPr/>
          <a:lstStyle/>
          <a:p>
            <a:r>
              <a:rPr lang="en-US"/>
              <a:t>Jan-11-2022</a:t>
            </a:r>
          </a:p>
        </p:txBody>
      </p:sp>
      <p:sp>
        <p:nvSpPr>
          <p:cNvPr id="8" name="Slide Number Placeholder 7">
            <a:extLst>
              <a:ext uri="{FF2B5EF4-FFF2-40B4-BE49-F238E27FC236}">
                <a16:creationId xmlns:a16="http://schemas.microsoft.com/office/drawing/2014/main" id="{1E10AD7C-5855-466B-B3A0-093AF6F145E9}"/>
              </a:ext>
            </a:extLst>
          </p:cNvPr>
          <p:cNvSpPr>
            <a:spLocks noGrp="1"/>
          </p:cNvSpPr>
          <p:nvPr>
            <p:ph type="sldNum" sz="quarter" idx="12"/>
          </p:nvPr>
        </p:nvSpPr>
        <p:spPr/>
        <p:txBody>
          <a:bodyPr/>
          <a:lstStyle/>
          <a:p>
            <a:fld id="{EB37DED6-D4C7-42EE-AB49-D2E39E64FDE4}" type="slidenum">
              <a:rPr lang="en-US" smtClean="0"/>
              <a:t>14</a:t>
            </a:fld>
            <a:endParaRPr lang="en-US"/>
          </a:p>
        </p:txBody>
      </p:sp>
      <p:pic>
        <p:nvPicPr>
          <p:cNvPr id="9" name="Picture 8">
            <a:extLst>
              <a:ext uri="{FF2B5EF4-FFF2-40B4-BE49-F238E27FC236}">
                <a16:creationId xmlns:a16="http://schemas.microsoft.com/office/drawing/2014/main" id="{98110106-F630-4583-BCC9-6EBB86C8D09A}"/>
              </a:ext>
            </a:extLst>
          </p:cNvPr>
          <p:cNvPicPr>
            <a:picLocks noChangeAspect="1"/>
          </p:cNvPicPr>
          <p:nvPr/>
        </p:nvPicPr>
        <p:blipFill>
          <a:blip r:embed="rId2"/>
          <a:stretch>
            <a:fillRect/>
          </a:stretch>
        </p:blipFill>
        <p:spPr>
          <a:xfrm>
            <a:off x="6323012" y="1981200"/>
            <a:ext cx="5197143" cy="3885715"/>
          </a:xfrm>
          <a:prstGeom prst="rect">
            <a:avLst/>
          </a:prstGeom>
        </p:spPr>
      </p:pic>
      <p:pic>
        <p:nvPicPr>
          <p:cNvPr id="10" name="Picture 9">
            <a:extLst>
              <a:ext uri="{FF2B5EF4-FFF2-40B4-BE49-F238E27FC236}">
                <a16:creationId xmlns:a16="http://schemas.microsoft.com/office/drawing/2014/main" id="{A49830BF-9D29-4BF2-AF6A-A8861EB885D5}"/>
              </a:ext>
            </a:extLst>
          </p:cNvPr>
          <p:cNvPicPr>
            <a:picLocks noChangeAspect="1"/>
          </p:cNvPicPr>
          <p:nvPr/>
        </p:nvPicPr>
        <p:blipFill>
          <a:blip r:embed="rId3"/>
          <a:stretch>
            <a:fillRect/>
          </a:stretch>
        </p:blipFill>
        <p:spPr>
          <a:xfrm>
            <a:off x="836612" y="1981200"/>
            <a:ext cx="5197143" cy="3853333"/>
          </a:xfrm>
          <a:prstGeom prst="rect">
            <a:avLst/>
          </a:prstGeom>
        </p:spPr>
      </p:pic>
    </p:spTree>
    <p:extLst>
      <p:ext uri="{BB962C8B-B14F-4D97-AF65-F5344CB8AC3E}">
        <p14:creationId xmlns:p14="http://schemas.microsoft.com/office/powerpoint/2010/main" val="1511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C1FD-EEFB-45D7-8682-206DC54C79D9}"/>
              </a:ext>
            </a:extLst>
          </p:cNvPr>
          <p:cNvSpPr>
            <a:spLocks noGrp="1"/>
          </p:cNvSpPr>
          <p:nvPr>
            <p:ph type="title"/>
          </p:nvPr>
        </p:nvSpPr>
        <p:spPr>
          <a:xfrm>
            <a:off x="1117309" y="76200"/>
            <a:ext cx="10157354" cy="914400"/>
          </a:xfrm>
        </p:spPr>
        <p:txBody>
          <a:bodyPr/>
          <a:lstStyle/>
          <a:p>
            <a:pPr algn="ctr"/>
            <a:r>
              <a:rPr lang="en-US" dirty="0"/>
              <a:t>Geography (continued)</a:t>
            </a:r>
          </a:p>
        </p:txBody>
      </p:sp>
      <p:sp>
        <p:nvSpPr>
          <p:cNvPr id="3" name="Text Placeholder 2">
            <a:extLst>
              <a:ext uri="{FF2B5EF4-FFF2-40B4-BE49-F238E27FC236}">
                <a16:creationId xmlns:a16="http://schemas.microsoft.com/office/drawing/2014/main" id="{A909D7A6-2546-4EB0-A3E8-05FF46679945}"/>
              </a:ext>
            </a:extLst>
          </p:cNvPr>
          <p:cNvSpPr>
            <a:spLocks noGrp="1"/>
          </p:cNvSpPr>
          <p:nvPr>
            <p:ph type="body" idx="1"/>
          </p:nvPr>
        </p:nvSpPr>
        <p:spPr>
          <a:xfrm>
            <a:off x="760412" y="1143000"/>
            <a:ext cx="4973041" cy="512064"/>
          </a:xfrm>
        </p:spPr>
        <p:txBody>
          <a:bodyPr/>
          <a:lstStyle/>
          <a:p>
            <a:r>
              <a:rPr lang="en-US" dirty="0"/>
              <a:t>Abram’s Journey from Ur</a:t>
            </a:r>
          </a:p>
        </p:txBody>
      </p:sp>
      <p:sp>
        <p:nvSpPr>
          <p:cNvPr id="5" name="Text Placeholder 4">
            <a:extLst>
              <a:ext uri="{FF2B5EF4-FFF2-40B4-BE49-F238E27FC236}">
                <a16:creationId xmlns:a16="http://schemas.microsoft.com/office/drawing/2014/main" id="{160F0BED-15CC-485D-81EB-A40C45E389EA}"/>
              </a:ext>
            </a:extLst>
          </p:cNvPr>
          <p:cNvSpPr>
            <a:spLocks noGrp="1"/>
          </p:cNvSpPr>
          <p:nvPr>
            <p:ph type="body" sz="quarter" idx="3"/>
          </p:nvPr>
        </p:nvSpPr>
        <p:spPr>
          <a:xfrm>
            <a:off x="6170612" y="1143000"/>
            <a:ext cx="4973041" cy="512064"/>
          </a:xfrm>
        </p:spPr>
        <p:txBody>
          <a:bodyPr/>
          <a:lstStyle/>
          <a:p>
            <a:r>
              <a:rPr lang="en-US" dirty="0"/>
              <a:t>Map of Canaan</a:t>
            </a:r>
          </a:p>
        </p:txBody>
      </p:sp>
      <p:sp>
        <p:nvSpPr>
          <p:cNvPr id="7" name="Date Placeholder 6">
            <a:extLst>
              <a:ext uri="{FF2B5EF4-FFF2-40B4-BE49-F238E27FC236}">
                <a16:creationId xmlns:a16="http://schemas.microsoft.com/office/drawing/2014/main" id="{EA2769A0-7298-4F80-907E-39B4ACE90363}"/>
              </a:ext>
            </a:extLst>
          </p:cNvPr>
          <p:cNvSpPr>
            <a:spLocks noGrp="1"/>
          </p:cNvSpPr>
          <p:nvPr>
            <p:ph type="dt" sz="half" idx="4294967295"/>
          </p:nvPr>
        </p:nvSpPr>
        <p:spPr>
          <a:xfrm>
            <a:off x="1117309" y="6400801"/>
            <a:ext cx="2742486" cy="320675"/>
          </a:xfrm>
        </p:spPr>
        <p:txBody>
          <a:bodyPr/>
          <a:lstStyle/>
          <a:p>
            <a:r>
              <a:rPr lang="en-US"/>
              <a:t>Jan-11-2022</a:t>
            </a:r>
          </a:p>
        </p:txBody>
      </p:sp>
      <p:sp>
        <p:nvSpPr>
          <p:cNvPr id="8" name="Slide Number Placeholder 7">
            <a:extLst>
              <a:ext uri="{FF2B5EF4-FFF2-40B4-BE49-F238E27FC236}">
                <a16:creationId xmlns:a16="http://schemas.microsoft.com/office/drawing/2014/main" id="{1E10AD7C-5855-466B-B3A0-093AF6F145E9}"/>
              </a:ext>
            </a:extLst>
          </p:cNvPr>
          <p:cNvSpPr>
            <a:spLocks noGrp="1"/>
          </p:cNvSpPr>
          <p:nvPr>
            <p:ph type="sldNum" sz="quarter" idx="12"/>
          </p:nvPr>
        </p:nvSpPr>
        <p:spPr/>
        <p:txBody>
          <a:bodyPr/>
          <a:lstStyle/>
          <a:p>
            <a:fld id="{EB37DED6-D4C7-42EE-AB49-D2E39E64FDE4}" type="slidenum">
              <a:rPr lang="en-US" smtClean="0"/>
              <a:t>15</a:t>
            </a:fld>
            <a:endParaRPr lang="en-US"/>
          </a:p>
        </p:txBody>
      </p:sp>
      <p:pic>
        <p:nvPicPr>
          <p:cNvPr id="9" name="Picture 8">
            <a:extLst>
              <a:ext uri="{FF2B5EF4-FFF2-40B4-BE49-F238E27FC236}">
                <a16:creationId xmlns:a16="http://schemas.microsoft.com/office/drawing/2014/main" id="{51A8C260-F945-48B0-A0DF-A5A3D7EEBDC0}"/>
              </a:ext>
            </a:extLst>
          </p:cNvPr>
          <p:cNvPicPr>
            <a:picLocks noChangeAspect="1"/>
          </p:cNvPicPr>
          <p:nvPr/>
        </p:nvPicPr>
        <p:blipFill>
          <a:blip r:embed="rId2"/>
          <a:stretch>
            <a:fillRect/>
          </a:stretch>
        </p:blipFill>
        <p:spPr>
          <a:xfrm>
            <a:off x="836612" y="1676400"/>
            <a:ext cx="5197143" cy="3885715"/>
          </a:xfrm>
          <a:prstGeom prst="rect">
            <a:avLst/>
          </a:prstGeom>
        </p:spPr>
      </p:pic>
      <p:pic>
        <p:nvPicPr>
          <p:cNvPr id="12" name="Picture 11">
            <a:extLst>
              <a:ext uri="{FF2B5EF4-FFF2-40B4-BE49-F238E27FC236}">
                <a16:creationId xmlns:a16="http://schemas.microsoft.com/office/drawing/2014/main" id="{BC604532-B0ED-4A56-9AF6-C3682D717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0915" y="1676401"/>
            <a:ext cx="5533741" cy="3842191"/>
          </a:xfrm>
          <a:prstGeom prst="rect">
            <a:avLst/>
          </a:prstGeom>
        </p:spPr>
      </p:pic>
    </p:spTree>
    <p:extLst>
      <p:ext uri="{BB962C8B-B14F-4D97-AF65-F5344CB8AC3E}">
        <p14:creationId xmlns:p14="http://schemas.microsoft.com/office/powerpoint/2010/main" val="3371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C1FD-EEFB-45D7-8682-206DC54C79D9}"/>
              </a:ext>
            </a:extLst>
          </p:cNvPr>
          <p:cNvSpPr>
            <a:spLocks noGrp="1"/>
          </p:cNvSpPr>
          <p:nvPr>
            <p:ph type="title"/>
          </p:nvPr>
        </p:nvSpPr>
        <p:spPr>
          <a:xfrm>
            <a:off x="1117309" y="76200"/>
            <a:ext cx="10157354" cy="914400"/>
          </a:xfrm>
        </p:spPr>
        <p:txBody>
          <a:bodyPr/>
          <a:lstStyle/>
          <a:p>
            <a:pPr algn="ctr"/>
            <a:r>
              <a:rPr lang="en-US" dirty="0"/>
              <a:t>Geography (continued)</a:t>
            </a:r>
          </a:p>
        </p:txBody>
      </p:sp>
      <p:sp>
        <p:nvSpPr>
          <p:cNvPr id="3" name="Text Placeholder 2">
            <a:extLst>
              <a:ext uri="{FF2B5EF4-FFF2-40B4-BE49-F238E27FC236}">
                <a16:creationId xmlns:a16="http://schemas.microsoft.com/office/drawing/2014/main" id="{A909D7A6-2546-4EB0-A3E8-05FF46679945}"/>
              </a:ext>
            </a:extLst>
          </p:cNvPr>
          <p:cNvSpPr>
            <a:spLocks noGrp="1"/>
          </p:cNvSpPr>
          <p:nvPr>
            <p:ph type="body" idx="1"/>
          </p:nvPr>
        </p:nvSpPr>
        <p:spPr>
          <a:xfrm>
            <a:off x="760412" y="1143000"/>
            <a:ext cx="4973041" cy="512064"/>
          </a:xfrm>
        </p:spPr>
        <p:txBody>
          <a:bodyPr/>
          <a:lstStyle/>
          <a:p>
            <a:r>
              <a:rPr lang="en-US" dirty="0"/>
              <a:t>Map of Canaan</a:t>
            </a:r>
          </a:p>
        </p:txBody>
      </p:sp>
      <p:sp>
        <p:nvSpPr>
          <p:cNvPr id="5" name="Text Placeholder 4">
            <a:extLst>
              <a:ext uri="{FF2B5EF4-FFF2-40B4-BE49-F238E27FC236}">
                <a16:creationId xmlns:a16="http://schemas.microsoft.com/office/drawing/2014/main" id="{160F0BED-15CC-485D-81EB-A40C45E389EA}"/>
              </a:ext>
            </a:extLst>
          </p:cNvPr>
          <p:cNvSpPr>
            <a:spLocks noGrp="1"/>
          </p:cNvSpPr>
          <p:nvPr>
            <p:ph type="body" sz="quarter" idx="3"/>
          </p:nvPr>
        </p:nvSpPr>
        <p:spPr>
          <a:xfrm>
            <a:off x="6399212" y="1143000"/>
            <a:ext cx="5486400" cy="512064"/>
          </a:xfrm>
        </p:spPr>
        <p:txBody>
          <a:bodyPr/>
          <a:lstStyle/>
          <a:p>
            <a:r>
              <a:rPr lang="en-US" dirty="0"/>
              <a:t>Land from Nile to Euphrates River</a:t>
            </a:r>
          </a:p>
        </p:txBody>
      </p:sp>
      <p:sp>
        <p:nvSpPr>
          <p:cNvPr id="7" name="Date Placeholder 6">
            <a:extLst>
              <a:ext uri="{FF2B5EF4-FFF2-40B4-BE49-F238E27FC236}">
                <a16:creationId xmlns:a16="http://schemas.microsoft.com/office/drawing/2014/main" id="{EA2769A0-7298-4F80-907E-39B4ACE90363}"/>
              </a:ext>
            </a:extLst>
          </p:cNvPr>
          <p:cNvSpPr>
            <a:spLocks noGrp="1"/>
          </p:cNvSpPr>
          <p:nvPr>
            <p:ph type="dt" sz="half" idx="4294967295"/>
          </p:nvPr>
        </p:nvSpPr>
        <p:spPr>
          <a:xfrm>
            <a:off x="1117309" y="6400801"/>
            <a:ext cx="2742486" cy="320675"/>
          </a:xfrm>
        </p:spPr>
        <p:txBody>
          <a:bodyPr/>
          <a:lstStyle/>
          <a:p>
            <a:r>
              <a:rPr lang="en-US"/>
              <a:t>Jan-11-2022</a:t>
            </a:r>
          </a:p>
        </p:txBody>
      </p:sp>
      <p:sp>
        <p:nvSpPr>
          <p:cNvPr id="8" name="Slide Number Placeholder 7">
            <a:extLst>
              <a:ext uri="{FF2B5EF4-FFF2-40B4-BE49-F238E27FC236}">
                <a16:creationId xmlns:a16="http://schemas.microsoft.com/office/drawing/2014/main" id="{1E10AD7C-5855-466B-B3A0-093AF6F145E9}"/>
              </a:ext>
            </a:extLst>
          </p:cNvPr>
          <p:cNvSpPr>
            <a:spLocks noGrp="1"/>
          </p:cNvSpPr>
          <p:nvPr>
            <p:ph type="sldNum" sz="quarter" idx="12"/>
          </p:nvPr>
        </p:nvSpPr>
        <p:spPr/>
        <p:txBody>
          <a:bodyPr/>
          <a:lstStyle/>
          <a:p>
            <a:fld id="{EB37DED6-D4C7-42EE-AB49-D2E39E64FDE4}" type="slidenum">
              <a:rPr lang="en-US" smtClean="0"/>
              <a:t>16</a:t>
            </a:fld>
            <a:endParaRPr lang="en-US"/>
          </a:p>
        </p:txBody>
      </p:sp>
      <p:pic>
        <p:nvPicPr>
          <p:cNvPr id="10" name="Picture 9">
            <a:extLst>
              <a:ext uri="{FF2B5EF4-FFF2-40B4-BE49-F238E27FC236}">
                <a16:creationId xmlns:a16="http://schemas.microsoft.com/office/drawing/2014/main" id="{6C7E575D-A399-44AF-A378-B79A870A22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6612" y="1676400"/>
            <a:ext cx="5533741" cy="3842191"/>
          </a:xfrm>
          <a:prstGeom prst="rect">
            <a:avLst/>
          </a:prstGeom>
        </p:spPr>
      </p:pic>
      <p:pic>
        <p:nvPicPr>
          <p:cNvPr id="6" name="Picture 5">
            <a:extLst>
              <a:ext uri="{FF2B5EF4-FFF2-40B4-BE49-F238E27FC236}">
                <a16:creationId xmlns:a16="http://schemas.microsoft.com/office/drawing/2014/main" id="{5BC764DC-CE45-4B32-ADAB-1BB0464BA6CA}"/>
              </a:ext>
            </a:extLst>
          </p:cNvPr>
          <p:cNvPicPr>
            <a:picLocks noChangeAspect="1"/>
          </p:cNvPicPr>
          <p:nvPr/>
        </p:nvPicPr>
        <p:blipFill>
          <a:blip r:embed="rId3"/>
          <a:stretch>
            <a:fillRect/>
          </a:stretch>
        </p:blipFill>
        <p:spPr>
          <a:xfrm>
            <a:off x="6475412" y="1676400"/>
            <a:ext cx="5485714" cy="3695238"/>
          </a:xfrm>
          <a:prstGeom prst="rect">
            <a:avLst/>
          </a:prstGeom>
        </p:spPr>
      </p:pic>
    </p:spTree>
    <p:extLst>
      <p:ext uri="{BB962C8B-B14F-4D97-AF65-F5344CB8AC3E}">
        <p14:creationId xmlns:p14="http://schemas.microsoft.com/office/powerpoint/2010/main" val="127676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2172-8DEA-9EE6-C835-790B4CEF4401}"/>
              </a:ext>
            </a:extLst>
          </p:cNvPr>
          <p:cNvSpPr>
            <a:spLocks noGrp="1"/>
          </p:cNvSpPr>
          <p:nvPr>
            <p:ph type="title"/>
          </p:nvPr>
        </p:nvSpPr>
        <p:spPr>
          <a:xfrm>
            <a:off x="1117309" y="228600"/>
            <a:ext cx="10157354" cy="635000"/>
          </a:xfrm>
        </p:spPr>
        <p:txBody>
          <a:bodyPr>
            <a:normAutofit/>
          </a:bodyPr>
          <a:lstStyle/>
          <a:p>
            <a:r>
              <a:rPr lang="en-US" sz="3200" dirty="0"/>
              <a:t>Genesis: Key Verses</a:t>
            </a:r>
          </a:p>
        </p:txBody>
      </p:sp>
      <p:sp>
        <p:nvSpPr>
          <p:cNvPr id="3" name="Content Placeholder 2">
            <a:extLst>
              <a:ext uri="{FF2B5EF4-FFF2-40B4-BE49-F238E27FC236}">
                <a16:creationId xmlns:a16="http://schemas.microsoft.com/office/drawing/2014/main" id="{3241F0DC-48E7-30CA-1FB7-09C65DF1E490}"/>
              </a:ext>
            </a:extLst>
          </p:cNvPr>
          <p:cNvSpPr>
            <a:spLocks noGrp="1"/>
          </p:cNvSpPr>
          <p:nvPr>
            <p:ph idx="1"/>
          </p:nvPr>
        </p:nvSpPr>
        <p:spPr>
          <a:xfrm>
            <a:off x="1117309" y="990600"/>
            <a:ext cx="10157354" cy="5181600"/>
          </a:xfrm>
        </p:spPr>
        <p:txBody>
          <a:bodyPr>
            <a:normAutofit fontScale="47500" lnSpcReduction="20000"/>
          </a:bodyPr>
          <a:lstStyle/>
          <a:p>
            <a:pPr marL="0" indent="0">
              <a:buNone/>
            </a:pPr>
            <a:r>
              <a:rPr lang="en-US" dirty="0">
                <a:hlinkClick r:id="rId2"/>
              </a:rPr>
              <a:t>Genesis 1:1</a:t>
            </a:r>
            <a:r>
              <a:rPr lang="en-US" dirty="0"/>
              <a:t>, "In the beginning God created the heavens and the earth."</a:t>
            </a:r>
            <a:br>
              <a:rPr lang="en-US" dirty="0"/>
            </a:br>
            <a:endParaRPr lang="en-US" dirty="0"/>
          </a:p>
          <a:p>
            <a:pPr marL="0" indent="0">
              <a:spcBef>
                <a:spcPts val="0"/>
              </a:spcBef>
              <a:buNone/>
            </a:pPr>
            <a:r>
              <a:rPr lang="en-US" dirty="0">
                <a:hlinkClick r:id="rId3"/>
              </a:rPr>
              <a:t>Genesis 1:26-27</a:t>
            </a:r>
            <a:r>
              <a:rPr lang="en-US" dirty="0"/>
              <a:t>, "Then God said, 'Let Us make mankind in Our image, according to Our likeness; and let them rule over the fish of the sea and over the birds of the sky and over the livestock and over all the earth, and over every crawling thing that crawls on the earth.' So God created man in His own image, in the image of God He created him; male and female He created them.“</a:t>
            </a:r>
          </a:p>
          <a:p>
            <a:pPr marL="0" indent="0">
              <a:spcBef>
                <a:spcPts val="0"/>
              </a:spcBef>
              <a:buNone/>
            </a:pPr>
            <a:endParaRPr lang="en-US" dirty="0"/>
          </a:p>
          <a:p>
            <a:pPr marL="0" indent="0">
              <a:spcBef>
                <a:spcPts val="0"/>
              </a:spcBef>
              <a:buNone/>
            </a:pPr>
            <a:r>
              <a:rPr lang="en-US" dirty="0">
                <a:hlinkClick r:id="rId4"/>
              </a:rPr>
              <a:t>Genesis 3:6</a:t>
            </a:r>
            <a:r>
              <a:rPr lang="en-US" dirty="0"/>
              <a:t>, "When the woman saw that the tree was good for food, and that it was a delight to the eyes, and that the tree was desirable to make one wise, she took some of its fruit and ate; and she also gave some to her husband with her, and he ate.“</a:t>
            </a:r>
          </a:p>
          <a:p>
            <a:pPr marL="0" indent="0">
              <a:spcBef>
                <a:spcPts val="0"/>
              </a:spcBef>
              <a:buNone/>
            </a:pPr>
            <a:endParaRPr lang="en-US" dirty="0">
              <a:hlinkClick r:id="rId5"/>
            </a:endParaRPr>
          </a:p>
          <a:p>
            <a:pPr marL="0" indent="0">
              <a:spcBef>
                <a:spcPts val="0"/>
              </a:spcBef>
              <a:buNone/>
            </a:pPr>
            <a:r>
              <a:rPr lang="en-US" dirty="0">
                <a:hlinkClick r:id="rId6"/>
              </a:rPr>
              <a:t>Genesis 3:15</a:t>
            </a:r>
            <a:r>
              <a:rPr lang="en-US" dirty="0"/>
              <a:t>, "And I will put enmity between you and the woman, and between your offspring and hers; he will crush your head, and you will strike his heel.“</a:t>
            </a:r>
          </a:p>
          <a:p>
            <a:pPr marL="0" indent="0">
              <a:spcBef>
                <a:spcPts val="0"/>
              </a:spcBef>
              <a:buNone/>
            </a:pPr>
            <a:endParaRPr lang="en-US" dirty="0"/>
          </a:p>
          <a:p>
            <a:pPr marL="0" indent="0">
              <a:spcBef>
                <a:spcPts val="0"/>
              </a:spcBef>
              <a:buNone/>
            </a:pPr>
            <a:r>
              <a:rPr lang="en-US" dirty="0">
                <a:hlinkClick r:id="rId7"/>
              </a:rPr>
              <a:t>Genesis 3:20</a:t>
            </a:r>
            <a:r>
              <a:rPr lang="en-US" dirty="0"/>
              <a:t>, "Now the man named his wife Eve, because she was the mother of all the living."</a:t>
            </a:r>
            <a:br>
              <a:rPr lang="en-US" dirty="0"/>
            </a:br>
            <a:endParaRPr lang="en-US" dirty="0"/>
          </a:p>
          <a:p>
            <a:pPr marL="0" indent="0">
              <a:spcBef>
                <a:spcPts val="0"/>
              </a:spcBef>
              <a:buNone/>
            </a:pPr>
            <a:r>
              <a:rPr lang="en-US" dirty="0">
                <a:hlinkClick r:id="rId8"/>
              </a:rPr>
              <a:t>Genesis 5:1-2</a:t>
            </a:r>
            <a:r>
              <a:rPr lang="en-US" dirty="0"/>
              <a:t>, "This is the book of the generations of Adam. On the day when God created man, He made him in the likeness of God. He created them male and female, and He blessed them and named them 'mankind' on the day when they were created.“</a:t>
            </a:r>
          </a:p>
          <a:p>
            <a:pPr marL="0" indent="0">
              <a:spcBef>
                <a:spcPts val="0"/>
              </a:spcBef>
              <a:buNone/>
            </a:pPr>
            <a:br>
              <a:rPr lang="en-US" dirty="0"/>
            </a:br>
            <a:r>
              <a:rPr lang="en-US" dirty="0">
                <a:hlinkClick r:id="rId9"/>
              </a:rPr>
              <a:t>Genesis 12:1-3</a:t>
            </a:r>
            <a:r>
              <a:rPr lang="en-US" dirty="0"/>
              <a:t>, "Now the Lord said to Abram, "Go from your country and your kindred and your father 's house to the land that I will show you. And I will make of you a great nation, and I will bless you and make your name great, so that you will be a blessing. I will bless those who bless you, and him who dishonors you I will curse, and in you all the families of the earth shall be blessed.“</a:t>
            </a:r>
          </a:p>
          <a:p>
            <a:pPr marL="0" indent="0">
              <a:spcBef>
                <a:spcPts val="0"/>
              </a:spcBef>
              <a:buNone/>
            </a:pPr>
            <a:endParaRPr lang="en-US" dirty="0"/>
          </a:p>
          <a:p>
            <a:pPr marL="0" indent="0">
              <a:spcBef>
                <a:spcPts val="0"/>
              </a:spcBef>
              <a:buNone/>
            </a:pPr>
            <a:r>
              <a:rPr lang="en-US" dirty="0">
                <a:hlinkClick r:id="rId10"/>
              </a:rPr>
              <a:t>Genesis 26:1b-5</a:t>
            </a:r>
            <a:r>
              <a:rPr lang="en-US" dirty="0"/>
              <a:t>, "And Isaac went to Gerar to Abimelech king of the Philistines. And the Lord appeared to him and said, "Do not go down to Egypt; dwell in the land of which I shall tell you. Sojourn in this land, and I will be with you and will bless you, for to you and to your offspring I will give all these lands, and I will establish the oath that I swore to Abraham your father. I will multiply your offspring as the stars of heaven and will give to your offspring all these lands. And in your offspring all the nations of the earth shall be blessed, because Abraham obeyed my voice and kept my charge, my commandments, my statutes, and my laws.“</a:t>
            </a:r>
          </a:p>
          <a:p>
            <a:pPr marL="0" indent="0">
              <a:spcBef>
                <a:spcPts val="0"/>
              </a:spcBef>
              <a:buNone/>
            </a:pPr>
            <a:endParaRPr lang="en-US" dirty="0"/>
          </a:p>
          <a:p>
            <a:pPr marL="0" indent="0">
              <a:spcBef>
                <a:spcPts val="0"/>
              </a:spcBef>
              <a:buNone/>
            </a:pPr>
            <a:r>
              <a:rPr lang="en-US" dirty="0">
                <a:hlinkClick r:id="rId11"/>
              </a:rPr>
              <a:t>Genesis 28:10-15</a:t>
            </a:r>
            <a:r>
              <a:rPr lang="en-US" dirty="0"/>
              <a:t>, "Jacob left Beersheba and went toward Haran. And he came to a certain place and stayed there that night, because the sun had set. Taking one of the stones of the place, he put it under his head and lay down in that place to sleep. And he dreamed, and behold, there was a ladder set up on the earth, and the top of it reached to heaven. And behold, the angels of God were ascending and descending on it! And behold, the Lord stood above it and said, "I am the Lord, the God of Abraham your father and the God of Isaac. The land on which you lie I will give to you and to your offspring. Your offspring shall be like the dust of the earth, and you shall spread abroad to the west and to the east and to the north and to the south, and in you and your offspring shall all the families of the earth be blessed. Behold, I am with you and will.“</a:t>
            </a:r>
          </a:p>
          <a:p>
            <a:pPr marL="0" indent="0">
              <a:spcBef>
                <a:spcPts val="0"/>
              </a:spcBef>
              <a:buNone/>
            </a:pPr>
            <a:endParaRPr lang="en-US" dirty="0"/>
          </a:p>
          <a:p>
            <a:pPr marL="0" indent="0">
              <a:spcBef>
                <a:spcPts val="0"/>
              </a:spcBef>
              <a:buNone/>
            </a:pPr>
            <a:r>
              <a:rPr lang="en-US" dirty="0">
                <a:hlinkClick r:id="rId12"/>
              </a:rPr>
              <a:t>Genesis 49:10</a:t>
            </a:r>
            <a:r>
              <a:rPr lang="en-US" dirty="0"/>
              <a:t>, "The scepter shall not depart from Judah, nor the ruler 's staff from between his feet, until tribute comes to him; and to him shall be the obedience of the peoples."</a:t>
            </a:r>
          </a:p>
          <a:p>
            <a:pPr marL="0" indent="0">
              <a:spcBef>
                <a:spcPts val="0"/>
              </a:spcBef>
              <a:buNone/>
            </a:pPr>
            <a:br>
              <a:rPr lang="en-US" dirty="0"/>
            </a:br>
            <a:r>
              <a:rPr lang="en-US" dirty="0">
                <a:hlinkClick r:id="rId13"/>
              </a:rPr>
              <a:t>Genesis 50:20</a:t>
            </a:r>
            <a:r>
              <a:rPr lang="en-US" dirty="0"/>
              <a:t>, "You intended to harm me, but God intended it for good to accomplish what is now being done, the saving of many lives."</a:t>
            </a:r>
          </a:p>
        </p:txBody>
      </p:sp>
      <p:sp>
        <p:nvSpPr>
          <p:cNvPr id="4" name="Slide Number Placeholder 3">
            <a:extLst>
              <a:ext uri="{FF2B5EF4-FFF2-40B4-BE49-F238E27FC236}">
                <a16:creationId xmlns:a16="http://schemas.microsoft.com/office/drawing/2014/main" id="{42A2EC8B-C049-E620-92EA-77E32671B1FE}"/>
              </a:ext>
            </a:extLst>
          </p:cNvPr>
          <p:cNvSpPr>
            <a:spLocks noGrp="1"/>
          </p:cNvSpPr>
          <p:nvPr>
            <p:ph type="sldNum" sz="quarter" idx="12"/>
          </p:nvPr>
        </p:nvSpPr>
        <p:spPr/>
        <p:txBody>
          <a:bodyPr/>
          <a:lstStyle/>
          <a:p>
            <a:fld id="{DA60BA0E-20D0-4E7C-B286-26C960A6788F}" type="slidenum">
              <a:rPr lang="en-US" smtClean="0"/>
              <a:t>17</a:t>
            </a:fld>
            <a:endParaRPr lang="en-US"/>
          </a:p>
        </p:txBody>
      </p:sp>
    </p:spTree>
    <p:extLst>
      <p:ext uri="{BB962C8B-B14F-4D97-AF65-F5344CB8AC3E}">
        <p14:creationId xmlns:p14="http://schemas.microsoft.com/office/powerpoint/2010/main" val="13827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80D0A-5FC7-BAC7-18EC-642CE869A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2EC0B-C9DD-98AF-E57B-ECD1E23C99B7}"/>
              </a:ext>
            </a:extLst>
          </p:cNvPr>
          <p:cNvSpPr>
            <a:spLocks noGrp="1"/>
          </p:cNvSpPr>
          <p:nvPr>
            <p:ph type="title"/>
          </p:nvPr>
        </p:nvSpPr>
        <p:spPr>
          <a:xfrm>
            <a:off x="1293813" y="372576"/>
            <a:ext cx="9906000" cy="458956"/>
          </a:xfrm>
        </p:spPr>
        <p:txBody>
          <a:bodyPr anchor="t">
            <a:normAutofit/>
          </a:bodyPr>
          <a:lstStyle/>
          <a:p>
            <a:pPr algn="ctr"/>
            <a:r>
              <a:rPr lang="en-US" sz="2400" dirty="0">
                <a:solidFill>
                  <a:schemeClr val="accent4"/>
                </a:solidFill>
              </a:rPr>
              <a:t>Genesis: Study Questions</a:t>
            </a:r>
            <a:endParaRPr lang="en-US" sz="2400" dirty="0">
              <a:solidFill>
                <a:schemeClr val="accent5">
                  <a:lumMod val="75000"/>
                </a:schemeClr>
              </a:solidFill>
            </a:endParaRPr>
          </a:p>
        </p:txBody>
      </p:sp>
      <p:sp>
        <p:nvSpPr>
          <p:cNvPr id="11" name="Slide Number Placeholder 10">
            <a:extLst>
              <a:ext uri="{FF2B5EF4-FFF2-40B4-BE49-F238E27FC236}">
                <a16:creationId xmlns:a16="http://schemas.microsoft.com/office/drawing/2014/main" id="{20567862-EC8F-418B-776F-FA908E63BDF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AEAE4A8-A6E5-453E-B946-FB774B73F48C}"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3201B90-51A1-783B-949B-56B1E4956A58}"/>
              </a:ext>
            </a:extLst>
          </p:cNvPr>
          <p:cNvSpPr txBox="1"/>
          <p:nvPr/>
        </p:nvSpPr>
        <p:spPr>
          <a:xfrm>
            <a:off x="1217612" y="831532"/>
            <a:ext cx="9906000" cy="56015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228600" lvl="0" indent="-228600" defTabSz="457200">
              <a:buFont typeface="+mj-lt"/>
              <a:buAutoNum type="arabicPeriod"/>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Using the NASB or ESV Bible, read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hlinkClick r:id="rId3"/>
              </a:rPr>
              <a:t>Genesis 1:1-31</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 and record the number of times you read the phrases 1) </a:t>
            </a:r>
            <a:r>
              <a:rPr lang="en-US" sz="1200" dirty="0">
                <a:solidFill>
                  <a:srgbClr val="A5A5A5">
                    <a:lumMod val="50000"/>
                  </a:srgbClr>
                </a:solidFill>
                <a:latin typeface="Calibri" panose="020F0502020204030204"/>
              </a:rPr>
              <a:t>“there was evening and there was morning”  and 2) “after their kind” (NASB)  or “according to their/its kind(s)” (ESV) in this passage</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 </a:t>
            </a:r>
          </a:p>
          <a:p>
            <a:pPr marL="228600" lvl="0" indent="-228600" defTabSz="457200">
              <a:buFont typeface="+mj-lt"/>
              <a:buAutoNum type="arabicPeriod"/>
              <a:defRPr/>
            </a:pPr>
            <a:endParaRPr lang="en-US" sz="1200" dirty="0">
              <a:solidFill>
                <a:schemeClr val="accent5">
                  <a:lumMod val="75000"/>
                </a:schemeClr>
              </a:solidFill>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a:endParaRPr>
          </a:p>
          <a:p>
            <a:pPr marL="228600" lvl="0" indent="-228600" defTabSz="457200">
              <a:buFont typeface="+mj-lt"/>
              <a:buAutoNum type="arabicPeriod"/>
              <a:defRPr/>
            </a:pPr>
            <a:r>
              <a:rPr lang="en-US" sz="1200" dirty="0">
                <a:solidFill>
                  <a:srgbClr val="A5A5A5">
                    <a:lumMod val="50000"/>
                  </a:srgbClr>
                </a:solidFill>
                <a:latin typeface="Calibri" panose="020F0502020204030204"/>
              </a:rPr>
              <a:t>The Holy Spirit covers more than two millennium in this book. What sound conclusion can you draw for why God took the time to repeat the two phrases from question #1?</a:t>
            </a:r>
          </a:p>
          <a:p>
            <a:pPr marL="228600" lvl="0" indent="-228600" defTabSz="457200">
              <a:buFont typeface="+mj-lt"/>
              <a:buAutoNum type="arabicPeriod"/>
              <a:defRPr/>
            </a:pPr>
            <a:endParaRPr lang="en-US" sz="1200" dirty="0">
              <a:solidFill>
                <a:srgbClr val="A5A5A5">
                  <a:lumMod val="50000"/>
                </a:srgbClr>
              </a:solidFill>
              <a:latin typeface="Calibri" panose="020F0502020204030204"/>
            </a:endParaRPr>
          </a:p>
          <a:p>
            <a:pPr marL="228600" lvl="0" indent="-228600" defTabSz="457200">
              <a:buFont typeface="+mj-lt"/>
              <a:buAutoNum type="arabicPeriod"/>
              <a:defRPr/>
            </a:pPr>
            <a:endParaRPr lang="en-US" sz="1200" dirty="0">
              <a:solidFill>
                <a:srgbClr val="A5A5A5">
                  <a:lumMod val="50000"/>
                </a:srgbClr>
              </a:solidFill>
              <a:latin typeface="Calibri" panose="020F0502020204030204"/>
            </a:endParaRPr>
          </a:p>
          <a:p>
            <a:pPr marL="228600" lvl="0" indent="-228600" defTabSz="4572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According to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hlinkClick r:id="rId4"/>
              </a:rPr>
              <a:t>Genesis 3:20</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 who became the mother of all the living and what does this mean (see also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hlinkClick r:id="rId5"/>
              </a:rPr>
              <a:t>Acts 17:26</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A5A5A5">
                  <a:lumMod val="50000"/>
                </a:srgbClr>
              </a:solidFill>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chemeClr val="accent5">
                  <a:lumMod val="75000"/>
                </a:schemeClr>
              </a:solidFill>
              <a:effectLst/>
              <a:uLnTx/>
              <a:uFillTx/>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Read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hlinkClick r:id="rId6"/>
              </a:rPr>
              <a:t>Genesis 1:26-31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and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hlinkClick r:id="rId7"/>
              </a:rPr>
              <a:t>5:1-2</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rPr>
              <a:t>. What special insights do we learn about Mankind from these two passages and how does knowing this impact your view of yourself and others?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A5A5A5">
                  <a:lumMod val="50000"/>
                </a:srgbClr>
              </a:solidFill>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C00000"/>
              </a:solidFill>
              <a:latin typeface="Calibri" panose="020F0502020204030204"/>
            </a:endParaRPr>
          </a:p>
          <a:p>
            <a:pPr marL="228600" lvl="0" indent="-228600" defTabSz="457200">
              <a:buFont typeface="+mj-lt"/>
              <a:buAutoNum type="arabicPeriod"/>
              <a:defRPr/>
            </a:pPr>
            <a:r>
              <a:rPr lang="en-US" sz="1200" dirty="0">
                <a:solidFill>
                  <a:srgbClr val="A5A5A5">
                    <a:lumMod val="50000"/>
                  </a:srgbClr>
                </a:solidFill>
                <a:latin typeface="Calibri" panose="020F0502020204030204"/>
              </a:rPr>
              <a:t>After the world-wide flood recorded in </a:t>
            </a:r>
            <a:r>
              <a:rPr lang="en-US" sz="1200" dirty="0">
                <a:solidFill>
                  <a:srgbClr val="A5A5A5">
                    <a:lumMod val="50000"/>
                  </a:srgbClr>
                </a:solidFill>
                <a:latin typeface="Calibri" panose="020F0502020204030204"/>
                <a:hlinkClick r:id="rId8"/>
              </a:rPr>
              <a:t>Genesis 6-8</a:t>
            </a:r>
            <a:r>
              <a:rPr lang="en-US" sz="1200" dirty="0">
                <a:solidFill>
                  <a:srgbClr val="A5A5A5">
                    <a:lumMod val="50000"/>
                  </a:srgbClr>
                </a:solidFill>
                <a:latin typeface="Calibri" panose="020F0502020204030204"/>
              </a:rPr>
              <a:t>, God gives instructions to Noah and his sons in </a:t>
            </a:r>
            <a:r>
              <a:rPr lang="en-US" sz="1200" dirty="0">
                <a:solidFill>
                  <a:srgbClr val="A5A5A5">
                    <a:lumMod val="50000"/>
                  </a:srgbClr>
                </a:solidFill>
                <a:latin typeface="Calibri" panose="020F0502020204030204"/>
                <a:hlinkClick r:id="rId9"/>
              </a:rPr>
              <a:t>Genesis 9:1-19</a:t>
            </a:r>
            <a:r>
              <a:rPr lang="en-US" sz="1200" dirty="0">
                <a:solidFill>
                  <a:srgbClr val="A5A5A5">
                    <a:lumMod val="50000"/>
                  </a:srgbClr>
                </a:solidFill>
                <a:latin typeface="Calibri" panose="020F0502020204030204"/>
              </a:rPr>
              <a:t> and makes a covenant with them. List as many distinct items you can find recorded in God’s blessings and covenant in this passage.</a:t>
            </a:r>
          </a:p>
          <a:p>
            <a:pPr marL="228600" lvl="0" indent="-228600" defTabSz="457200">
              <a:buFont typeface="+mj-lt"/>
              <a:buAutoNum type="arabicPeriod"/>
              <a:defRPr/>
            </a:pPr>
            <a:endParaRPr lang="en-US" sz="1200" dirty="0">
              <a:solidFill>
                <a:srgbClr val="A5A5A5">
                  <a:lumMod val="50000"/>
                </a:srgbClr>
              </a:solidFill>
              <a:latin typeface="Calibri" panose="020F0502020204030204"/>
            </a:endParaRPr>
          </a:p>
          <a:p>
            <a:pPr marL="228600" lvl="0" indent="-228600" defTabSz="457200">
              <a:buFont typeface="+mj-lt"/>
              <a:buAutoNum type="arabicPeriod"/>
              <a:defRPr/>
            </a:pPr>
            <a:endParaRPr lang="en-US" sz="1200" dirty="0">
              <a:solidFill>
                <a:srgbClr val="A5A5A5">
                  <a:lumMod val="50000"/>
                </a:srgbClr>
              </a:solidFill>
              <a:latin typeface="Calibri" panose="020F0502020204030204"/>
            </a:endParaRPr>
          </a:p>
          <a:p>
            <a:pPr marL="228600" indent="-228600" defTabSz="457200">
              <a:buFont typeface="+mj-lt"/>
              <a:buAutoNum type="arabicPeriod"/>
              <a:defRPr/>
            </a:pPr>
            <a:r>
              <a:rPr lang="en-US" sz="1200" dirty="0">
                <a:solidFill>
                  <a:srgbClr val="A5A5A5">
                    <a:lumMod val="50000"/>
                  </a:srgbClr>
                </a:solidFill>
                <a:latin typeface="Calibri" panose="020F0502020204030204"/>
              </a:rPr>
              <a:t>The book of Genesis takes us into eternity past where God allows us to see that by his will and divine word He spoke into existence and furnished a perfect universe. God lays the foundation for us to understand who He is, who we are, where we came from, why we are here, why we wear clothes, why we marry, and how sin and death entered his perfect creation. Take a moment to reflect on God’s dealings with Adam and Eve, Noah, Abraham, Isaac, and Joseph, and record a few things you have gleaned regarding God’s character and interaction with man.</a:t>
            </a:r>
          </a:p>
          <a:p>
            <a:pPr marL="228600" lvl="0" indent="-228600" defTabSz="457200">
              <a:buFont typeface="+mj-lt"/>
              <a:buAutoNum type="arabicPeriod"/>
              <a:defRPr/>
            </a:pPr>
            <a:endParaRPr lang="en-US" sz="1200" dirty="0">
              <a:solidFill>
                <a:srgbClr val="A5A5A5">
                  <a:lumMod val="50000"/>
                </a:srgbClr>
              </a:solidFill>
              <a:latin typeface="Calibri" panose="020F0502020204030204"/>
            </a:endParaRPr>
          </a:p>
          <a:p>
            <a:pPr lvl="0" defTabSz="457200">
              <a:defRPr/>
            </a:pPr>
            <a:endParaRPr lang="en-US" sz="1200" dirty="0">
              <a:solidFill>
                <a:srgbClr val="A5A5A5">
                  <a:lumMod val="50000"/>
                </a:srgbClr>
              </a:solidFill>
              <a:latin typeface="Calibri" panose="020F0502020204030204"/>
            </a:endParaRPr>
          </a:p>
          <a:p>
            <a:pPr lvl="0" defTabSz="457200">
              <a:defRPr/>
            </a:pPr>
            <a:endParaRPr lang="en-US" sz="1200" dirty="0">
              <a:solidFill>
                <a:schemeClr val="accent5">
                  <a:lumMod val="75000"/>
                </a:schemeClr>
              </a:solidFill>
              <a:latin typeface="Calibri" panose="020F0502020204030204"/>
            </a:endParaRPr>
          </a:p>
          <a:p>
            <a:pPr marL="228600" lvl="0" indent="-228600" defTabSz="457200">
              <a:buFont typeface="+mj-lt"/>
              <a:buAutoNum type="arabicPeriod"/>
              <a:defRPr/>
            </a:pPr>
            <a:endParaRPr kumimoji="0" lang="en-US" sz="1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Tree>
    <p:extLst>
      <p:ext uri="{BB962C8B-B14F-4D97-AF65-F5344CB8AC3E}">
        <p14:creationId xmlns:p14="http://schemas.microsoft.com/office/powerpoint/2010/main" val="24462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9523412" y="71407"/>
            <a:ext cx="1676400" cy="447939"/>
          </a:xfrm>
        </p:spPr>
        <p:txBody>
          <a:bodyPr>
            <a:normAutofit fontScale="90000"/>
          </a:bodyPr>
          <a:lstStyle/>
          <a:p>
            <a:pPr algn="r"/>
            <a:br>
              <a:rPr lang="en-US" sz="1799" b="1" spc="700" dirty="0"/>
            </a:br>
            <a:r>
              <a:rPr lang="en-US" sz="1800" b="1" dirty="0">
                <a:latin typeface="Calibri" panose="020F0502020204030204" pitchFamily="34" charset="0"/>
                <a:ea typeface="Calibri" panose="020F0502020204030204" pitchFamily="34" charset="0"/>
                <a:cs typeface="Calibri" panose="020F0502020204030204" pitchFamily="34" charset="0"/>
              </a:rPr>
              <a:t>GOD’S TIMELINE</a:t>
            </a:r>
            <a:endParaRPr lang="en-US" sz="1800"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474608" y="6361358"/>
            <a:ext cx="514404" cy="365030"/>
          </a:xfrm>
        </p:spPr>
        <p:txBody>
          <a:bodyPr/>
          <a:lstStyle/>
          <a:p>
            <a:fld id="{C01389E6-C847-4AD0-B56D-D205B2EAB1EE}" type="slidenum">
              <a:rPr lang="en-US" smtClean="0"/>
              <a:t>19</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799178" y="486451"/>
            <a:ext cx="1076325" cy="1238250"/>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2028451" y="1006878"/>
            <a:ext cx="7658262"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9" name="Picture 8">
            <a:extLst>
              <a:ext uri="{FF2B5EF4-FFF2-40B4-BE49-F238E27FC236}">
                <a16:creationId xmlns:a16="http://schemas.microsoft.com/office/drawing/2014/main" id="{53D34FC3-59BC-BB35-03D6-F174D652D7D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79210" y="574152"/>
            <a:ext cx="1066800" cy="1200150"/>
          </a:xfrm>
          <a:prstGeom prst="rect">
            <a:avLst/>
          </a:prstGeom>
        </p:spPr>
      </p:pic>
      <p:sp>
        <p:nvSpPr>
          <p:cNvPr id="12" name="Title 1">
            <a:extLst>
              <a:ext uri="{FF2B5EF4-FFF2-40B4-BE49-F238E27FC236}">
                <a16:creationId xmlns:a16="http://schemas.microsoft.com/office/drawing/2014/main" id="{B8A407D1-100B-EECB-DB63-F69CF8435CFB}"/>
              </a:ext>
            </a:extLst>
          </p:cNvPr>
          <p:cNvSpPr txBox="1">
            <a:spLocks/>
          </p:cNvSpPr>
          <p:nvPr/>
        </p:nvSpPr>
        <p:spPr>
          <a:xfrm>
            <a:off x="879210" y="89651"/>
            <a:ext cx="2653254" cy="48450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b="1" cap="all" dirty="0">
                <a:solidFill>
                  <a:schemeClr val="bg1"/>
                </a:solidFill>
                <a:latin typeface="Calibri" panose="020F0502020204030204" pitchFamily="34" charset="0"/>
                <a:ea typeface="Calibri" panose="020F0502020204030204" pitchFamily="34" charset="0"/>
                <a:cs typeface="Calibri" panose="020F0502020204030204" pitchFamily="34" charset="0"/>
              </a:rPr>
              <a:t>Genesis</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68659" y="228600"/>
            <a:ext cx="2621280" cy="6169152"/>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3614905" y="541924"/>
            <a:ext cx="1087009" cy="176415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B191461-233A-AE69-DBD7-9FA7AD811F74}"/>
              </a:ext>
            </a:extLst>
          </p:cNvPr>
          <p:cNvCxnSpPr>
            <a:cxnSpLocks/>
            <a:stCxn id="21" idx="1"/>
          </p:cNvCxnSpPr>
          <p:nvPr/>
        </p:nvCxnSpPr>
        <p:spPr>
          <a:xfrm flipH="1" flipV="1">
            <a:off x="6288368" y="799886"/>
            <a:ext cx="1428114" cy="277819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8DC75-4E3D-0E0C-6264-5EFBC3AC7437}"/>
              </a:ext>
            </a:extLst>
          </p:cNvPr>
          <p:cNvSpPr txBox="1"/>
          <p:nvPr/>
        </p:nvSpPr>
        <p:spPr>
          <a:xfrm>
            <a:off x="340782" y="2016636"/>
            <a:ext cx="3620030" cy="769441"/>
          </a:xfrm>
          <a:prstGeom prst="rect">
            <a:avLst/>
          </a:prstGeom>
          <a:noFill/>
        </p:spPr>
        <p:txBody>
          <a:bodyPr wrap="square" rtlCol="0">
            <a:spAutoFit/>
          </a:bodyPr>
          <a:lstStyle/>
          <a:p>
            <a:r>
              <a:rPr lang="en-US" sz="1100" dirty="0">
                <a:hlinkClick r:id="rId5"/>
              </a:rPr>
              <a:t>Genesis 1:31</a:t>
            </a:r>
            <a:r>
              <a:rPr lang="en-US" sz="1100" dirty="0"/>
              <a:t>, "And God saw everything that he had made, and behold, it was very good. And there was evening and there was morning, the sixth day."</a:t>
            </a:r>
          </a:p>
        </p:txBody>
      </p:sp>
      <p:sp>
        <p:nvSpPr>
          <p:cNvPr id="21" name="TextBox 20">
            <a:extLst>
              <a:ext uri="{FF2B5EF4-FFF2-40B4-BE49-F238E27FC236}">
                <a16:creationId xmlns:a16="http://schemas.microsoft.com/office/drawing/2014/main" id="{8124A22E-E437-5B85-6724-37398D4BE6E2}"/>
              </a:ext>
            </a:extLst>
          </p:cNvPr>
          <p:cNvSpPr txBox="1"/>
          <p:nvPr/>
        </p:nvSpPr>
        <p:spPr>
          <a:xfrm>
            <a:off x="7716482" y="3193359"/>
            <a:ext cx="4078878" cy="769441"/>
          </a:xfrm>
          <a:prstGeom prst="rect">
            <a:avLst/>
          </a:prstGeom>
          <a:noFill/>
        </p:spPr>
        <p:txBody>
          <a:bodyPr wrap="square" rtlCol="0">
            <a:spAutoFit/>
          </a:bodyPr>
          <a:lstStyle/>
          <a:p>
            <a:r>
              <a:rPr lang="en-US" sz="1100" dirty="0">
                <a:hlinkClick r:id="rId6"/>
              </a:rPr>
              <a:t>Genesis 3:14a and 3:15</a:t>
            </a:r>
            <a:r>
              <a:rPr lang="en-US" sz="1100" dirty="0"/>
              <a:t>, "The Lord God said to the serpent, .... 'I will put enmity between you and the woman, and between your offspring and her offspring; he shall bruise your head, and you shall bruise his heel."</a:t>
            </a:r>
          </a:p>
        </p:txBody>
      </p:sp>
      <p:sp>
        <p:nvSpPr>
          <p:cNvPr id="16" name="TextBox 15">
            <a:extLst>
              <a:ext uri="{FF2B5EF4-FFF2-40B4-BE49-F238E27FC236}">
                <a16:creationId xmlns:a16="http://schemas.microsoft.com/office/drawing/2014/main" id="{F9E275A3-ABD6-636E-E72F-84248FFE286E}"/>
              </a:ext>
            </a:extLst>
          </p:cNvPr>
          <p:cNvSpPr txBox="1"/>
          <p:nvPr/>
        </p:nvSpPr>
        <p:spPr>
          <a:xfrm>
            <a:off x="436687" y="4906666"/>
            <a:ext cx="3828925" cy="1277273"/>
          </a:xfrm>
          <a:prstGeom prst="rect">
            <a:avLst/>
          </a:prstGeom>
          <a:noFill/>
        </p:spPr>
        <p:txBody>
          <a:bodyPr wrap="square" rtlCol="0">
            <a:spAutoFit/>
          </a:bodyPr>
          <a:lstStyle/>
          <a:p>
            <a:r>
              <a:rPr lang="en-US" sz="1100" dirty="0">
                <a:hlinkClick r:id="rId7"/>
              </a:rPr>
              <a:t>Genesis 6:11-13</a:t>
            </a:r>
            <a:r>
              <a:rPr lang="en-US" sz="1100" dirty="0"/>
              <a:t>, "Now the earth was corrupt in God 's sight, and the earth was filled with violence. And God saw the earth, and behold, it was corrupt, for all flesh had corrupted their way on the earth. And God said to Noah, "I have determined to make an end of all flesh, for the earth is filled with violence through them. Behold, I will destroy them with the earth."</a:t>
            </a:r>
            <a:endParaRPr lang="en-US" dirty="0"/>
          </a:p>
        </p:txBody>
      </p:sp>
      <p:cxnSp>
        <p:nvCxnSpPr>
          <p:cNvPr id="18" name="Straight Arrow Connector 17">
            <a:extLst>
              <a:ext uri="{FF2B5EF4-FFF2-40B4-BE49-F238E27FC236}">
                <a16:creationId xmlns:a16="http://schemas.microsoft.com/office/drawing/2014/main" id="{4F54C00B-0BC4-0C8B-CB29-67BA45B5ECA0}"/>
              </a:ext>
            </a:extLst>
          </p:cNvPr>
          <p:cNvCxnSpPr>
            <a:cxnSpLocks/>
          </p:cNvCxnSpPr>
          <p:nvPr/>
        </p:nvCxnSpPr>
        <p:spPr>
          <a:xfrm flipV="1">
            <a:off x="3945801" y="947329"/>
            <a:ext cx="1031879" cy="395933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3132783-F28B-6544-6FF9-BD824E72B0C1}"/>
              </a:ext>
            </a:extLst>
          </p:cNvPr>
          <p:cNvSpPr txBox="1"/>
          <p:nvPr/>
        </p:nvSpPr>
        <p:spPr>
          <a:xfrm>
            <a:off x="416982" y="2989857"/>
            <a:ext cx="3620030" cy="1785104"/>
          </a:xfrm>
          <a:prstGeom prst="rect">
            <a:avLst/>
          </a:prstGeom>
          <a:noFill/>
        </p:spPr>
        <p:txBody>
          <a:bodyPr wrap="square" rtlCol="0">
            <a:spAutoFit/>
          </a:bodyPr>
          <a:lstStyle/>
          <a:p>
            <a:pPr algn="just"/>
            <a:r>
              <a:rPr lang="en-US" sz="1100" dirty="0">
                <a:hlinkClick r:id="rId8"/>
              </a:rPr>
              <a:t>Genesis 3:1 and 3:6</a:t>
            </a:r>
            <a:r>
              <a:rPr lang="en-US" sz="1100" dirty="0"/>
              <a:t>, Now the serpent was more crafty than any other beast of the field that the Lord God had made. He said to the woman, "Did God actually say, ‘You shall not eat of any tree in the garden’?"..."So when the woman saw that the tree was good for food, and that it was a delight to the eyes, and that the tree was to be desired to make one wise, she took of its fruit and ate, and she also gave some to her husband who was with her, and he ate."</a:t>
            </a:r>
          </a:p>
        </p:txBody>
      </p:sp>
      <p:sp>
        <p:nvSpPr>
          <p:cNvPr id="3" name="TextBox 2">
            <a:extLst>
              <a:ext uri="{FF2B5EF4-FFF2-40B4-BE49-F238E27FC236}">
                <a16:creationId xmlns:a16="http://schemas.microsoft.com/office/drawing/2014/main" id="{5AEBB3F8-9001-1AB2-3E55-36B585FCB7B7}"/>
              </a:ext>
            </a:extLst>
          </p:cNvPr>
          <p:cNvSpPr txBox="1"/>
          <p:nvPr/>
        </p:nvSpPr>
        <p:spPr>
          <a:xfrm>
            <a:off x="7672793" y="1876321"/>
            <a:ext cx="3626600" cy="1277273"/>
          </a:xfrm>
          <a:prstGeom prst="rect">
            <a:avLst/>
          </a:prstGeom>
          <a:noFill/>
        </p:spPr>
        <p:txBody>
          <a:bodyPr wrap="square" rtlCol="0">
            <a:spAutoFit/>
          </a:bodyPr>
          <a:lstStyle/>
          <a:p>
            <a:r>
              <a:rPr lang="en-US" sz="1100" dirty="0">
                <a:hlinkClick r:id="rId9"/>
              </a:rPr>
              <a:t>Genesis 1:15-17</a:t>
            </a:r>
            <a:r>
              <a:rPr lang="en-US" sz="1100" dirty="0"/>
              <a:t>, "The Lord God took the man and put him in the garden of Eden to work it and keep it. And the Lord God commanded the man, saying, "You may surely eat of every tree of the garden, but of the tree of the knowledge of good and evil you shall not eat, for in the day that you eat of it you shall surely die."</a:t>
            </a:r>
          </a:p>
        </p:txBody>
      </p:sp>
      <p:cxnSp>
        <p:nvCxnSpPr>
          <p:cNvPr id="19" name="Straight Arrow Connector 18">
            <a:extLst>
              <a:ext uri="{FF2B5EF4-FFF2-40B4-BE49-F238E27FC236}">
                <a16:creationId xmlns:a16="http://schemas.microsoft.com/office/drawing/2014/main" id="{3FC3F6B4-84FB-FCC7-2072-D05CAD339965}"/>
              </a:ext>
            </a:extLst>
          </p:cNvPr>
          <p:cNvCxnSpPr>
            <a:cxnSpLocks/>
            <a:stCxn id="3" idx="1"/>
          </p:cNvCxnSpPr>
          <p:nvPr/>
        </p:nvCxnSpPr>
        <p:spPr>
          <a:xfrm flipH="1" flipV="1">
            <a:off x="6801638" y="561433"/>
            <a:ext cx="871155" cy="195352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14006CB-8454-FFFD-A2E8-2A6671459245}"/>
              </a:ext>
            </a:extLst>
          </p:cNvPr>
          <p:cNvCxnSpPr>
            <a:cxnSpLocks/>
          </p:cNvCxnSpPr>
          <p:nvPr/>
        </p:nvCxnSpPr>
        <p:spPr>
          <a:xfrm flipV="1">
            <a:off x="3754469" y="838200"/>
            <a:ext cx="964473" cy="220980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8584BF-C582-91D1-7BA1-ED3B2888B73A}"/>
              </a:ext>
            </a:extLst>
          </p:cNvPr>
          <p:cNvSpPr txBox="1"/>
          <p:nvPr/>
        </p:nvSpPr>
        <p:spPr>
          <a:xfrm>
            <a:off x="7710607" y="4002565"/>
            <a:ext cx="4140122" cy="1446550"/>
          </a:xfrm>
          <a:prstGeom prst="rect">
            <a:avLst/>
          </a:prstGeom>
          <a:noFill/>
        </p:spPr>
        <p:txBody>
          <a:bodyPr wrap="square" rtlCol="0">
            <a:spAutoFit/>
          </a:bodyPr>
          <a:lstStyle/>
          <a:p>
            <a:r>
              <a:rPr lang="en-US" sz="1100" dirty="0">
                <a:hlinkClick r:id="rId10"/>
              </a:rPr>
              <a:t>Genesis 11:6-8</a:t>
            </a:r>
            <a:r>
              <a:rPr lang="en-US" sz="1100" dirty="0"/>
              <a:t>, "And the Lord said, "Behold, they are one people, and they have all one language, and this is only the beginning of what they will do. And nothing that they propose to do will now be impossible for them. Come, let us go down and there confuse their language, so that they may not understand one another's speech. 8So the Lord dispersed them from there over the face of all the earth, and they left off building the city."</a:t>
            </a:r>
          </a:p>
        </p:txBody>
      </p:sp>
      <p:cxnSp>
        <p:nvCxnSpPr>
          <p:cNvPr id="31" name="Straight Arrow Connector 30">
            <a:extLst>
              <a:ext uri="{FF2B5EF4-FFF2-40B4-BE49-F238E27FC236}">
                <a16:creationId xmlns:a16="http://schemas.microsoft.com/office/drawing/2014/main" id="{16D8A1F9-CDC3-A2D3-E526-6FC20012D712}"/>
              </a:ext>
            </a:extLst>
          </p:cNvPr>
          <p:cNvCxnSpPr>
            <a:cxnSpLocks/>
          </p:cNvCxnSpPr>
          <p:nvPr/>
        </p:nvCxnSpPr>
        <p:spPr>
          <a:xfrm flipH="1" flipV="1">
            <a:off x="5922290" y="932784"/>
            <a:ext cx="1763853" cy="355391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DA7AEFA-9DE7-EB91-C600-428BD5055ECD}"/>
              </a:ext>
            </a:extLst>
          </p:cNvPr>
          <p:cNvSpPr txBox="1"/>
          <p:nvPr/>
        </p:nvSpPr>
        <p:spPr>
          <a:xfrm>
            <a:off x="7710607" y="5449115"/>
            <a:ext cx="4084753" cy="1277273"/>
          </a:xfrm>
          <a:prstGeom prst="rect">
            <a:avLst/>
          </a:prstGeom>
          <a:noFill/>
        </p:spPr>
        <p:txBody>
          <a:bodyPr wrap="square" rtlCol="0">
            <a:spAutoFit/>
          </a:bodyPr>
          <a:lstStyle/>
          <a:p>
            <a:r>
              <a:rPr lang="en-US" sz="1100" dirty="0">
                <a:hlinkClick r:id="rId11"/>
              </a:rPr>
              <a:t>Genesis 12:1-3</a:t>
            </a:r>
            <a:r>
              <a:rPr lang="en-US" sz="1100" dirty="0"/>
              <a:t>, "Now the Lord said to Abram, "Go from your country and your kindred and your father 's house to the land that I will show you. And I will make of you a great nation, and I will bless you and make your name great, so that you will be a blessing. I will bless those who bless you, and him who dishonors you I will curse, and in you all the families of the earth shall be blessed."</a:t>
            </a:r>
          </a:p>
        </p:txBody>
      </p:sp>
      <p:cxnSp>
        <p:nvCxnSpPr>
          <p:cNvPr id="50" name="Straight Arrow Connector 49">
            <a:extLst>
              <a:ext uri="{FF2B5EF4-FFF2-40B4-BE49-F238E27FC236}">
                <a16:creationId xmlns:a16="http://schemas.microsoft.com/office/drawing/2014/main" id="{2DDA3DED-BD69-7667-81CA-D15C33BA0D12}"/>
              </a:ext>
            </a:extLst>
          </p:cNvPr>
          <p:cNvCxnSpPr>
            <a:cxnSpLocks/>
          </p:cNvCxnSpPr>
          <p:nvPr/>
        </p:nvCxnSpPr>
        <p:spPr>
          <a:xfrm flipH="1" flipV="1">
            <a:off x="5117817" y="1201411"/>
            <a:ext cx="2597968" cy="462849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16" grpId="0"/>
      <p:bldP spid="2" grpId="0"/>
      <p:bldP spid="3" grpId="0"/>
      <p:bldP spid="30"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3811" y="639756"/>
            <a:ext cx="4914900" cy="764954"/>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293811" y="1295400"/>
            <a:ext cx="10218323" cy="4036016"/>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727" lvl="1" indent="-285664">
              <a:lnSpc>
                <a:spcPct val="110000"/>
              </a:lnSpc>
              <a:buFont typeface="Wingdings" panose="05000000000000000000" pitchFamily="2" charset="2"/>
              <a:buChar char="§"/>
            </a:pPr>
            <a:r>
              <a:rPr lang="en-US" sz="1400" dirty="0"/>
              <a:t>providing answers that conform with the reality we see around us.</a:t>
            </a:r>
          </a:p>
          <a:p>
            <a:pPr marL="742727" lvl="1" indent="-285664">
              <a:lnSpc>
                <a:spcPct val="110000"/>
              </a:lnSpc>
              <a:buFont typeface="Wingdings" panose="05000000000000000000" pitchFamily="2" charset="2"/>
              <a:buChar char="§"/>
            </a:pPr>
            <a:r>
              <a:rPr lang="en-US" sz="1400" dirty="0"/>
              <a:t>being a reliable collection of historical documents.</a:t>
            </a:r>
          </a:p>
          <a:p>
            <a:pPr marL="742727" lvl="1" indent="-285664">
              <a:lnSpc>
                <a:spcPct val="110000"/>
              </a:lnSpc>
              <a:buFont typeface="Wingdings" panose="05000000000000000000" pitchFamily="2" charset="2"/>
              <a:buChar char="§"/>
            </a:pPr>
            <a:r>
              <a:rPr lang="en-US" sz="1400" dirty="0"/>
              <a:t>containing eyewitness accounts that were written during the lifetimes of other eyewitnesses. </a:t>
            </a:r>
          </a:p>
          <a:p>
            <a:pPr marL="742727" lvl="1" indent="-285664">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293811" y="5562600"/>
            <a:ext cx="6184265" cy="92309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64B0-0A07-D94F-8572-4B3D3106C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53F6D-5EE9-0F31-0C69-05F53A12067A}"/>
              </a:ext>
            </a:extLst>
          </p:cNvPr>
          <p:cNvSpPr>
            <a:spLocks noGrp="1"/>
          </p:cNvSpPr>
          <p:nvPr>
            <p:ph type="title"/>
          </p:nvPr>
        </p:nvSpPr>
        <p:spPr>
          <a:xfrm>
            <a:off x="1117310" y="304800"/>
            <a:ext cx="10157354" cy="533400"/>
          </a:xfrm>
        </p:spPr>
        <p:txBody>
          <a:bodyPr>
            <a:normAutofit/>
          </a:bodyPr>
          <a:lstStyle/>
          <a:p>
            <a:pPr algn="ctr"/>
            <a:r>
              <a:rPr lang="en-US" sz="3000" b="1" dirty="0"/>
              <a:t>Summary of Genesis</a:t>
            </a:r>
          </a:p>
        </p:txBody>
      </p:sp>
      <p:sp>
        <p:nvSpPr>
          <p:cNvPr id="3" name="Content Placeholder 2">
            <a:extLst>
              <a:ext uri="{FF2B5EF4-FFF2-40B4-BE49-F238E27FC236}">
                <a16:creationId xmlns:a16="http://schemas.microsoft.com/office/drawing/2014/main" id="{4CFEAE66-D19A-88A4-AA6A-A715CADD2B74}"/>
              </a:ext>
            </a:extLst>
          </p:cNvPr>
          <p:cNvSpPr>
            <a:spLocks noGrp="1"/>
          </p:cNvSpPr>
          <p:nvPr>
            <p:ph idx="1"/>
          </p:nvPr>
        </p:nvSpPr>
        <p:spPr>
          <a:xfrm>
            <a:off x="608012" y="914400"/>
            <a:ext cx="10820400" cy="5334000"/>
          </a:xfrm>
        </p:spPr>
        <p:txBody>
          <a:bodyPr>
            <a:noAutofit/>
          </a:bodyPr>
          <a:lstStyle/>
          <a:p>
            <a:pPr marL="0" indent="0">
              <a:buNone/>
            </a:pPr>
            <a:r>
              <a:rPr lang="en-US" sz="1150" b="1" dirty="0"/>
              <a:t>Brief Summary: </a:t>
            </a:r>
            <a:r>
              <a:rPr lang="en-US" sz="1150" dirty="0"/>
              <a:t> The Book of Genesis was written c. 1445-1400 B.C. by Moses as affirmed by Jesus Christ (see </a:t>
            </a:r>
            <a:r>
              <a:rPr lang="en-US" sz="1150" dirty="0">
                <a:hlinkClick r:id="rId2"/>
              </a:rPr>
              <a:t>Mark 12:24-27</a:t>
            </a:r>
            <a:r>
              <a:rPr lang="en-US" sz="1150" dirty="0"/>
              <a:t>, </a:t>
            </a:r>
            <a:r>
              <a:rPr lang="en-US" sz="1150" dirty="0">
                <a:hlinkClick r:id="rId3"/>
              </a:rPr>
              <a:t>Luke 20:34-38</a:t>
            </a:r>
            <a:r>
              <a:rPr lang="en-US" sz="1150" dirty="0"/>
              <a:t>). This is the book of the beginnings, which provides the historical account of the universe God created. In the beginning God created the earth for habitation (</a:t>
            </a:r>
            <a:r>
              <a:rPr lang="en-US" sz="1150" dirty="0">
                <a:hlinkClick r:id="rId4"/>
              </a:rPr>
              <a:t>Isaiah 45:18</a:t>
            </a:r>
            <a:r>
              <a:rPr lang="en-US" sz="1150" dirty="0"/>
              <a:t>), the universe to declare his glory (</a:t>
            </a:r>
            <a:r>
              <a:rPr lang="en-US" sz="1150" dirty="0">
                <a:hlinkClick r:id="rId5"/>
              </a:rPr>
              <a:t>Psalm 19:1-3</a:t>
            </a:r>
            <a:r>
              <a:rPr lang="en-US" sz="1150" dirty="0"/>
              <a:t>), and all living creatures after their own kinds in six days and rested on the seventh day (</a:t>
            </a:r>
            <a:r>
              <a:rPr lang="en-US" sz="1150" dirty="0">
                <a:hlinkClick r:id="rId6"/>
              </a:rPr>
              <a:t>Genesis 1:1-31</a:t>
            </a:r>
            <a:r>
              <a:rPr lang="en-US" sz="1150" dirty="0"/>
              <a:t>); establishing our work week (</a:t>
            </a:r>
            <a:r>
              <a:rPr lang="en-US" sz="1150" dirty="0">
                <a:hlinkClick r:id="rId7"/>
              </a:rPr>
              <a:t>Exodus 20:8-11</a:t>
            </a:r>
            <a:r>
              <a:rPr lang="en-US" sz="1150" dirty="0"/>
              <a:t>). He made mankind, male and female, specifically, Adam and Eve, in his own image to have communion with Him, be the original parents of all human beings, and to have dominion over all other living creatures. God gave them only one commandment to obey; and everything was very good. But man believed the evil one, mistrusted God’s words, and disobeyed God. This brought God's punishment of death into the world, pain in childbirth, and burdensome toil in bringing food from the ground. Yet God in His mercy also promised a Seed of the woman who would bruise the head of the serpent (</a:t>
            </a:r>
            <a:r>
              <a:rPr lang="en-US" sz="1150" dirty="0">
                <a:hlinkClick r:id="rId8"/>
              </a:rPr>
              <a:t>Genesis 3:1-24</a:t>
            </a:r>
            <a:r>
              <a:rPr lang="en-US" sz="1150" dirty="0"/>
              <a:t>). In Genesis God lays the foundation for us to understand who He is, who we are, where we came from, why we are here, why we wear clothes, why we marry and have families, and how sin, hardship, and death entered his perfect world. In the sequence of accounts that make up these chapters of Scripture, a pattern emerges that reveals God’s abundant grace as he responded to the repeated willful disobedience of mankind.</a:t>
            </a:r>
          </a:p>
          <a:p>
            <a:pPr marL="0" indent="0">
              <a:spcBef>
                <a:spcPts val="1400"/>
              </a:spcBef>
              <a:buNone/>
            </a:pPr>
            <a:r>
              <a:rPr lang="en-US" sz="1150" dirty="0"/>
              <a:t>Genesis can be divided into two sections: </a:t>
            </a:r>
            <a:r>
              <a:rPr lang="en-US" sz="1150" i="1" dirty="0"/>
              <a:t>Primitive History </a:t>
            </a:r>
            <a:r>
              <a:rPr lang="en-US" sz="1150" dirty="0"/>
              <a:t>(</a:t>
            </a:r>
            <a:r>
              <a:rPr lang="en-US" sz="1150" dirty="0">
                <a:hlinkClick r:id="rId9"/>
              </a:rPr>
              <a:t>Genesis 1-11</a:t>
            </a:r>
            <a:r>
              <a:rPr lang="en-US" sz="1150" dirty="0"/>
              <a:t>) and </a:t>
            </a:r>
            <a:r>
              <a:rPr lang="en-US" sz="1150" i="1" dirty="0"/>
              <a:t>Patriarchal History </a:t>
            </a:r>
            <a:r>
              <a:rPr lang="en-US" sz="1150" dirty="0"/>
              <a:t>(</a:t>
            </a:r>
            <a:r>
              <a:rPr lang="en-US" sz="1150" dirty="0">
                <a:hlinkClick r:id="rId10"/>
              </a:rPr>
              <a:t>Genesis 12-50</a:t>
            </a:r>
            <a:r>
              <a:rPr lang="en-US" sz="1150" dirty="0"/>
              <a:t>). </a:t>
            </a:r>
            <a:r>
              <a:rPr lang="en-US" sz="1150" i="1" dirty="0"/>
              <a:t>Primitive history </a:t>
            </a:r>
            <a:r>
              <a:rPr lang="en-US" sz="1150" dirty="0"/>
              <a:t>records (1) Creation, (2) Corruption (the Fall of man), (3) Catastrophe (the Flood), and (4) Confusion (God’s confounding of the languages that resulted in the nations). </a:t>
            </a:r>
            <a:r>
              <a:rPr lang="en-US" sz="1150" i="1" dirty="0"/>
              <a:t>Patriarchal history </a:t>
            </a:r>
            <a:r>
              <a:rPr lang="en-US" sz="1150" dirty="0"/>
              <a:t>records the lives of four great men: (1) Abraham, (2) Isaac, (3) Jacob, and (4) Joseph. God chose Abraham through whom He would create a chosen people and eventually bring the promised Messiah. This covenant promise was passed on to Abraham’s son Isaac, and then to Isaac’s son Jacob. God changed Jacob’s name to Israel, and his twelve sons became the ancestors of the twelve tribes of Israel. In His sovereignty, God allowed Jacob’s son Joseph to be sent to Egypt by the vile actions of Joseph’s brothers. This act, intended for evil by the brothers, was meant for good by God. Through God’s providence Joseph rose to power in Egypt and his actions saved many lives from a devastating famine including the lives of Jacob, his brothers, and their families. Before Jacob’s death he bestowed prophetic blessings upon his sons. God ends this book with a message of hope as we read that when Joseph was near death, he requested that his bones be taken to the Promised Land when God fulfilled his pledge to Abraham to give his descendants the land.</a:t>
            </a:r>
            <a:br>
              <a:rPr lang="en-US" sz="1150" dirty="0"/>
            </a:br>
            <a:br>
              <a:rPr lang="en-US" sz="1150" dirty="0"/>
            </a:br>
            <a:r>
              <a:rPr lang="en-US" sz="1150" b="1" dirty="0" err="1"/>
              <a:t>Foreshadowings</a:t>
            </a:r>
            <a:r>
              <a:rPr lang="en-US" sz="1150" b="1" dirty="0"/>
              <a:t>: </a:t>
            </a:r>
            <a:r>
              <a:rPr lang="en-US" sz="1150" dirty="0"/>
              <a:t>Many New Testament themes have their roots in Genesis. Jesus Christ is the Seed of the woman who will destroy Satan’s power (</a:t>
            </a:r>
            <a:r>
              <a:rPr lang="en-US" sz="1150" dirty="0">
                <a:hlinkClick r:id="rId11"/>
              </a:rPr>
              <a:t>Genesis 3:15</a:t>
            </a:r>
            <a:r>
              <a:rPr lang="en-US" sz="1150" dirty="0"/>
              <a:t>, </a:t>
            </a:r>
            <a:r>
              <a:rPr lang="en-US" sz="1150" dirty="0">
                <a:hlinkClick r:id="rId12"/>
              </a:rPr>
              <a:t>John 3:16</a:t>
            </a:r>
            <a:r>
              <a:rPr lang="en-US" sz="1150" dirty="0"/>
              <a:t>). As with Joseph, God’s plan for the good of mankind through the sacrifice of His Son was intended for good, even though those who crucified Jesus intended it for evil (</a:t>
            </a:r>
            <a:r>
              <a:rPr lang="en-US" sz="1150" dirty="0">
                <a:hlinkClick r:id="rId13"/>
              </a:rPr>
              <a:t>Acts 2:22-24</a:t>
            </a:r>
            <a:r>
              <a:rPr lang="en-US" sz="1150" dirty="0"/>
              <a:t>). Noah and his family are the first of many remnants pictured in the Bible (</a:t>
            </a:r>
            <a:r>
              <a:rPr lang="en-US" sz="1150" dirty="0">
                <a:hlinkClick r:id="rId14"/>
              </a:rPr>
              <a:t>Genesis 6-9</a:t>
            </a:r>
            <a:r>
              <a:rPr lang="en-US" sz="1150" dirty="0"/>
              <a:t>). Despite overwhelming odds and difficult circumstances, God always preserves a remnant of the faithful for Himself. God told Elijah he had preserved 7,000 in Israel who had not turned to idolatry (</a:t>
            </a:r>
            <a:r>
              <a:rPr lang="en-US" sz="1150" dirty="0">
                <a:hlinkClick r:id="rId15"/>
              </a:rPr>
              <a:t>1 Kings 19:13-18</a:t>
            </a:r>
            <a:r>
              <a:rPr lang="en-US" sz="1150" dirty="0"/>
              <a:t>) and saved 100 prophets from Jezebel’s murderous rampage (</a:t>
            </a:r>
            <a:r>
              <a:rPr lang="en-US" sz="1150" dirty="0">
                <a:hlinkClick r:id="rId16"/>
              </a:rPr>
              <a:t>1 Kings 18:3-4</a:t>
            </a:r>
            <a:r>
              <a:rPr lang="en-US" sz="1150" dirty="0"/>
              <a:t>).  A remnant of Israelites returned to Jerusalem after the Babylonian captivity and destruction (</a:t>
            </a:r>
            <a:r>
              <a:rPr lang="en-US" sz="1150" dirty="0">
                <a:hlinkClick r:id="rId17"/>
              </a:rPr>
              <a:t>Ezra 1</a:t>
            </a:r>
            <a:r>
              <a:rPr lang="en-US" sz="1150" dirty="0"/>
              <a:t>). God has preserved a remnant of faithful Jews through history (</a:t>
            </a:r>
            <a:r>
              <a:rPr lang="en-US" sz="1150" dirty="0">
                <a:hlinkClick r:id="rId18"/>
              </a:rPr>
              <a:t>Acts 1-9</a:t>
            </a:r>
            <a:r>
              <a:rPr lang="en-US" sz="1150" dirty="0"/>
              <a:t>, </a:t>
            </a:r>
            <a:r>
              <a:rPr lang="en-US" sz="1150" dirty="0">
                <a:hlinkClick r:id="rId19"/>
              </a:rPr>
              <a:t>Jews for Jesus</a:t>
            </a:r>
            <a:r>
              <a:rPr lang="en-US" sz="1150" dirty="0"/>
              <a:t>). Moreover, God promises that a remnant generation of all Israel will one day embrace their true Messiah (</a:t>
            </a:r>
            <a:r>
              <a:rPr lang="en-US" sz="1150" dirty="0">
                <a:hlinkClick r:id="rId20"/>
              </a:rPr>
              <a:t>Romans 11:25-27</a:t>
            </a:r>
            <a:r>
              <a:rPr lang="en-US" sz="1150" dirty="0"/>
              <a:t>). The faith displayed by Abraham would be the gift of God and the basis of salvation for both Jew and Gentile (</a:t>
            </a:r>
            <a:r>
              <a:rPr lang="en-US" sz="1150" dirty="0">
                <a:hlinkClick r:id="rId21"/>
              </a:rPr>
              <a:t>Ephesians 2:8-9</a:t>
            </a:r>
            <a:r>
              <a:rPr lang="en-US" sz="1150" dirty="0"/>
              <a:t>; </a:t>
            </a:r>
            <a:r>
              <a:rPr lang="en-US" sz="1150" dirty="0">
                <a:hlinkClick r:id="rId22"/>
              </a:rPr>
              <a:t>Hebrews 11</a:t>
            </a:r>
            <a:r>
              <a:rPr lang="en-US" sz="1150" dirty="0"/>
              <a:t>).</a:t>
            </a:r>
          </a:p>
        </p:txBody>
      </p:sp>
      <p:sp>
        <p:nvSpPr>
          <p:cNvPr id="5" name="Slide Number Placeholder 4">
            <a:extLst>
              <a:ext uri="{FF2B5EF4-FFF2-40B4-BE49-F238E27FC236}">
                <a16:creationId xmlns:a16="http://schemas.microsoft.com/office/drawing/2014/main" id="{7EB51E2B-D5B9-B440-66F2-C5A15B424B8C}"/>
              </a:ext>
            </a:extLst>
          </p:cNvPr>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29935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479FD-236F-A9AD-093D-21BB528D0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1FA62-E885-10A3-0007-96D3FC4EED3C}"/>
              </a:ext>
            </a:extLst>
          </p:cNvPr>
          <p:cNvSpPr>
            <a:spLocks noGrp="1"/>
          </p:cNvSpPr>
          <p:nvPr>
            <p:ph type="title"/>
          </p:nvPr>
        </p:nvSpPr>
        <p:spPr>
          <a:xfrm>
            <a:off x="1117309" y="533400"/>
            <a:ext cx="10157354" cy="939800"/>
          </a:xfrm>
        </p:spPr>
        <p:txBody>
          <a:bodyPr>
            <a:normAutofit/>
          </a:bodyPr>
          <a:lstStyle/>
          <a:p>
            <a:pPr algn="ctr"/>
            <a:r>
              <a:rPr lang="en-US" sz="4000" dirty="0"/>
              <a:t>Genesis: </a:t>
            </a:r>
            <a:r>
              <a:rPr lang="en-US" sz="4000" dirty="0" err="1"/>
              <a:t>Practial</a:t>
            </a:r>
            <a:r>
              <a:rPr lang="en-US" sz="4000" dirty="0"/>
              <a:t> Application</a:t>
            </a:r>
          </a:p>
        </p:txBody>
      </p:sp>
      <p:sp>
        <p:nvSpPr>
          <p:cNvPr id="3" name="Content Placeholder 2">
            <a:extLst>
              <a:ext uri="{FF2B5EF4-FFF2-40B4-BE49-F238E27FC236}">
                <a16:creationId xmlns:a16="http://schemas.microsoft.com/office/drawing/2014/main" id="{8B705EE5-B89B-F1F4-C1E7-E4DE733078EB}"/>
              </a:ext>
            </a:extLst>
          </p:cNvPr>
          <p:cNvSpPr>
            <a:spLocks noGrp="1"/>
          </p:cNvSpPr>
          <p:nvPr>
            <p:ph idx="1"/>
          </p:nvPr>
        </p:nvSpPr>
        <p:spPr/>
        <p:txBody>
          <a:bodyPr>
            <a:normAutofit/>
          </a:bodyPr>
          <a:lstStyle/>
          <a:p>
            <a:pPr marL="0" indent="0">
              <a:buNone/>
            </a:pPr>
            <a:r>
              <a:rPr lang="en-US" sz="1400" b="1" dirty="0"/>
              <a:t>Practical Application: </a:t>
            </a:r>
            <a:r>
              <a:rPr lang="en-US" sz="1400" dirty="0"/>
              <a:t>The overriding theme of Genesis is God’s eternal existence and His creation of the world. There is no effort on the part of the author to defend the existence of God; he simply states that God is, always was, and always will be, almighty over all. In the same way, we have confidence in the truths of Genesis, despite the claims of those who would deny them. All people, regardless of culture, nationality or language, are accountable to the Creator. But because of sin, introduced into the world at the Fall, we are separated from Him. But through one small nation, Israel, God’s redemptive plan for mankind was revealed and made available to all. We rejoice in that plan.</a:t>
            </a:r>
            <a:br>
              <a:rPr lang="en-US" sz="1400" dirty="0"/>
            </a:br>
            <a:br>
              <a:rPr lang="en-US" sz="1400" dirty="0"/>
            </a:br>
            <a:r>
              <a:rPr lang="en-US" sz="1400" dirty="0"/>
              <a:t>God created the universe, the earth, and every living being. We can trust Him to handle the concerns in our lives. God can take a hopeless situation, e.g. Abraham and Sarah being childless, and do amazing things if we will simply trust and obey. Terrible and unjust things may happen in our lives, as with Joseph, but God will always bring about a greater good if we have faith in Him and His sovereign plan. “And we know that all things work together for good to them that love God, to them who are the called according to his purpose” (</a:t>
            </a:r>
            <a:r>
              <a:rPr lang="en-US" sz="1400" dirty="0">
                <a:hlinkClick r:id="rId2"/>
              </a:rPr>
              <a:t>Romans 8:28</a:t>
            </a:r>
            <a:r>
              <a:rPr lang="en-US" sz="1400" dirty="0"/>
              <a:t>).</a:t>
            </a:r>
          </a:p>
        </p:txBody>
      </p:sp>
      <p:sp>
        <p:nvSpPr>
          <p:cNvPr id="4" name="Date Placeholder 3">
            <a:extLst>
              <a:ext uri="{FF2B5EF4-FFF2-40B4-BE49-F238E27FC236}">
                <a16:creationId xmlns:a16="http://schemas.microsoft.com/office/drawing/2014/main" id="{0AA81E5C-754B-4F77-ACC8-68B931611529}"/>
              </a:ext>
            </a:extLst>
          </p:cNvPr>
          <p:cNvSpPr>
            <a:spLocks noGrp="1"/>
          </p:cNvSpPr>
          <p:nvPr>
            <p:ph type="dt" sz="half" idx="4294967295"/>
          </p:nvPr>
        </p:nvSpPr>
        <p:spPr>
          <a:xfrm>
            <a:off x="1117309" y="6400801"/>
            <a:ext cx="2742486" cy="320675"/>
          </a:xfrm>
        </p:spPr>
        <p:txBody>
          <a:bodyPr/>
          <a:lstStyle/>
          <a:p>
            <a:r>
              <a:rPr lang="en-US"/>
              <a:t>Jan-11-2022</a:t>
            </a:r>
          </a:p>
        </p:txBody>
      </p:sp>
      <p:sp>
        <p:nvSpPr>
          <p:cNvPr id="5" name="Slide Number Placeholder 4">
            <a:extLst>
              <a:ext uri="{FF2B5EF4-FFF2-40B4-BE49-F238E27FC236}">
                <a16:creationId xmlns:a16="http://schemas.microsoft.com/office/drawing/2014/main" id="{378FFCED-7E80-CF51-0D14-43FE228C0C63}"/>
              </a:ext>
            </a:extLst>
          </p:cNvPr>
          <p:cNvSpPr>
            <a:spLocks noGrp="1"/>
          </p:cNvSpPr>
          <p:nvPr>
            <p:ph type="sldNum" sz="quarter" idx="12"/>
          </p:nvPr>
        </p:nvSpPr>
        <p:spPr/>
        <p:txBody>
          <a:bodyPr/>
          <a:lstStyle/>
          <a:p>
            <a:fld id="{DA60BA0E-20D0-4E7C-B286-26C960A6788F}" type="slidenum">
              <a:rPr lang="en-US" smtClean="0"/>
              <a:t>21</a:t>
            </a:fld>
            <a:endParaRPr lang="en-US"/>
          </a:p>
        </p:txBody>
      </p:sp>
    </p:spTree>
    <p:extLst>
      <p:ext uri="{BB962C8B-B14F-4D97-AF65-F5344CB8AC3E}">
        <p14:creationId xmlns:p14="http://schemas.microsoft.com/office/powerpoint/2010/main" val="402595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17309" y="76200"/>
            <a:ext cx="10157354" cy="1397000"/>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14400" y="2819400"/>
            <a:ext cx="5180013" cy="1905000"/>
          </a:xfrm>
        </p:spPr>
        <p:txBody>
          <a:bodyPr>
            <a:normAutofit/>
          </a:bodyPr>
          <a:lstStyle/>
          <a:p>
            <a:pPr marL="0" indent="0">
              <a:buNone/>
            </a:pPr>
            <a:r>
              <a:rPr lang="en-US" sz="1500" dirty="0">
                <a:hlinkClick r:id="rId2"/>
              </a:rPr>
              <a:t>Genesis 50:24-25</a:t>
            </a:r>
            <a:r>
              <a:rPr lang="en-US" sz="1500" dirty="0"/>
              <a:t>, "And Joseph said to his brothers, "I am about to die, but God will visit you and bring you up out of this land to the land that he swore to Abraham, to Isaac, and to Jacob." Then Joseph made the sons of Israel swear, saying, "God will surely visit you, and you shall carry up my bones from here." So, Joseph died, being 110 years old. They embalmed him, and he was put in a coffin in Egypt."</a:t>
            </a:r>
            <a:endParaRPr lang="en-US" dirty="0"/>
          </a:p>
        </p:txBody>
      </p:sp>
      <p:pic>
        <p:nvPicPr>
          <p:cNvPr id="6" name="Content Placeholder 5">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22</a:t>
            </a:fld>
            <a:endParaRPr lang="en-US"/>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5078349" y="1466756"/>
            <a:ext cx="6271150" cy="4496306"/>
          </a:xfrm>
        </p:spPr>
        <p:txBody>
          <a:bodyPr>
            <a:normAutofit/>
          </a:bodyPr>
          <a:lstStyle/>
          <a:p>
            <a:pPr marL="342797" indent="-342797">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797" indent="-342797">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797" indent="-342797">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797" indent="-342797">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797" indent="-342797">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399" b="1"/>
              <a:t>23</a:t>
            </a:fld>
            <a:endParaRPr lang="en-US" sz="2399" b="1" dirty="0"/>
          </a:p>
        </p:txBody>
      </p:sp>
    </p:spTree>
    <p:extLst>
      <p:ext uri="{BB962C8B-B14F-4D97-AF65-F5344CB8AC3E}">
        <p14:creationId xmlns:p14="http://schemas.microsoft.com/office/powerpoint/2010/main" val="308626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9682-4C3A-4A09-7587-D5DCB704CDBC}"/>
              </a:ext>
            </a:extLst>
          </p:cNvPr>
          <p:cNvSpPr>
            <a:spLocks noGrp="1"/>
          </p:cNvSpPr>
          <p:nvPr>
            <p:ph type="title"/>
          </p:nvPr>
        </p:nvSpPr>
        <p:spPr/>
        <p:txBody>
          <a:bodyPr/>
          <a:lstStyle/>
          <a:p>
            <a:r>
              <a:rPr lang="en-US" dirty="0"/>
              <a:t>Study Leader Assistance</a:t>
            </a:r>
          </a:p>
        </p:txBody>
      </p:sp>
      <p:sp>
        <p:nvSpPr>
          <p:cNvPr id="3" name="Text Placeholder 2">
            <a:extLst>
              <a:ext uri="{FF2B5EF4-FFF2-40B4-BE49-F238E27FC236}">
                <a16:creationId xmlns:a16="http://schemas.microsoft.com/office/drawing/2014/main" id="{44C4C733-BB26-9443-E488-9CF0ABD59979}"/>
              </a:ext>
            </a:extLst>
          </p:cNvPr>
          <p:cNvSpPr>
            <a:spLocks noGrp="1"/>
          </p:cNvSpPr>
          <p:nvPr>
            <p:ph type="body" sz="quarter" idx="14"/>
          </p:nvPr>
        </p:nvSpPr>
        <p:spPr/>
        <p:txBody>
          <a:bodyPr/>
          <a:lstStyle/>
          <a:p>
            <a:r>
              <a:rPr lang="en-US" dirty="0"/>
              <a:t>Sample Opening Prayer</a:t>
            </a:r>
          </a:p>
          <a:p>
            <a:r>
              <a:rPr lang="en-US" dirty="0"/>
              <a:t>Study Question Answer Keys</a:t>
            </a:r>
          </a:p>
          <a:p>
            <a:r>
              <a:rPr lang="en-US" dirty="0"/>
              <a:t>Sample Closing Prayer</a:t>
            </a:r>
          </a:p>
        </p:txBody>
      </p:sp>
    </p:spTree>
    <p:extLst>
      <p:ext uri="{BB962C8B-B14F-4D97-AF65-F5344CB8AC3E}">
        <p14:creationId xmlns:p14="http://schemas.microsoft.com/office/powerpoint/2010/main" val="113514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E941-A59E-40E6-26BE-51940E12260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483449C-D484-BE87-CB43-02D2986406D1}"/>
              </a:ext>
            </a:extLst>
          </p:cNvPr>
          <p:cNvSpPr>
            <a:spLocks noGrp="1"/>
          </p:cNvSpPr>
          <p:nvPr>
            <p:ph type="title"/>
          </p:nvPr>
        </p:nvSpPr>
        <p:spPr>
          <a:xfrm>
            <a:off x="1117309" y="76200"/>
            <a:ext cx="10157354" cy="1397000"/>
          </a:xfrm>
        </p:spPr>
        <p:txBody>
          <a:bodyPr/>
          <a:lstStyle/>
          <a:p>
            <a:r>
              <a:rPr lang="en-US" dirty="0">
                <a:solidFill>
                  <a:schemeClr val="accent5">
                    <a:lumMod val="75000"/>
                  </a:schemeClr>
                </a:solidFill>
              </a:rPr>
              <a:t>Sample </a:t>
            </a:r>
            <a:r>
              <a:rPr lang="en-US" dirty="0"/>
              <a:t>Opening Prayer: Genesis</a:t>
            </a:r>
          </a:p>
        </p:txBody>
      </p:sp>
      <p:sp>
        <p:nvSpPr>
          <p:cNvPr id="11" name="Content Placeholder 2">
            <a:extLst>
              <a:ext uri="{FF2B5EF4-FFF2-40B4-BE49-F238E27FC236}">
                <a16:creationId xmlns:a16="http://schemas.microsoft.com/office/drawing/2014/main" id="{4A158EB7-EE24-429E-49F2-50D0791A7BC8}"/>
              </a:ext>
            </a:extLst>
          </p:cNvPr>
          <p:cNvSpPr>
            <a:spLocks noGrp="1"/>
          </p:cNvSpPr>
          <p:nvPr>
            <p:ph sz="half" idx="1"/>
          </p:nvPr>
        </p:nvSpPr>
        <p:spPr>
          <a:xfrm>
            <a:off x="914400" y="2276766"/>
            <a:ext cx="5180013" cy="3320466"/>
          </a:xfrm>
        </p:spPr>
        <p:txBody>
          <a:bodyPr>
            <a:normAutofit fontScale="77500" lnSpcReduction="20000"/>
          </a:bodyPr>
          <a:lstStyle/>
          <a:p>
            <a:pPr marL="0" indent="0">
              <a:buNone/>
            </a:pPr>
            <a:r>
              <a:rPr lang="en-US" sz="1500" dirty="0">
                <a:hlinkClick r:id="rId2"/>
              </a:rPr>
              <a:t>Genesis 1:1-5</a:t>
            </a:r>
            <a:r>
              <a:rPr lang="en-US" sz="1500" dirty="0"/>
              <a:t>, "In the beginning, God created the heavens and the earth. The earth was without form and void, and darkness was over the face of the deep. And the Spirit of God was hovering over the face of the waters. And God said, "Let there be light," and there was light. And God saw that the light was good. And God separated the light from the darkness. God called the light Day, and the darkness he called Night. And there was evening and there was morning, the first day.“</a:t>
            </a:r>
          </a:p>
          <a:p>
            <a:pPr marL="0" indent="0">
              <a:buNone/>
            </a:pPr>
            <a:r>
              <a:rPr lang="en-US" sz="1500" b="1" dirty="0">
                <a:solidFill>
                  <a:schemeClr val="accent5">
                    <a:lumMod val="75000"/>
                  </a:schemeClr>
                </a:solidFill>
              </a:rPr>
              <a:t>Sample Prayer: </a:t>
            </a:r>
            <a:r>
              <a:rPr lang="en-US" sz="1500" dirty="0">
                <a:solidFill>
                  <a:schemeClr val="accent5">
                    <a:lumMod val="75000"/>
                  </a:schemeClr>
                </a:solidFill>
              </a:rPr>
              <a:t>Dear</a:t>
            </a:r>
            <a:r>
              <a:rPr lang="en-US" sz="1500" b="1" dirty="0">
                <a:solidFill>
                  <a:schemeClr val="accent5">
                    <a:lumMod val="75000"/>
                  </a:schemeClr>
                </a:solidFill>
              </a:rPr>
              <a:t> </a:t>
            </a:r>
            <a:r>
              <a:rPr lang="en-US" sz="1500" dirty="0">
                <a:solidFill>
                  <a:schemeClr val="accent5">
                    <a:lumMod val="75000"/>
                  </a:schemeClr>
                </a:solidFill>
              </a:rPr>
              <a:t>Heavenly Father, we are amazed by your power and generosity on display with each new evening and morning. Thank you for furnishing the heavens and the earth with so much beauty and enabling us to see the evidence of your glory and lovingkindness. We praise you that we are fearfully and wonderfully made in your image though we have marred our human image with our rebellion. We repent of our part in the wickedness that continues the curse. Thank you that before you founded the earth you had a plan to rescue us through Jesus Christ, your Son. Empower us to live in a manner worthy of Him and keep us in His name we pray. Amen.</a:t>
            </a:r>
          </a:p>
          <a:p>
            <a:pPr marL="0" indent="0">
              <a:buNone/>
            </a:pPr>
            <a:endParaRPr lang="en-US" sz="1500" dirty="0"/>
          </a:p>
          <a:p>
            <a:pPr marL="0" indent="0">
              <a:buNone/>
            </a:pPr>
            <a:endParaRPr lang="en-US" dirty="0"/>
          </a:p>
        </p:txBody>
      </p:sp>
      <p:pic>
        <p:nvPicPr>
          <p:cNvPr id="6" name="Content Placeholder 5" descr="Monarch butterfly on an orange flower in a field">
            <a:extLst>
              <a:ext uri="{FF2B5EF4-FFF2-40B4-BE49-F238E27FC236}">
                <a16:creationId xmlns:a16="http://schemas.microsoft.com/office/drawing/2014/main" id="{DE5237CC-2BBC-6895-7B76-1050839A795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36E95854-C7C8-355B-6258-74AEC926E779}"/>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25</a:t>
            </a:fld>
            <a:endParaRPr lang="en-US"/>
          </a:p>
        </p:txBody>
      </p:sp>
    </p:spTree>
    <p:extLst>
      <p:ext uri="{BB962C8B-B14F-4D97-AF65-F5344CB8AC3E}">
        <p14:creationId xmlns:p14="http://schemas.microsoft.com/office/powerpoint/2010/main" val="34912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8E141-4F78-80EC-63E9-FB75609F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9C4CD-72CC-C14A-415F-90A223A27C35}"/>
              </a:ext>
            </a:extLst>
          </p:cNvPr>
          <p:cNvSpPr>
            <a:spLocks noGrp="1"/>
          </p:cNvSpPr>
          <p:nvPr>
            <p:ph type="title"/>
          </p:nvPr>
        </p:nvSpPr>
        <p:spPr>
          <a:xfrm>
            <a:off x="1293813" y="372576"/>
            <a:ext cx="9906000" cy="458956"/>
          </a:xfrm>
        </p:spPr>
        <p:txBody>
          <a:bodyPr anchor="t">
            <a:normAutofit/>
          </a:bodyPr>
          <a:lstStyle/>
          <a:p>
            <a:pPr algn="ctr"/>
            <a:r>
              <a:rPr lang="en-US" sz="2400" dirty="0">
                <a:solidFill>
                  <a:schemeClr val="accent4"/>
                </a:solidFill>
              </a:rPr>
              <a:t>Genesis: Study Questions </a:t>
            </a:r>
            <a:r>
              <a:rPr lang="en-US" sz="2400" dirty="0">
                <a:solidFill>
                  <a:schemeClr val="accent5">
                    <a:lumMod val="75000"/>
                  </a:schemeClr>
                </a:solidFill>
              </a:rPr>
              <a:t>Answers</a:t>
            </a:r>
          </a:p>
        </p:txBody>
      </p:sp>
      <p:sp>
        <p:nvSpPr>
          <p:cNvPr id="11" name="Slide Number Placeholder 10">
            <a:extLst>
              <a:ext uri="{FF2B5EF4-FFF2-40B4-BE49-F238E27FC236}">
                <a16:creationId xmlns:a16="http://schemas.microsoft.com/office/drawing/2014/main" id="{EC79883E-FEDF-2008-C0D4-AE753DA37C1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AEAE4A8-A6E5-453E-B946-FB774B73F48C}"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3C5911-8D75-FF0B-C699-8FDA34DD5335}"/>
              </a:ext>
            </a:extLst>
          </p:cNvPr>
          <p:cNvSpPr txBox="1"/>
          <p:nvPr/>
        </p:nvSpPr>
        <p:spPr>
          <a:xfrm>
            <a:off x="1217612" y="831532"/>
            <a:ext cx="9906000" cy="61016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228600" lvl="0" indent="-228600" defTabSz="457200">
              <a:buFont typeface="+mj-lt"/>
              <a:buAutoNum type="arabicPeriod"/>
              <a:defRPr/>
            </a:pP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Using the NASB or ESV Bible, read </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hlinkClick r:id="rId3"/>
              </a:rPr>
              <a:t>Genesis 1:1-31</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 and record the number of times you read the phrases 1) </a:t>
            </a:r>
            <a:r>
              <a:rPr lang="en-US" sz="1000" dirty="0">
                <a:solidFill>
                  <a:srgbClr val="A5A5A5">
                    <a:lumMod val="50000"/>
                  </a:srgbClr>
                </a:solidFill>
                <a:latin typeface="Calibri" panose="020F0502020204030204"/>
              </a:rPr>
              <a:t>“there was evening and there was morning”  and 2) “after their kind” (NASB)  or “according to their/its kind(s)” (ESV) in this passage</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 </a:t>
            </a:r>
            <a:r>
              <a:rPr kumimoji="0" lang="en-US" sz="1000" b="1" i="0" u="none" strike="noStrike" kern="1200" cap="none" spc="0" normalizeH="0" baseline="0" noProof="0" dirty="0">
                <a:ln>
                  <a:noFill/>
                </a:ln>
                <a:solidFill>
                  <a:schemeClr val="accent5">
                    <a:lumMod val="75000"/>
                  </a:schemeClr>
                </a:solidFill>
                <a:effectLst/>
                <a:uLnTx/>
                <a:uFillTx/>
                <a:latin typeface="Calibri" panose="020F0502020204030204"/>
              </a:rPr>
              <a:t>Answer:</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 </a:t>
            </a:r>
            <a:r>
              <a:rPr kumimoji="0" lang="en-US" sz="1000" i="0" u="none" strike="noStrike" kern="1200" cap="none" spc="0" normalizeH="0" baseline="0" noProof="0" dirty="0">
                <a:ln>
                  <a:noFill/>
                </a:ln>
                <a:solidFill>
                  <a:schemeClr val="accent5">
                    <a:lumMod val="75000"/>
                  </a:schemeClr>
                </a:solidFill>
                <a:effectLst/>
                <a:uLnTx/>
                <a:uFillTx/>
                <a:latin typeface="Calibri" panose="020F0502020204030204"/>
              </a:rPr>
              <a:t>Six times for “</a:t>
            </a:r>
            <a:r>
              <a:rPr kumimoji="0" lang="en-US" sz="1000" i="0" u="none" strike="noStrike" kern="1200" cap="none" spc="0" normalizeH="0" baseline="0" noProof="0" dirty="0" err="1">
                <a:ln>
                  <a:noFill/>
                </a:ln>
                <a:solidFill>
                  <a:schemeClr val="accent5">
                    <a:lumMod val="75000"/>
                  </a:schemeClr>
                </a:solidFill>
                <a:effectLst/>
                <a:uLnTx/>
                <a:uFillTx/>
                <a:latin typeface="Calibri" panose="020F0502020204030204"/>
              </a:rPr>
              <a:t>ther</a:t>
            </a:r>
            <a:r>
              <a:rPr lang="en-US" sz="1000" dirty="0">
                <a:solidFill>
                  <a:schemeClr val="accent5">
                    <a:lumMod val="75000"/>
                  </a:schemeClr>
                </a:solidFill>
                <a:latin typeface="Calibri" panose="020F0502020204030204"/>
              </a:rPr>
              <a:t>e was evening and there was morning” and eight times for “after their kind” or “according to their or its kind(s)”.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A5A5A5">
                  <a:lumMod val="50000"/>
                </a:srgbClr>
              </a:solidFill>
              <a:effectLst/>
              <a:uLnTx/>
              <a:uFillTx/>
              <a:latin typeface="Calibri" panose="020F0502020204030204"/>
            </a:endParaRPr>
          </a:p>
          <a:p>
            <a:pPr marL="228600" lvl="0" indent="-228600" defTabSz="457200">
              <a:buFont typeface="+mj-lt"/>
              <a:buAutoNum type="arabicPeriod"/>
              <a:defRPr/>
            </a:pPr>
            <a:r>
              <a:rPr lang="en-US" sz="1000" dirty="0">
                <a:solidFill>
                  <a:srgbClr val="A5A5A5">
                    <a:lumMod val="50000"/>
                  </a:srgbClr>
                </a:solidFill>
                <a:latin typeface="Calibri" panose="020F0502020204030204"/>
              </a:rPr>
              <a:t>The Holy Spirit covers more than two millennium in this book. What sound conclusion can you draw for why God took the time to repeat the two phrases from question #1</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 </a:t>
            </a:r>
            <a:r>
              <a:rPr kumimoji="0" lang="en-US" sz="1000" b="1" i="0" u="none" strike="noStrike" kern="1200" cap="none" spc="0" normalizeH="0" baseline="0" noProof="0" dirty="0">
                <a:ln>
                  <a:noFill/>
                </a:ln>
                <a:solidFill>
                  <a:schemeClr val="accent5">
                    <a:lumMod val="75000"/>
                  </a:schemeClr>
                </a:solidFill>
                <a:effectLst/>
                <a:uLnTx/>
                <a:uFillTx/>
                <a:latin typeface="Calibri" panose="020F0502020204030204"/>
              </a:rPr>
              <a:t>Answer: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First, God wanted us to understand the truth about the six literal </a:t>
            </a:r>
            <a:r>
              <a:rPr lang="en-US" sz="1000" dirty="0">
                <a:solidFill>
                  <a:schemeClr val="accent5">
                    <a:lumMod val="75000"/>
                  </a:schemeClr>
                </a:solidFill>
                <a:latin typeface="Calibri" panose="020F0502020204030204"/>
              </a:rPr>
              <a:t>24-hour days he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spent to create and furnish the heavens and the earth. </a:t>
            </a:r>
            <a:r>
              <a:rPr lang="en-US" sz="1000" dirty="0">
                <a:solidFill>
                  <a:schemeClr val="accent5">
                    <a:lumMod val="75000"/>
                  </a:schemeClr>
                </a:solidFill>
                <a:latin typeface="Calibri" panose="020F0502020204030204"/>
              </a:rPr>
              <a:t>H</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e provided a light source on the first day so that when the earth he created that day rotated on its axis, there would be evening and morning, the first day. This was before he created the sun and the stars on day 4. </a:t>
            </a:r>
            <a:r>
              <a:rPr lang="en-US" sz="1000" dirty="0">
                <a:solidFill>
                  <a:schemeClr val="accent5">
                    <a:lumMod val="75000"/>
                  </a:schemeClr>
                </a:solidFill>
                <a:latin typeface="Calibri" panose="020F0502020204030204"/>
              </a:rPr>
              <a:t>Also,</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 God established the timeframe for our week by setting the example with Creation. All the earth has a 7-day week, God’s number of completion in the Scriptures. We are commanded in Exodus 20:8-11 to remember the Sabbath day and keep it holy. For just as God worked 6 days to create the heavens and the earth and rested on the 7</a:t>
            </a:r>
            <a:r>
              <a:rPr kumimoji="0" lang="en-US" sz="1000" b="0" i="0" u="none" strike="noStrike" kern="1200" cap="none" spc="0" normalizeH="0" baseline="30000" noProof="0" dirty="0">
                <a:ln>
                  <a:noFill/>
                </a:ln>
                <a:solidFill>
                  <a:schemeClr val="accent5">
                    <a:lumMod val="75000"/>
                  </a:schemeClr>
                </a:solidFill>
                <a:effectLst/>
                <a:uLnTx/>
                <a:uFillTx/>
                <a:latin typeface="Calibri" panose="020F0502020204030204"/>
              </a:rPr>
              <a:t>th</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 day, we too are to follow his example every week. We declare </a:t>
            </a:r>
            <a:r>
              <a:rPr lang="en-US" sz="1000" dirty="0">
                <a:solidFill>
                  <a:schemeClr val="accent5">
                    <a:lumMod val="75000"/>
                  </a:schemeClr>
                </a:solidFill>
                <a:latin typeface="Calibri" panose="020F0502020204030204"/>
              </a:rPr>
              <a:t>the glory of God as Creator of the universe every week as we observe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a  Sabbath rest. Secondly, knowing in advance the theories man would create (e</a:t>
            </a:r>
            <a:r>
              <a:rPr lang="en-US" sz="1000" dirty="0">
                <a:solidFill>
                  <a:schemeClr val="accent5">
                    <a:lumMod val="75000"/>
                  </a:schemeClr>
                </a:solidFill>
                <a:latin typeface="Calibri" panose="020F0502020204030204"/>
              </a:rPr>
              <a:t>.g., macro-Evolution)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to suppress the truth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hlinkClick r:id="rId4"/>
              </a:rPr>
              <a:t>Romans 1:18-20</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 God made it clear that He furnished creation with creatures that produce after their own kind. This is exactly what we witness in the reality around us as we see dogs reproduce dogs, birds reproduce birds, etc.</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A5A5A5">
                  <a:lumMod val="50000"/>
                </a:srgbClr>
              </a:solidFill>
              <a:effectLst/>
              <a:uLnTx/>
              <a:uFillTx/>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According to </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hlinkClick r:id="rId5"/>
              </a:rPr>
              <a:t>Genesis 3:20</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 who became the mother of all the living and what does this mean (see also </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hlinkClick r:id="rId6"/>
              </a:rPr>
              <a:t>Acts 17:26</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 </a:t>
            </a:r>
            <a:r>
              <a:rPr kumimoji="0" lang="en-US" sz="1000" b="1" i="0" u="none" strike="noStrike" kern="1200" cap="none" spc="0" normalizeH="0" baseline="0" noProof="0" dirty="0">
                <a:ln>
                  <a:noFill/>
                </a:ln>
                <a:solidFill>
                  <a:schemeClr val="accent5">
                    <a:lumMod val="75000"/>
                  </a:schemeClr>
                </a:solidFill>
                <a:effectLst/>
                <a:uLnTx/>
                <a:uFillTx/>
                <a:latin typeface="Calibri" panose="020F0502020204030204"/>
              </a:rPr>
              <a:t>Answer: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Genesis 3:20 tells us that Eve became the mother of all the</a:t>
            </a:r>
            <a:r>
              <a:rPr lang="en-US" sz="1000" dirty="0">
                <a:solidFill>
                  <a:schemeClr val="accent5">
                    <a:lumMod val="75000"/>
                  </a:schemeClr>
                </a:solidFill>
                <a:latin typeface="Calibri" panose="020F0502020204030204"/>
              </a:rPr>
              <a:t> living. This </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teaches us that all of mankind can trace their first parents back to Adam and Eve. We are all distant relatives, made in the image of God, fallen by the nature passed down to us by Adam and by our own rebellion in breaking God’s laws. We have offended our Creator, stand guilty before Him, and are in need of a Savior.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A5A5A5">
                  <a:lumMod val="50000"/>
                </a:srgbClr>
              </a:solidFill>
              <a:effectLst/>
              <a:uLnTx/>
              <a:uFillTx/>
              <a:latin typeface="Calibri" panose="020F0502020204030204"/>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Read </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hlinkClick r:id="rId7"/>
              </a:rPr>
              <a:t>Genesis 1:26-31 </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and </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hlinkClick r:id="rId8"/>
              </a:rPr>
              <a:t>5:1-2</a:t>
            </a:r>
            <a:r>
              <a:rPr kumimoji="0" lang="en-US" sz="1000" b="0" i="0" u="none" strike="noStrike" kern="1200" cap="none" spc="0" normalizeH="0" baseline="0" noProof="0" dirty="0">
                <a:ln>
                  <a:noFill/>
                </a:ln>
                <a:solidFill>
                  <a:srgbClr val="A5A5A5">
                    <a:lumMod val="50000"/>
                  </a:srgbClr>
                </a:solidFill>
                <a:effectLst/>
                <a:uLnTx/>
                <a:uFillTx/>
                <a:latin typeface="Calibri" panose="020F0502020204030204"/>
              </a:rPr>
              <a:t>. What special insights do we learn about Mankind from these two passages and how does knowing this impact your view of yourself and others? </a:t>
            </a:r>
            <a:r>
              <a:rPr kumimoji="0" lang="en-US" sz="1000" b="1" i="0" u="none" strike="noStrike" kern="1200" cap="none" spc="0" normalizeH="0" baseline="0" noProof="0" dirty="0">
                <a:ln>
                  <a:noFill/>
                </a:ln>
                <a:solidFill>
                  <a:schemeClr val="accent5">
                    <a:lumMod val="75000"/>
                  </a:schemeClr>
                </a:solidFill>
                <a:effectLst/>
                <a:uLnTx/>
                <a:uFillTx/>
                <a:latin typeface="Calibri" panose="020F0502020204030204"/>
              </a:rPr>
              <a:t>Answer:</a:t>
            </a:r>
            <a:r>
              <a:rPr kumimoji="0" lang="en-US" sz="1000" b="0" i="0" u="none" strike="noStrike" kern="1200" cap="none" spc="0" normalizeH="0" baseline="0" noProof="0" dirty="0">
                <a:ln>
                  <a:noFill/>
                </a:ln>
                <a:solidFill>
                  <a:schemeClr val="accent5">
                    <a:lumMod val="75000"/>
                  </a:schemeClr>
                </a:solidFill>
                <a:effectLst/>
                <a:uLnTx/>
                <a:uFillTx/>
                <a:latin typeface="Calibri" panose="020F0502020204030204"/>
              </a:rPr>
              <a:t> First, the passage tells us that we are made in God’s image as both male and female. These are the only two genders God made for Mankind, and he blessed us to have dominion over the rest of </a:t>
            </a:r>
            <a:r>
              <a:rPr lang="en-US" sz="1000" dirty="0">
                <a:solidFill>
                  <a:schemeClr val="accent5">
                    <a:lumMod val="75000"/>
                  </a:schemeClr>
                </a:solidFill>
                <a:latin typeface="Calibri" panose="020F0502020204030204"/>
              </a:rPr>
              <a:t>his creatures and gave us crops and fruit to eat. In Genesis 5:1-2 we learn that God himself named us. Where Adam named the other kinds of land animals God created, we have the special privilege of being named by God. Let’s embrace the fact that we have been named “Man”, both male and female, by God. Let’s cease striving to carve out some non-existent female kind or other gender kind, for God neither created nor named any other kind for humans except Mankind.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000" dirty="0">
              <a:solidFill>
                <a:srgbClr val="C00000"/>
              </a:solidFill>
              <a:latin typeface="Calibri" panose="020F0502020204030204"/>
            </a:endParaRPr>
          </a:p>
          <a:p>
            <a:pPr marL="228600" lvl="0" indent="-228600" defTabSz="457200">
              <a:buFont typeface="+mj-lt"/>
              <a:buAutoNum type="arabicPeriod"/>
              <a:defRPr/>
            </a:pPr>
            <a:r>
              <a:rPr lang="en-US" sz="1000" dirty="0">
                <a:solidFill>
                  <a:srgbClr val="A5A5A5">
                    <a:lumMod val="50000"/>
                  </a:srgbClr>
                </a:solidFill>
                <a:latin typeface="Calibri" panose="020F0502020204030204"/>
              </a:rPr>
              <a:t>After the world-wide flood recorded in </a:t>
            </a:r>
            <a:r>
              <a:rPr lang="en-US" sz="1000" dirty="0">
                <a:solidFill>
                  <a:srgbClr val="A5A5A5">
                    <a:lumMod val="50000"/>
                  </a:srgbClr>
                </a:solidFill>
                <a:latin typeface="Calibri" panose="020F0502020204030204"/>
                <a:hlinkClick r:id="rId9"/>
              </a:rPr>
              <a:t>Genesis 6-8</a:t>
            </a:r>
            <a:r>
              <a:rPr lang="en-US" sz="1000" dirty="0">
                <a:solidFill>
                  <a:srgbClr val="A5A5A5">
                    <a:lumMod val="50000"/>
                  </a:srgbClr>
                </a:solidFill>
                <a:latin typeface="Calibri" panose="020F0502020204030204"/>
              </a:rPr>
              <a:t>, God gives instructions to Noah and his sons in </a:t>
            </a:r>
            <a:r>
              <a:rPr lang="en-US" sz="1000" dirty="0">
                <a:solidFill>
                  <a:srgbClr val="A5A5A5">
                    <a:lumMod val="50000"/>
                  </a:srgbClr>
                </a:solidFill>
                <a:latin typeface="Calibri" panose="020F0502020204030204"/>
                <a:hlinkClick r:id="rId10"/>
              </a:rPr>
              <a:t>Genesis 9:1-19</a:t>
            </a:r>
            <a:r>
              <a:rPr lang="en-US" sz="1000" dirty="0">
                <a:solidFill>
                  <a:srgbClr val="A5A5A5">
                    <a:lumMod val="50000"/>
                  </a:srgbClr>
                </a:solidFill>
                <a:latin typeface="Calibri" panose="020F0502020204030204"/>
              </a:rPr>
              <a:t> and makes a covenant with them. List as many distinct items you can find recorded in God’s blessings and covenant in this passage. </a:t>
            </a:r>
            <a:r>
              <a:rPr lang="en-US" sz="1000" b="1" dirty="0">
                <a:solidFill>
                  <a:schemeClr val="accent5">
                    <a:lumMod val="75000"/>
                  </a:schemeClr>
                </a:solidFill>
                <a:latin typeface="Calibri" panose="020F0502020204030204"/>
              </a:rPr>
              <a:t>Answer:</a:t>
            </a:r>
            <a:r>
              <a:rPr lang="en-US" sz="1000" dirty="0">
                <a:solidFill>
                  <a:schemeClr val="accent5">
                    <a:lumMod val="75000"/>
                  </a:schemeClr>
                </a:solidFill>
                <a:latin typeface="Calibri" panose="020F0502020204030204"/>
              </a:rPr>
              <a:t> 1) As with Adam and Eve, God blessed them to be fruitful and multiply and fill the earth. Thus, again we know that all of mankind living after the flood can trace their heritage back to Noah through one of his sons. How’s that for a genealogical ancestry tree?  2) God placed the fear of man upon all the other creatures of the earth. This is another truth we see that conforms with the reality around us. 3) In addition to plants, God gave animals to Man for food. Mankind had been vegetarian until after the flood. 4) God forbade Man to eat an animal with its life blood still in it. 5) God instituted capital punishment for taking a human. 6) God made an everlasting covenant with Man and the living creatures on the earth to never destroy the whole earth again with flood waters. He put his bow in the clouds as a reminder of this covenant. This bow is likely a copy of the one around God’s very throne (see </a:t>
            </a:r>
            <a:r>
              <a:rPr lang="en-US" sz="1000" dirty="0">
                <a:solidFill>
                  <a:schemeClr val="accent5">
                    <a:lumMod val="75000"/>
                  </a:schemeClr>
                </a:solidFill>
                <a:latin typeface="Calibri" panose="020F0502020204030204"/>
                <a:hlinkClick r:id="rId11"/>
              </a:rPr>
              <a:t>Revelation 4:3</a:t>
            </a:r>
            <a:r>
              <a:rPr lang="en-US" sz="1000" dirty="0">
                <a:solidFill>
                  <a:schemeClr val="accent5">
                    <a:lumMod val="75000"/>
                  </a:schemeClr>
                </a:solidFill>
                <a:latin typeface="Calibri" panose="020F0502020204030204"/>
              </a:rPr>
              <a:t>).</a:t>
            </a:r>
          </a:p>
          <a:p>
            <a:pPr marL="228600" lvl="0" indent="-228600" defTabSz="457200">
              <a:buFont typeface="+mj-lt"/>
              <a:buAutoNum type="arabicPeriod"/>
              <a:defRPr/>
            </a:pPr>
            <a:endParaRPr lang="en-US" sz="1000" dirty="0">
              <a:solidFill>
                <a:schemeClr val="accent5">
                  <a:lumMod val="75000"/>
                </a:schemeClr>
              </a:solidFill>
              <a:latin typeface="Calibri" panose="020F0502020204030204"/>
            </a:endParaRPr>
          </a:p>
          <a:p>
            <a:pPr marL="228600" indent="-228600" defTabSz="457200">
              <a:buFont typeface="+mj-lt"/>
              <a:buAutoNum type="arabicPeriod"/>
              <a:defRPr/>
            </a:pPr>
            <a:r>
              <a:rPr lang="en-US" sz="1000" dirty="0">
                <a:solidFill>
                  <a:srgbClr val="A5A5A5">
                    <a:lumMod val="50000"/>
                  </a:srgbClr>
                </a:solidFill>
                <a:latin typeface="Calibri" panose="020F0502020204030204"/>
              </a:rPr>
              <a:t>The book of Genesis takes us into eternity past where God allows us to see that by his will and divine word He spoke into existence and furnished a perfect universe. God lays the foundation for us to understand who He is, who we are, where we came from, why we are here, why we wear clothes, why we marry, and how sin and death entered his perfect creation. Take a moment to reflect on God’s dealings with Adam and Eve, Noah, Abraham, Isaac, and Joseph, and record a few things you have gleaned regarding God’s character and interaction with man. . </a:t>
            </a:r>
            <a:r>
              <a:rPr lang="en-US" sz="1000" b="1" dirty="0">
                <a:solidFill>
                  <a:schemeClr val="accent5">
                    <a:lumMod val="75000"/>
                  </a:schemeClr>
                </a:solidFill>
                <a:latin typeface="Calibri" panose="020F0502020204030204"/>
              </a:rPr>
              <a:t>Answer:</a:t>
            </a:r>
            <a:r>
              <a:rPr lang="en-US" sz="1000" dirty="0">
                <a:solidFill>
                  <a:schemeClr val="accent5">
                    <a:lumMod val="75000"/>
                  </a:schemeClr>
                </a:solidFill>
                <a:latin typeface="Calibri" panose="020F0502020204030204"/>
              </a:rPr>
              <a:t> We see that while God is patient as man willfully continues to disobey him, he does set limits and will not allow the guilty to go unpunished. In addition, we see his abundant grace as a God who makes covenant promises of blessing with his people as he did in the Adamic, Noahic, and Abrahamic covenants. Lastly, we see that our God redeems us out of adverse circumstances and brings us into victory as we saw in the lives of Noah, Abraham, Jacob, and Joseph. </a:t>
            </a:r>
            <a:endParaRPr kumimoji="0" lang="en-US" sz="105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Tree>
    <p:extLst>
      <p:ext uri="{BB962C8B-B14F-4D97-AF65-F5344CB8AC3E}">
        <p14:creationId xmlns:p14="http://schemas.microsoft.com/office/powerpoint/2010/main" val="14366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5AD62-EC76-7AFA-769F-EC9E35A36A5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1AAE328-EECE-1240-0892-DAF3F28FAE38}"/>
              </a:ext>
            </a:extLst>
          </p:cNvPr>
          <p:cNvSpPr>
            <a:spLocks noGrp="1"/>
          </p:cNvSpPr>
          <p:nvPr>
            <p:ph type="title"/>
          </p:nvPr>
        </p:nvSpPr>
        <p:spPr>
          <a:xfrm>
            <a:off x="1117309" y="76200"/>
            <a:ext cx="10157354" cy="1397000"/>
          </a:xfrm>
        </p:spPr>
        <p:txBody>
          <a:bodyPr/>
          <a:lstStyle/>
          <a:p>
            <a:r>
              <a:rPr lang="en-US"/>
              <a:t>Closing </a:t>
            </a:r>
            <a:r>
              <a:rPr lang="en-US" dirty="0"/>
              <a:t>Prayer</a:t>
            </a:r>
          </a:p>
        </p:txBody>
      </p:sp>
      <p:sp>
        <p:nvSpPr>
          <p:cNvPr id="11" name="Content Placeholder 2">
            <a:extLst>
              <a:ext uri="{FF2B5EF4-FFF2-40B4-BE49-F238E27FC236}">
                <a16:creationId xmlns:a16="http://schemas.microsoft.com/office/drawing/2014/main" id="{82AAD7A9-AD80-64DA-F558-758E53AEA1C1}"/>
              </a:ext>
            </a:extLst>
          </p:cNvPr>
          <p:cNvSpPr>
            <a:spLocks noGrp="1"/>
          </p:cNvSpPr>
          <p:nvPr>
            <p:ph sz="half" idx="1"/>
          </p:nvPr>
        </p:nvSpPr>
        <p:spPr>
          <a:xfrm>
            <a:off x="914400" y="2276767"/>
            <a:ext cx="5180013" cy="3320466"/>
          </a:xfrm>
        </p:spPr>
        <p:txBody>
          <a:bodyPr>
            <a:normAutofit fontScale="92500" lnSpcReduction="10000"/>
          </a:bodyPr>
          <a:lstStyle/>
          <a:p>
            <a:pPr marL="0" indent="0">
              <a:buNone/>
            </a:pPr>
            <a:r>
              <a:rPr lang="en-US" sz="1300" dirty="0">
                <a:hlinkClick r:id="rId2"/>
              </a:rPr>
              <a:t>Genesis 50:24-25</a:t>
            </a:r>
            <a:r>
              <a:rPr lang="en-US" sz="1300" dirty="0"/>
              <a:t>, "And Joseph said to his brothers, "I am about to die, but God will visit you and bring you up out of this land to the land that he swore to Abraham, to Isaac, and to Jacob." Then Joseph made the sons of Israel swear, saying, "God will surely visit you, and you shall carry up my bones from here." So, Joseph died, being 110 years old. They embalmed him, and he was put in a coffin in Egypt.”</a:t>
            </a:r>
          </a:p>
          <a:p>
            <a:pPr marL="0" indent="0">
              <a:buNone/>
            </a:pPr>
            <a:r>
              <a:rPr lang="en-US" sz="1300" b="1" dirty="0">
                <a:solidFill>
                  <a:schemeClr val="accent5">
                    <a:lumMod val="75000"/>
                  </a:schemeClr>
                </a:solidFill>
              </a:rPr>
              <a:t>Sample Prayer: </a:t>
            </a:r>
            <a:r>
              <a:rPr lang="en-US" sz="1300" dirty="0">
                <a:solidFill>
                  <a:schemeClr val="accent5">
                    <a:lumMod val="75000"/>
                  </a:schemeClr>
                </a:solidFill>
              </a:rPr>
              <a:t>Dear</a:t>
            </a:r>
            <a:r>
              <a:rPr lang="en-US" sz="1300" b="1" dirty="0">
                <a:solidFill>
                  <a:schemeClr val="accent5">
                    <a:lumMod val="75000"/>
                  </a:schemeClr>
                </a:solidFill>
              </a:rPr>
              <a:t> </a:t>
            </a:r>
            <a:r>
              <a:rPr lang="en-US" sz="1300" dirty="0">
                <a:solidFill>
                  <a:schemeClr val="accent5">
                    <a:lumMod val="75000"/>
                  </a:schemeClr>
                </a:solidFill>
              </a:rPr>
              <a:t>Heavenly Father, thank you for all the promises you made to Abraham to bless him and through him to bless all the nations of the earth. Thank you for Joseph’s great faith recorded here for us. He knew You and that your promises were sure. Joseph’s recorded request stands as a testimony that he was looking forward to the fulfillment of Israel being given the Promised Land and his desire to be in that land when you call us out of our graves, and the perishable puts on the imperishable. Keep us in this same faith that you gave to Abraham and Joseph; the faith that you would provide the Lamb. We ask this in the name of our Lord and Savior, Jesus Christ</a:t>
            </a:r>
            <a:r>
              <a:rPr lang="en-US" sz="1300">
                <a:solidFill>
                  <a:schemeClr val="accent5">
                    <a:lumMod val="75000"/>
                  </a:schemeClr>
                </a:solidFill>
              </a:rPr>
              <a:t>. Amen</a:t>
            </a:r>
            <a:r>
              <a:rPr lang="en-US" sz="1300" dirty="0">
                <a:solidFill>
                  <a:schemeClr val="accent5">
                    <a:lumMod val="75000"/>
                  </a:schemeClr>
                </a:solidFill>
              </a:rPr>
              <a:t>.</a:t>
            </a:r>
          </a:p>
          <a:p>
            <a:pPr marL="0" indent="0">
              <a:buNone/>
            </a:pPr>
            <a:endParaRPr lang="en-US" dirty="0"/>
          </a:p>
        </p:txBody>
      </p:sp>
      <p:pic>
        <p:nvPicPr>
          <p:cNvPr id="6" name="Content Placeholder 5">
            <a:extLst>
              <a:ext uri="{FF2B5EF4-FFF2-40B4-BE49-F238E27FC236}">
                <a16:creationId xmlns:a16="http://schemas.microsoft.com/office/drawing/2014/main" id="{438DAACB-F0B5-3FB7-35F4-1E48617B143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D7C189E4-4855-14BE-8AAA-BC889C21D0CF}"/>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27</a:t>
            </a:fld>
            <a:endParaRPr lang="en-US"/>
          </a:p>
        </p:txBody>
      </p:sp>
    </p:spTree>
    <p:extLst>
      <p:ext uri="{BB962C8B-B14F-4D97-AF65-F5344CB8AC3E}">
        <p14:creationId xmlns:p14="http://schemas.microsoft.com/office/powerpoint/2010/main" val="25283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284" y="459522"/>
            <a:ext cx="10149421" cy="1065966"/>
          </a:xfrm>
        </p:spPr>
        <p:txBody>
          <a:bodyPr>
            <a:normAutofit/>
          </a:bodyPr>
          <a:lstStyle/>
          <a:p>
            <a:pPr algn="ctr"/>
            <a:r>
              <a:rPr lang="en-US" dirty="0"/>
              <a:t>Our Goals in Studying the Bible</a:t>
            </a:r>
            <a:endParaRPr lang="en-US" sz="3197"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350" y="1525488"/>
            <a:ext cx="10661155" cy="3655200"/>
          </a:xfrm>
        </p:spPr>
        <p:txBody>
          <a:bodyPr>
            <a:noAutofit/>
          </a:bodyPr>
          <a:lstStyle/>
          <a:p>
            <a:pPr marL="0" indent="0">
              <a:buNone/>
            </a:pPr>
            <a:r>
              <a:rPr lang="en-US" sz="1600" dirty="0"/>
              <a:t>To better …..</a:t>
            </a:r>
          </a:p>
          <a:p>
            <a:pPr indent="-182770">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770">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770">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770">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770">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770">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7890"/>
            <a:fld id="{DA60BA0E-20D0-4E7C-B286-26C960A6788F}" type="slidenum">
              <a:rPr lang="en-US">
                <a:solidFill>
                  <a:srgbClr val="455F51">
                    <a:lumMod val="50000"/>
                  </a:srgbClr>
                </a:solidFill>
                <a:latin typeface="Century Gothic" panose="020B0502020202020204"/>
              </a:rPr>
              <a:pPr defTabSz="1217890"/>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350" y="5176026"/>
            <a:ext cx="10281902" cy="847280"/>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5985" y="354202"/>
            <a:ext cx="10576853" cy="773195"/>
          </a:xfrm>
        </p:spPr>
        <p:txBody>
          <a:bodyPr>
            <a:normAutofit/>
          </a:bodyPr>
          <a:lstStyle/>
          <a:p>
            <a:pPr algn="ctr"/>
            <a:r>
              <a:rPr lang="en-US" sz="3600"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08357" y="6355588"/>
            <a:ext cx="2742486" cy="365030"/>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2956" y="1728081"/>
          <a:ext cx="7587545" cy="120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4841" y="1375683"/>
            <a:ext cx="7849577"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4841" y="3014782"/>
            <a:ext cx="7863772" cy="646331"/>
          </a:xfrm>
          <a:prstGeom prst="rect">
            <a:avLst/>
          </a:prstGeom>
          <a:noFill/>
        </p:spPr>
        <p:txBody>
          <a:bodyPr wrap="square" rtlCol="0">
            <a:spAutoFit/>
          </a:bodyPr>
          <a:lstStyle/>
          <a:p>
            <a:pPr marL="365650" indent="-457063"/>
            <a:r>
              <a:rPr lang="en-US" sz="1800" dirty="0">
                <a:latin typeface="Calibri" panose="020F0502020204030204" pitchFamily="34" charset="0"/>
                <a:ea typeface="Calibri" panose="020F0502020204030204" pitchFamily="34" charset="0"/>
                <a:cs typeface="Calibri" panose="020F0502020204030204" pitchFamily="34" charset="0"/>
              </a:rPr>
              <a:t>#2.  </a:t>
            </a:r>
            <a:r>
              <a:rPr lang="en-US" sz="18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0647" y="4023284"/>
            <a:ext cx="7863772" cy="646331"/>
          </a:xfrm>
          <a:prstGeom prst="rect">
            <a:avLst/>
          </a:prstGeom>
          <a:noFill/>
        </p:spPr>
        <p:txBody>
          <a:bodyPr wrap="square" rtlCol="0">
            <a:spAutoFit/>
          </a:bodyPr>
          <a:lstStyle/>
          <a:p>
            <a:pPr marL="365650" indent="-457063"/>
            <a:r>
              <a:rPr lang="en-US" sz="1800" dirty="0">
                <a:latin typeface="Calibri" panose="020F0502020204030204" pitchFamily="34" charset="0"/>
                <a:ea typeface="Calibri" panose="020F0502020204030204" pitchFamily="34" charset="0"/>
                <a:cs typeface="Calibri" panose="020F0502020204030204" pitchFamily="34" charset="0"/>
              </a:rPr>
              <a:t>#3. 	</a:t>
            </a:r>
            <a:r>
              <a:rPr lang="en-US"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DC79-53B8-3392-4BD2-C60E90562B70}"/>
              </a:ext>
            </a:extLst>
          </p:cNvPr>
          <p:cNvSpPr>
            <a:spLocks noGrp="1"/>
          </p:cNvSpPr>
          <p:nvPr>
            <p:ph type="title"/>
          </p:nvPr>
        </p:nvSpPr>
        <p:spPr>
          <a:xfrm>
            <a:off x="531812" y="1981200"/>
            <a:ext cx="3351927" cy="2844800"/>
          </a:xfrm>
        </p:spPr>
        <p:txBody>
          <a:bodyPr anchor="ctr"/>
          <a:lstStyle/>
          <a:p>
            <a:r>
              <a:rPr lang="en-US" sz="4400" dirty="0"/>
              <a:t>Study Resources</a:t>
            </a:r>
            <a:br>
              <a:rPr lang="en-US" dirty="0"/>
            </a:br>
            <a:endParaRPr lang="en-US" dirty="0"/>
          </a:p>
        </p:txBody>
      </p:sp>
      <p:sp>
        <p:nvSpPr>
          <p:cNvPr id="3" name="Content Placeholder 2">
            <a:extLst>
              <a:ext uri="{FF2B5EF4-FFF2-40B4-BE49-F238E27FC236}">
                <a16:creationId xmlns:a16="http://schemas.microsoft.com/office/drawing/2014/main" id="{E2AAED70-AC3A-0881-9E78-699CA9F8C1EF}"/>
              </a:ext>
            </a:extLst>
          </p:cNvPr>
          <p:cNvSpPr>
            <a:spLocks noGrp="1"/>
          </p:cNvSpPr>
          <p:nvPr>
            <p:ph idx="1"/>
          </p:nvPr>
        </p:nvSpPr>
        <p:spPr>
          <a:xfrm>
            <a:off x="5503467" y="1447800"/>
            <a:ext cx="4646851" cy="5080000"/>
          </a:xfrm>
        </p:spPr>
        <p:txBody>
          <a:bodyPr/>
          <a:lstStyle/>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dirty="0">
                <a:latin typeface="Calibri" panose="020F0502020204030204" pitchFamily="34" charset="0"/>
                <a:ea typeface="Calibri" panose="020F0502020204030204" pitchFamily="34" charset="0"/>
                <a:cs typeface="Calibri" panose="020F0502020204030204" pitchFamily="34" charset="0"/>
              </a:rPr>
              <a:t>Study Leader Support Slides</a:t>
            </a:r>
          </a:p>
          <a:p>
            <a:pPr marL="0" indent="0">
              <a:buNone/>
            </a:pPr>
            <a:endParaRPr lang="en-US" dirty="0"/>
          </a:p>
        </p:txBody>
      </p:sp>
      <p:sp>
        <p:nvSpPr>
          <p:cNvPr id="5" name="Slide Number Placeholder 4">
            <a:extLst>
              <a:ext uri="{FF2B5EF4-FFF2-40B4-BE49-F238E27FC236}">
                <a16:creationId xmlns:a16="http://schemas.microsoft.com/office/drawing/2014/main" id="{5A4B51FA-8087-948E-BDD2-38D85E058CA0}"/>
              </a:ext>
            </a:extLst>
          </p:cNvPr>
          <p:cNvSpPr>
            <a:spLocks noGrp="1"/>
          </p:cNvSpPr>
          <p:nvPr>
            <p:ph type="sldNum" sz="quarter" idx="12"/>
          </p:nvPr>
        </p:nvSpPr>
        <p:spPr/>
        <p:txBody>
          <a:bodyPr/>
          <a:lstStyle/>
          <a:p>
            <a:fld id="{2DFBB78A-01B4-41F2-96B0-677A4A282832}" type="slidenum">
              <a:rPr lang="en-US" smtClean="0"/>
              <a:t>5</a:t>
            </a:fld>
            <a:endParaRPr lang="en-US"/>
          </a:p>
        </p:txBody>
      </p:sp>
      <p:sp>
        <p:nvSpPr>
          <p:cNvPr id="7" name="Left Brace 6">
            <a:extLst>
              <a:ext uri="{FF2B5EF4-FFF2-40B4-BE49-F238E27FC236}">
                <a16:creationId xmlns:a16="http://schemas.microsoft.com/office/drawing/2014/main" id="{CBB16572-B8D0-8697-CD82-68D2E18FC673}"/>
              </a:ext>
            </a:extLst>
          </p:cNvPr>
          <p:cNvSpPr/>
          <p:nvPr/>
        </p:nvSpPr>
        <p:spPr>
          <a:xfrm>
            <a:off x="4436667" y="1676400"/>
            <a:ext cx="838200" cy="358140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515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117309" y="76200"/>
            <a:ext cx="10157354" cy="1397000"/>
          </a:xfrm>
        </p:spPr>
        <p:txBody>
          <a:bodyPr/>
          <a:lstStyle/>
          <a:p>
            <a:r>
              <a:rPr lang="en-US" dirty="0"/>
              <a:t>Opening Prayer Verse: Genesis</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914400" y="2590800"/>
            <a:ext cx="5180013" cy="2667000"/>
          </a:xfrm>
        </p:spPr>
        <p:txBody>
          <a:bodyPr>
            <a:normAutofit/>
          </a:bodyPr>
          <a:lstStyle/>
          <a:p>
            <a:pPr marL="0" indent="0">
              <a:buNone/>
            </a:pPr>
            <a:r>
              <a:rPr lang="en-US" sz="1500" dirty="0">
                <a:hlinkClick r:id="rId2"/>
              </a:rPr>
              <a:t>Genesis 1:1-5</a:t>
            </a:r>
            <a:r>
              <a:rPr lang="en-US" sz="1500" dirty="0"/>
              <a:t>, "In the beginning, God created the heavens and the earth. The earth was without form and void, and darkness was over the face of the deep. And the Spirit of God was hovering over the face of the waters. And God said, "Let there be light," and there was light. And God saw that the light was good. And God separated the light from the darkness. God called the light Day, and the darkness he called Night. And there was evening and there was morning, the first day."</a:t>
            </a:r>
          </a:p>
          <a:p>
            <a:pPr marL="0" indent="0">
              <a:buNone/>
            </a:pPr>
            <a:endParaRPr lang="en-US" dirty="0"/>
          </a:p>
        </p:txBody>
      </p:sp>
      <p:pic>
        <p:nvPicPr>
          <p:cNvPr id="6" name="Content Placeholder 5" descr="Monarch butterfly on an orange flower in a field">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6</a:t>
            </a:fld>
            <a:endParaRPr lang="en-US"/>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1BF0-6EA3-8218-7290-42846A1440A9}"/>
              </a:ext>
            </a:extLst>
          </p:cNvPr>
          <p:cNvSpPr>
            <a:spLocks noGrp="1"/>
          </p:cNvSpPr>
          <p:nvPr>
            <p:ph type="title"/>
          </p:nvPr>
        </p:nvSpPr>
        <p:spPr>
          <a:xfrm>
            <a:off x="1291905" y="402992"/>
            <a:ext cx="10058938" cy="582784"/>
          </a:xfrm>
        </p:spPr>
        <p:txBody>
          <a:bodyPr>
            <a:normAutofit/>
          </a:bodyPr>
          <a:lstStyle/>
          <a:p>
            <a:pPr algn="ctr"/>
            <a:r>
              <a:rPr lang="en-US" sz="3200" dirty="0"/>
              <a:t>Old Testament Table of Contents (39 Books)</a:t>
            </a:r>
          </a:p>
        </p:txBody>
      </p:sp>
      <p:sp>
        <p:nvSpPr>
          <p:cNvPr id="4" name="Slide Number Placeholder 3">
            <a:extLst>
              <a:ext uri="{FF2B5EF4-FFF2-40B4-BE49-F238E27FC236}">
                <a16:creationId xmlns:a16="http://schemas.microsoft.com/office/drawing/2014/main" id="{B64DA42A-EEFB-2775-0BC9-1202C275B98E}"/>
              </a:ext>
            </a:extLst>
          </p:cNvPr>
          <p:cNvSpPr>
            <a:spLocks noGrp="1"/>
          </p:cNvSpPr>
          <p:nvPr>
            <p:ph type="sldNum" sz="quarter" idx="12"/>
          </p:nvPr>
        </p:nvSpPr>
        <p:spPr/>
        <p:txBody>
          <a:bodyPr/>
          <a:lstStyle/>
          <a:p>
            <a:fld id="{AA404F46-0C47-424B-883B-DA147CF358A3}" type="slidenum">
              <a:rPr lang="en-US" smtClean="0"/>
              <a:t>7</a:t>
            </a:fld>
            <a:endParaRPr lang="en-US" dirty="0"/>
          </a:p>
        </p:txBody>
      </p:sp>
      <p:graphicFrame>
        <p:nvGraphicFramePr>
          <p:cNvPr id="5" name="Table 4">
            <a:extLst>
              <a:ext uri="{FF2B5EF4-FFF2-40B4-BE49-F238E27FC236}">
                <a16:creationId xmlns:a16="http://schemas.microsoft.com/office/drawing/2014/main" id="{19C013C4-C215-517F-4D48-9915B9A10885}"/>
              </a:ext>
            </a:extLst>
          </p:cNvPr>
          <p:cNvGraphicFramePr>
            <a:graphicFrameLocks noGrp="1"/>
          </p:cNvGraphicFramePr>
          <p:nvPr>
            <p:extLst>
              <p:ext uri="{D42A27DB-BD31-4B8C-83A1-F6EECF244321}">
                <p14:modId xmlns:p14="http://schemas.microsoft.com/office/powerpoint/2010/main" val="3691157398"/>
              </p:ext>
            </p:extLst>
          </p:nvPr>
        </p:nvGraphicFramePr>
        <p:xfrm>
          <a:off x="2339368" y="1188194"/>
          <a:ext cx="1987805" cy="1697357"/>
        </p:xfrm>
        <a:graphic>
          <a:graphicData uri="http://schemas.openxmlformats.org/drawingml/2006/table">
            <a:tbl>
              <a:tblPr firstRow="1" bandRow="1">
                <a:tableStyleId>{775DCB02-9BB8-47FD-8907-85C794F793BA}</a:tableStyleId>
              </a:tblPr>
              <a:tblGrid>
                <a:gridCol w="1987805">
                  <a:extLst>
                    <a:ext uri="{9D8B030D-6E8A-4147-A177-3AD203B41FA5}">
                      <a16:colId xmlns:a16="http://schemas.microsoft.com/office/drawing/2014/main" val="357708575"/>
                    </a:ext>
                  </a:extLst>
                </a:gridCol>
              </a:tblGrid>
              <a:tr h="299975">
                <a:tc>
                  <a:txBody>
                    <a:bodyPr/>
                    <a:lstStyle/>
                    <a:p>
                      <a:pPr algn="ctr"/>
                      <a:r>
                        <a:rPr lang="en-US" sz="1200" dirty="0">
                          <a:solidFill>
                            <a:schemeClr val="tx1"/>
                          </a:solidFill>
                        </a:rPr>
                        <a:t>THE LAW - 5</a:t>
                      </a:r>
                    </a:p>
                  </a:txBody>
                  <a:tcPr marL="91416" marR="91416" marT="45708" marB="45708">
                    <a:lnB w="28575" cap="flat" cmpd="sng" algn="ctr">
                      <a:solidFill>
                        <a:schemeClr val="bg1"/>
                      </a:solidFill>
                      <a:prstDash val="solid"/>
                      <a:round/>
                      <a:headEnd type="none" w="med" len="med"/>
                      <a:tailEnd type="none" w="med" len="med"/>
                    </a:lnB>
                    <a:solidFill>
                      <a:srgbClr val="F4B183"/>
                    </a:solidFill>
                  </a:tcPr>
                </a:tc>
                <a:extLst>
                  <a:ext uri="{0D108BD9-81ED-4DB2-BD59-A6C34878D82A}">
                    <a16:rowId xmlns:a16="http://schemas.microsoft.com/office/drawing/2014/main" val="3609421304"/>
                  </a:ext>
                </a:extLst>
              </a:tr>
              <a:tr h="282930">
                <a:tc>
                  <a:txBody>
                    <a:bodyPr/>
                    <a:lstStyle/>
                    <a:p>
                      <a:pPr algn="ctr"/>
                      <a:r>
                        <a:rPr lang="en-US" sz="1200" dirty="0"/>
                        <a:t>GENESIS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282930">
                <a:tc>
                  <a:txBody>
                    <a:bodyPr/>
                    <a:lstStyle/>
                    <a:p>
                      <a:pPr algn="ctr"/>
                      <a:r>
                        <a:rPr lang="en-US" sz="1200" dirty="0"/>
                        <a:t>EXODUS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282930">
                <a:tc>
                  <a:txBody>
                    <a:bodyPr/>
                    <a:lstStyle/>
                    <a:p>
                      <a:pPr algn="ctr"/>
                      <a:r>
                        <a:rPr lang="en-US" sz="1200" dirty="0"/>
                        <a:t>LEVITICUS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272694">
                <a:tc>
                  <a:txBody>
                    <a:bodyPr/>
                    <a:lstStyle/>
                    <a:p>
                      <a:pPr algn="ctr"/>
                      <a:r>
                        <a:rPr lang="en-US" sz="1200" dirty="0"/>
                        <a:t>NUMBERS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272694">
                <a:tc>
                  <a:txBody>
                    <a:bodyPr/>
                    <a:lstStyle/>
                    <a:p>
                      <a:pPr algn="ctr"/>
                      <a:r>
                        <a:rPr lang="en-US" sz="1200" dirty="0"/>
                        <a:t>DEUTERONOMY</a:t>
                      </a:r>
                    </a:p>
                  </a:txBody>
                  <a:tcPr marL="91416" marR="91416" marT="45708" marB="45708">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13" name="Table 12">
            <a:extLst>
              <a:ext uri="{FF2B5EF4-FFF2-40B4-BE49-F238E27FC236}">
                <a16:creationId xmlns:a16="http://schemas.microsoft.com/office/drawing/2014/main" id="{1967A75F-1C0F-5EF1-2B8E-C26C3177C228}"/>
              </a:ext>
            </a:extLst>
          </p:cNvPr>
          <p:cNvGraphicFramePr>
            <a:graphicFrameLocks noGrp="1"/>
          </p:cNvGraphicFramePr>
          <p:nvPr>
            <p:extLst>
              <p:ext uri="{D42A27DB-BD31-4B8C-83A1-F6EECF244321}">
                <p14:modId xmlns:p14="http://schemas.microsoft.com/office/powerpoint/2010/main" val="443414928"/>
              </p:ext>
            </p:extLst>
          </p:nvPr>
        </p:nvGraphicFramePr>
        <p:xfrm>
          <a:off x="5251548" y="1215066"/>
          <a:ext cx="1987805" cy="1706316"/>
        </p:xfrm>
        <a:graphic>
          <a:graphicData uri="http://schemas.openxmlformats.org/drawingml/2006/table">
            <a:tbl>
              <a:tblPr firstRow="1" bandRow="1">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effectLst/>
              </a:tblPr>
              <a:tblGrid>
                <a:gridCol w="1987805">
                  <a:extLst>
                    <a:ext uri="{9D8B030D-6E8A-4147-A177-3AD203B41FA5}">
                      <a16:colId xmlns:a16="http://schemas.microsoft.com/office/drawing/2014/main" val="357708575"/>
                    </a:ext>
                  </a:extLst>
                </a:gridCol>
              </a:tblGrid>
              <a:tr h="308934">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200" dirty="0">
                          <a:solidFill>
                            <a:schemeClr val="tx1"/>
                          </a:solidFill>
                        </a:rPr>
                        <a:t>POETRY - 5</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6350" cap="flat" cmpd="sng" algn="ctr">
                      <a:solidFill>
                        <a:srgbClr val="FFC000"/>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609421304"/>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JOB</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974974907"/>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PSALMS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PROVERBS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357651910"/>
                  </a:ext>
                </a:extLst>
              </a:tr>
              <a:tr h="272694">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ECCLESIASTES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72694">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SONG OF SOLOMON</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6350" cap="flat" cmpd="sng" algn="ctr">
                      <a:solidFill>
                        <a:srgbClr val="FFC000"/>
                      </a:solidFill>
                      <a:prstDash val="solid"/>
                      <a:miter lim="800000"/>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2046406141"/>
                  </a:ext>
                </a:extLst>
              </a:tr>
            </a:tbl>
          </a:graphicData>
        </a:graphic>
      </p:graphicFrame>
      <p:graphicFrame>
        <p:nvGraphicFramePr>
          <p:cNvPr id="14" name="Table 13">
            <a:extLst>
              <a:ext uri="{FF2B5EF4-FFF2-40B4-BE49-F238E27FC236}">
                <a16:creationId xmlns:a16="http://schemas.microsoft.com/office/drawing/2014/main" id="{A2DACB7C-EB49-F2AA-1036-469670D396B1}"/>
              </a:ext>
            </a:extLst>
          </p:cNvPr>
          <p:cNvGraphicFramePr>
            <a:graphicFrameLocks noGrp="1"/>
          </p:cNvGraphicFramePr>
          <p:nvPr>
            <p:extLst>
              <p:ext uri="{D42A27DB-BD31-4B8C-83A1-F6EECF244321}">
                <p14:modId xmlns:p14="http://schemas.microsoft.com/office/powerpoint/2010/main" val="3471201048"/>
              </p:ext>
            </p:extLst>
          </p:nvPr>
        </p:nvGraphicFramePr>
        <p:xfrm>
          <a:off x="5251548" y="3225440"/>
          <a:ext cx="1987805" cy="1697357"/>
        </p:xfrm>
        <a:graphic>
          <a:graphicData uri="http://schemas.openxmlformats.org/drawingml/2006/table">
            <a:tbl>
              <a:tblPr firstRow="1" bandRow="1">
                <a:tableStyleId>{35758FB7-9AC5-4552-8A53-C91805E547FA}</a:tableStyleId>
              </a:tblPr>
              <a:tblGrid>
                <a:gridCol w="1987805">
                  <a:extLst>
                    <a:ext uri="{9D8B030D-6E8A-4147-A177-3AD203B41FA5}">
                      <a16:colId xmlns:a16="http://schemas.microsoft.com/office/drawing/2014/main" val="357708575"/>
                    </a:ext>
                  </a:extLst>
                </a:gridCol>
              </a:tblGrid>
              <a:tr h="299975">
                <a:tc>
                  <a:txBody>
                    <a:bodyPr/>
                    <a:lstStyle/>
                    <a:p>
                      <a:pPr algn="ctr"/>
                      <a:r>
                        <a:rPr lang="en-US" sz="1200" dirty="0">
                          <a:solidFill>
                            <a:schemeClr val="tx1"/>
                          </a:solidFill>
                        </a:rPr>
                        <a:t>MAJOR PROPHETS  - 5</a:t>
                      </a:r>
                    </a:p>
                  </a:txBody>
                  <a:tcPr marL="91416" marR="91416" marT="45708" marB="45708"/>
                </a:tc>
                <a:extLst>
                  <a:ext uri="{0D108BD9-81ED-4DB2-BD59-A6C34878D82A}">
                    <a16:rowId xmlns:a16="http://schemas.microsoft.com/office/drawing/2014/main" val="3609421304"/>
                  </a:ext>
                </a:extLst>
              </a:tr>
              <a:tr h="282930">
                <a:tc>
                  <a:txBody>
                    <a:bodyPr/>
                    <a:lstStyle/>
                    <a:p>
                      <a:pPr algn="ctr"/>
                      <a:r>
                        <a:rPr lang="en-US" sz="1200" dirty="0"/>
                        <a:t>ISAIAH</a:t>
                      </a:r>
                    </a:p>
                  </a:txBody>
                  <a:tcPr marL="91416" marR="91416" marT="45708" marB="45708">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4974907"/>
                  </a:ext>
                </a:extLst>
              </a:tr>
              <a:tr h="282930">
                <a:tc>
                  <a:txBody>
                    <a:bodyPr/>
                    <a:lstStyle/>
                    <a:p>
                      <a:pPr algn="ctr"/>
                      <a:r>
                        <a:rPr lang="en-US" sz="1200" dirty="0"/>
                        <a:t>JEREMIAH</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6094520"/>
                  </a:ext>
                </a:extLst>
              </a:tr>
              <a:tr h="282930">
                <a:tc>
                  <a:txBody>
                    <a:bodyPr/>
                    <a:lstStyle/>
                    <a:p>
                      <a:pPr algn="ctr"/>
                      <a:r>
                        <a:rPr lang="en-US" sz="1200" dirty="0"/>
                        <a:t>LAMENTATIONS</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7651910"/>
                  </a:ext>
                </a:extLst>
              </a:tr>
              <a:tr h="272694">
                <a:tc>
                  <a:txBody>
                    <a:bodyPr/>
                    <a:lstStyle/>
                    <a:p>
                      <a:pPr algn="ctr"/>
                      <a:r>
                        <a:rPr lang="en-US" sz="1200" dirty="0"/>
                        <a:t>EZEKIEL</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3139883"/>
                  </a:ext>
                </a:extLst>
              </a:tr>
              <a:tr h="272694">
                <a:tc>
                  <a:txBody>
                    <a:bodyPr/>
                    <a:lstStyle/>
                    <a:p>
                      <a:pPr algn="ctr"/>
                      <a:r>
                        <a:rPr lang="en-US" sz="1200" dirty="0"/>
                        <a:t>DANIEL</a:t>
                      </a:r>
                    </a:p>
                  </a:txBody>
                  <a:tcPr marL="91416" marR="91416" marT="45708" marB="45708">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46406141"/>
                  </a:ext>
                </a:extLst>
              </a:tr>
            </a:tbl>
          </a:graphicData>
        </a:graphic>
      </p:graphicFrame>
      <p:graphicFrame>
        <p:nvGraphicFramePr>
          <p:cNvPr id="15" name="Table 14">
            <a:extLst>
              <a:ext uri="{FF2B5EF4-FFF2-40B4-BE49-F238E27FC236}">
                <a16:creationId xmlns:a16="http://schemas.microsoft.com/office/drawing/2014/main" id="{1ECE719E-2F09-DB14-C295-62AF5B47939D}"/>
              </a:ext>
            </a:extLst>
          </p:cNvPr>
          <p:cNvGraphicFramePr>
            <a:graphicFrameLocks noGrp="1"/>
          </p:cNvGraphicFramePr>
          <p:nvPr>
            <p:extLst>
              <p:ext uri="{D42A27DB-BD31-4B8C-83A1-F6EECF244321}">
                <p14:modId xmlns:p14="http://schemas.microsoft.com/office/powerpoint/2010/main" val="3840306617"/>
              </p:ext>
            </p:extLst>
          </p:nvPr>
        </p:nvGraphicFramePr>
        <p:xfrm>
          <a:off x="8145207" y="1237999"/>
          <a:ext cx="1987805" cy="3703320"/>
        </p:xfrm>
        <a:graphic>
          <a:graphicData uri="http://schemas.openxmlformats.org/drawingml/2006/table">
            <a:tbl>
              <a:tblPr firstRow="1" bandRow="1">
                <a:tableStyleId>{327F97BB-C833-4FB7-BDE5-3F7075034690}</a:tableStyleId>
              </a:tblPr>
              <a:tblGrid>
                <a:gridCol w="1987805">
                  <a:extLst>
                    <a:ext uri="{9D8B030D-6E8A-4147-A177-3AD203B41FA5}">
                      <a16:colId xmlns:a16="http://schemas.microsoft.com/office/drawing/2014/main" val="357708575"/>
                    </a:ext>
                  </a:extLst>
                </a:gridCol>
              </a:tblGrid>
              <a:tr h="301752">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MINOR PROPHETS – 12</a:t>
                      </a:r>
                    </a:p>
                  </a:txBody>
                  <a:tcPr marL="91416" marR="91416" marT="45708" marB="45708">
                    <a:solidFill>
                      <a:srgbClr val="9999FF"/>
                    </a:solidFill>
                  </a:tcPr>
                </a:tc>
                <a:extLst>
                  <a:ext uri="{0D108BD9-81ED-4DB2-BD59-A6C34878D82A}">
                    <a16:rowId xmlns:a16="http://schemas.microsoft.com/office/drawing/2014/main" val="3609421304"/>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HOSEA</a:t>
                      </a:r>
                    </a:p>
                  </a:txBody>
                  <a:tcPr marL="91416" marR="91416" marT="45708" marB="45708">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JOEL</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AMOS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OBADIAH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JONAH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MICAH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NAHUM</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HABAKKUK</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ZEPHANIAH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292453857"/>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HAGGAI</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032635705"/>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ZECHARIAH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36494341"/>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MALACHI</a:t>
                      </a:r>
                    </a:p>
                  </a:txBody>
                  <a:tcPr marL="91416" marR="91416" marT="45708" marB="45708">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1641341417"/>
                  </a:ext>
                </a:extLst>
              </a:tr>
            </a:tbl>
          </a:graphicData>
        </a:graphic>
      </p:graphicFrame>
      <p:graphicFrame>
        <p:nvGraphicFramePr>
          <p:cNvPr id="17" name="Table 16">
            <a:extLst>
              <a:ext uri="{FF2B5EF4-FFF2-40B4-BE49-F238E27FC236}">
                <a16:creationId xmlns:a16="http://schemas.microsoft.com/office/drawing/2014/main" id="{F10E342B-1BC9-8224-73B8-F7428CF24F2E}"/>
              </a:ext>
            </a:extLst>
          </p:cNvPr>
          <p:cNvGraphicFramePr>
            <a:graphicFrameLocks noGrp="1"/>
          </p:cNvGraphicFramePr>
          <p:nvPr>
            <p:extLst>
              <p:ext uri="{D42A27DB-BD31-4B8C-83A1-F6EECF244321}">
                <p14:modId xmlns:p14="http://schemas.microsoft.com/office/powerpoint/2010/main" val="2418069928"/>
              </p:ext>
            </p:extLst>
          </p:nvPr>
        </p:nvGraphicFramePr>
        <p:xfrm>
          <a:off x="2339368" y="3015132"/>
          <a:ext cx="1987805" cy="3706344"/>
        </p:xfrm>
        <a:graphic>
          <a:graphicData uri="http://schemas.openxmlformats.org/drawingml/2006/table">
            <a:tbl>
              <a:tblPr firstRow="1" bandRow="1">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effectLst>
                  <a:outerShdw blurRad="57150" dist="19050" dir="5400000" algn="ctr" rotWithShape="0">
                    <a:srgbClr val="000000">
                      <a:alpha val="63000"/>
                    </a:srgbClr>
                  </a:outerShdw>
                </a:effectLst>
              </a:tblPr>
              <a:tblGrid>
                <a:gridCol w="1987805">
                  <a:extLst>
                    <a:ext uri="{9D8B030D-6E8A-4147-A177-3AD203B41FA5}">
                      <a16:colId xmlns:a16="http://schemas.microsoft.com/office/drawing/2014/main" val="357708575"/>
                    </a:ext>
                  </a:extLst>
                </a:gridCol>
              </a:tblGrid>
              <a:tr h="301752">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400" dirty="0">
                          <a:solidFill>
                            <a:schemeClr val="tx1"/>
                          </a:solidFill>
                        </a:rPr>
                        <a:t>HISTORY – 12</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6350" cap="flat" cmpd="sng" algn="ctr">
                      <a:solidFill>
                        <a:srgbClr val="4472C4">
                          <a:tint val="50000"/>
                        </a:srgbClr>
                      </a:solidFill>
                      <a:prstDash val="solid"/>
                      <a:miter lim="800000"/>
                    </a:lnT>
                    <a:lnB w="19050" cap="flat" cmpd="sng" algn="ctr">
                      <a:solidFill>
                        <a:sysClr val="window" lastClr="FFFFF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09421304"/>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JOSHUA</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905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974974907"/>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JUDGES</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RUTH</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35765191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SAMUEL</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SAMUEL</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046406141"/>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KINGS</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68306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KINGS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61104291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1 CHRONICLES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653663"/>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CHRONICLES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292453857"/>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EZRA</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635705"/>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NEHEMIAH</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36494341"/>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ESTHER</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6350" cap="flat" cmpd="sng" algn="ctr">
                      <a:solidFill>
                        <a:srgbClr val="4472C4">
                          <a:tint val="50000"/>
                        </a:srgbClr>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641341417"/>
                  </a:ext>
                </a:extLst>
              </a:tr>
            </a:tbl>
          </a:graphicData>
        </a:graphic>
      </p:graphicFrame>
    </p:spTree>
    <p:extLst>
      <p:ext uri="{BB962C8B-B14F-4D97-AF65-F5344CB8AC3E}">
        <p14:creationId xmlns:p14="http://schemas.microsoft.com/office/powerpoint/2010/main" val="39248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8763-EFA8-4C55-3B73-2B0CF5E653D0}"/>
              </a:ext>
            </a:extLst>
          </p:cNvPr>
          <p:cNvSpPr>
            <a:spLocks noGrp="1"/>
          </p:cNvSpPr>
          <p:nvPr>
            <p:ph type="title"/>
          </p:nvPr>
        </p:nvSpPr>
        <p:spPr>
          <a:xfrm>
            <a:off x="1117309" y="266700"/>
            <a:ext cx="10157354" cy="838200"/>
          </a:xfrm>
        </p:spPr>
        <p:txBody>
          <a:bodyPr>
            <a:normAutofit/>
          </a:bodyPr>
          <a:lstStyle/>
          <a:p>
            <a:pPr algn="ctr"/>
            <a:r>
              <a:rPr kumimoji="0" lang="en-US" sz="3600" b="0" i="0" u="none" strike="noStrike" kern="1200" cap="all" spc="0" normalizeH="0" noProof="0" dirty="0">
                <a:ln>
                  <a:noFill/>
                </a:ln>
                <a:solidFill>
                  <a:srgbClr val="4EB3CF">
                    <a:lumMod val="50000"/>
                  </a:srgbClr>
                </a:solidFill>
                <a:effectLst/>
                <a:uLnTx/>
                <a:uFillTx/>
                <a:latin typeface="Century Gothic" panose="020B0502020202020204"/>
                <a:ea typeface="+mn-ea"/>
                <a:cs typeface="+mn-cs"/>
              </a:rPr>
              <a:t>Old Testament Books by Date Written</a:t>
            </a:r>
            <a:endParaRPr lang="en-US" sz="3600" cap="all" dirty="0"/>
          </a:p>
        </p:txBody>
      </p:sp>
      <p:sp>
        <p:nvSpPr>
          <p:cNvPr id="3" name="Text Placeholder 2">
            <a:extLst>
              <a:ext uri="{FF2B5EF4-FFF2-40B4-BE49-F238E27FC236}">
                <a16:creationId xmlns:a16="http://schemas.microsoft.com/office/drawing/2014/main" id="{A18415B5-1617-CD8B-9AE4-2EA5584C6EC5}"/>
              </a:ext>
            </a:extLst>
          </p:cNvPr>
          <p:cNvSpPr>
            <a:spLocks noGrp="1"/>
          </p:cNvSpPr>
          <p:nvPr>
            <p:ph type="body" idx="1"/>
          </p:nvPr>
        </p:nvSpPr>
        <p:spPr>
          <a:xfrm>
            <a:off x="1217612" y="1219200"/>
            <a:ext cx="4495800" cy="51206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9EC2">
                    <a:lumMod val="50000"/>
                  </a:srgbClr>
                </a:solidFill>
                <a:effectLst/>
                <a:uLnTx/>
                <a:uFillTx/>
                <a:latin typeface="Calibri" panose="020F0502020204030204"/>
                <a:ea typeface="+mn-ea"/>
                <a:cs typeface="+mn-cs"/>
              </a:rPr>
              <a:t>Historical Books</a:t>
            </a:r>
          </a:p>
        </p:txBody>
      </p:sp>
      <p:sp>
        <p:nvSpPr>
          <p:cNvPr id="5" name="Text Placeholder 4">
            <a:extLst>
              <a:ext uri="{FF2B5EF4-FFF2-40B4-BE49-F238E27FC236}">
                <a16:creationId xmlns:a16="http://schemas.microsoft.com/office/drawing/2014/main" id="{B15B65BB-110C-1624-A782-19EA2E3CC47D}"/>
              </a:ext>
            </a:extLst>
          </p:cNvPr>
          <p:cNvSpPr>
            <a:spLocks noGrp="1"/>
          </p:cNvSpPr>
          <p:nvPr>
            <p:ph type="body" sz="quarter" idx="3"/>
          </p:nvPr>
        </p:nvSpPr>
        <p:spPr>
          <a:xfrm>
            <a:off x="6399212" y="1219200"/>
            <a:ext cx="4724400" cy="512064"/>
          </a:xfrm>
        </p:spPr>
        <p:txBody>
          <a:bodyPr/>
          <a:lstStyle/>
          <a:p>
            <a:pPr algn="ctr"/>
            <a:r>
              <a:rPr kumimoji="0" lang="en-US" sz="1800" b="0" i="0" u="none" strike="noStrike" kern="1200" cap="none" spc="0" normalizeH="0" baseline="0" noProof="0" dirty="0">
                <a:ln>
                  <a:noFill/>
                </a:ln>
                <a:solidFill>
                  <a:srgbClr val="D092A7">
                    <a:lumMod val="50000"/>
                  </a:srgbClr>
                </a:solidFill>
                <a:effectLst/>
                <a:uLnTx/>
                <a:uFillTx/>
                <a:latin typeface="Calibri" panose="020F0502020204030204"/>
                <a:ea typeface="+mn-ea"/>
                <a:cs typeface="+mn-cs"/>
              </a:rPr>
              <a:t>Wisdom Book and Prophetic Books</a:t>
            </a:r>
            <a:endParaRPr lang="en-US" dirty="0"/>
          </a:p>
        </p:txBody>
      </p:sp>
      <p:sp>
        <p:nvSpPr>
          <p:cNvPr id="7" name="Slide Number Placeholder 6">
            <a:extLst>
              <a:ext uri="{FF2B5EF4-FFF2-40B4-BE49-F238E27FC236}">
                <a16:creationId xmlns:a16="http://schemas.microsoft.com/office/drawing/2014/main" id="{82D07211-051E-5D8F-A3BF-3C94F0B69462}"/>
              </a:ext>
            </a:extLst>
          </p:cNvPr>
          <p:cNvSpPr>
            <a:spLocks noGrp="1"/>
          </p:cNvSpPr>
          <p:nvPr>
            <p:ph type="sldNum" sz="quarter" idx="12"/>
          </p:nvPr>
        </p:nvSpPr>
        <p:spPr/>
        <p:txBody>
          <a:bodyPr/>
          <a:lstStyle/>
          <a:p>
            <a:fld id="{EB37DED6-D4C7-42EE-AB49-D2E39E64FDE4}" type="slidenum">
              <a:rPr lang="en-US" smtClean="0"/>
              <a:t>8</a:t>
            </a:fld>
            <a:endParaRPr lang="en-US"/>
          </a:p>
        </p:txBody>
      </p:sp>
      <p:graphicFrame>
        <p:nvGraphicFramePr>
          <p:cNvPr id="8" name="Content Placeholder 6">
            <a:extLst>
              <a:ext uri="{FF2B5EF4-FFF2-40B4-BE49-F238E27FC236}">
                <a16:creationId xmlns:a16="http://schemas.microsoft.com/office/drawing/2014/main" id="{4E345398-DB8B-D3FF-E6D8-05F7BEFCF53F}"/>
              </a:ext>
            </a:extLst>
          </p:cNvPr>
          <p:cNvGraphicFramePr>
            <a:graphicFrameLocks/>
          </p:cNvGraphicFramePr>
          <p:nvPr>
            <p:extLst>
              <p:ext uri="{D42A27DB-BD31-4B8C-83A1-F6EECF244321}">
                <p14:modId xmlns:p14="http://schemas.microsoft.com/office/powerpoint/2010/main" val="181263490"/>
              </p:ext>
            </p:extLst>
          </p:nvPr>
        </p:nvGraphicFramePr>
        <p:xfrm>
          <a:off x="1075415" y="1813858"/>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14">
            <a:extLst>
              <a:ext uri="{FF2B5EF4-FFF2-40B4-BE49-F238E27FC236}">
                <a16:creationId xmlns:a16="http://schemas.microsoft.com/office/drawing/2014/main" id="{9211CC70-A198-0FF7-8BE5-E4E5C31F3005}"/>
              </a:ext>
            </a:extLst>
          </p:cNvPr>
          <p:cNvGraphicFramePr>
            <a:graphicFrameLocks/>
          </p:cNvGraphicFramePr>
          <p:nvPr>
            <p:extLst>
              <p:ext uri="{D42A27DB-BD31-4B8C-83A1-F6EECF244321}">
                <p14:modId xmlns:p14="http://schemas.microsoft.com/office/powerpoint/2010/main" val="2647871198"/>
              </p:ext>
            </p:extLst>
          </p:nvPr>
        </p:nvGraphicFramePr>
        <p:xfrm>
          <a:off x="6306412" y="1731264"/>
          <a:ext cx="4953000" cy="4271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84FFAAE3-599F-5AF5-6126-179421EF1CCC}"/>
              </a:ext>
            </a:extLst>
          </p:cNvPr>
          <p:cNvSpPr txBox="1"/>
          <p:nvPr/>
        </p:nvSpPr>
        <p:spPr>
          <a:xfrm>
            <a:off x="1255712" y="6338037"/>
            <a:ext cx="9944100" cy="276999"/>
          </a:xfrm>
          <a:prstGeom prst="rect">
            <a:avLst/>
          </a:prstGeom>
          <a:noFill/>
        </p:spPr>
        <p:txBody>
          <a:bodyPr wrap="square" rtlCol="0">
            <a:spAutoFit/>
          </a:bodyPr>
          <a:lstStyle/>
          <a:p>
            <a:pPr lvl="0" algn="ctr" defTabSz="914400">
              <a:defRPr/>
            </a:pPr>
            <a:r>
              <a:rPr lang="en-US" sz="1200" dirty="0">
                <a:solidFill>
                  <a:srgbClr val="9C85C0">
                    <a:lumMod val="50000"/>
                  </a:srgbClr>
                </a:solidFill>
                <a:latin typeface="Calibri" panose="020F0502020204030204"/>
              </a:rPr>
              <a:t>Amos 3:7 </a:t>
            </a:r>
            <a:r>
              <a:rPr kumimoji="0" lang="en-US" sz="1200" b="0" i="0" u="none" strike="noStrike" kern="1200" cap="none" spc="0" normalizeH="0" baseline="0" noProof="0" dirty="0">
                <a:ln>
                  <a:noFill/>
                </a:ln>
                <a:solidFill>
                  <a:srgbClr val="9C85C0">
                    <a:lumMod val="50000"/>
                  </a:srgbClr>
                </a:solidFill>
                <a:effectLst/>
                <a:uLnTx/>
                <a:uFillTx/>
                <a:latin typeface="Calibri" panose="020F0502020204030204"/>
                <a:ea typeface="+mn-ea"/>
                <a:cs typeface="+mn-cs"/>
              </a:rPr>
              <a:t>: </a:t>
            </a:r>
            <a:r>
              <a:rPr lang="en-US" sz="1200" dirty="0">
                <a:solidFill>
                  <a:srgbClr val="9C85C0">
                    <a:lumMod val="50000"/>
                  </a:srgbClr>
                </a:solidFill>
                <a:latin typeface="Calibri" panose="020F0502020204030204"/>
              </a:rPr>
              <a:t>“For the Lord GOD does nothing without revealing his secret to his servants the prophets.”</a:t>
            </a:r>
          </a:p>
        </p:txBody>
      </p:sp>
    </p:spTree>
    <p:extLst>
      <p:ext uri="{BB962C8B-B14F-4D97-AF65-F5344CB8AC3E}">
        <p14:creationId xmlns:p14="http://schemas.microsoft.com/office/powerpoint/2010/main" val="33870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882695" y="137383"/>
            <a:ext cx="10512862" cy="488074"/>
          </a:xfrm>
        </p:spPr>
        <p:txBody>
          <a:bodyPr>
            <a:normAutofit/>
          </a:bodyPr>
          <a:lstStyle/>
          <a:p>
            <a:pPr algn="ctr"/>
            <a:r>
              <a:rPr lang="en-US" sz="2399" dirty="0">
                <a:solidFill>
                  <a:srgbClr val="6313DC"/>
                </a:solidFill>
              </a:rPr>
              <a:t>BIBLICAL </a:t>
            </a:r>
            <a:r>
              <a:rPr lang="en-US" sz="2399">
                <a:solidFill>
                  <a:srgbClr val="6313DC"/>
                </a:solidFill>
              </a:rPr>
              <a:t>CHRONOLOGICAL BACKGROUND</a:t>
            </a:r>
            <a:endParaRPr lang="en-US" sz="2399" dirty="0">
              <a:solidFill>
                <a:schemeClr val="accent2">
                  <a:lumMod val="75000"/>
                </a:schemeClr>
              </a:solidFill>
            </a:endParaRPr>
          </a:p>
        </p:txBody>
      </p:sp>
      <p:pic>
        <p:nvPicPr>
          <p:cNvPr id="3" name="Content Placeholder 6" descr="Chart&#10;&#10;Description automatically generated">
            <a:extLst>
              <a:ext uri="{FF2B5EF4-FFF2-40B4-BE49-F238E27FC236}">
                <a16:creationId xmlns:a16="http://schemas.microsoft.com/office/drawing/2014/main" id="{DE37BAA5-2BB2-7188-597B-AA1DE5275C7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45739" y="600718"/>
            <a:ext cx="10040545" cy="5835400"/>
          </a:xfrm>
        </p:spPr>
      </p:pic>
      <p:grpSp>
        <p:nvGrpSpPr>
          <p:cNvPr id="6" name="Group 5">
            <a:extLst>
              <a:ext uri="{FF2B5EF4-FFF2-40B4-BE49-F238E27FC236}">
                <a16:creationId xmlns:a16="http://schemas.microsoft.com/office/drawing/2014/main" id="{978410A1-D8C6-D691-C892-B75054FD8411}"/>
              </a:ext>
            </a:extLst>
          </p:cNvPr>
          <p:cNvGrpSpPr/>
          <p:nvPr/>
        </p:nvGrpSpPr>
        <p:grpSpPr>
          <a:xfrm>
            <a:off x="1281082" y="593447"/>
            <a:ext cx="9864941" cy="4356392"/>
            <a:chOff x="1161711" y="700125"/>
            <a:chExt cx="9867511" cy="4357526"/>
          </a:xfrm>
        </p:grpSpPr>
        <p:pic>
          <p:nvPicPr>
            <p:cNvPr id="7" name="Picture 6" descr="Logo&#10;&#10;Description automatically generated">
              <a:extLst>
                <a:ext uri="{FF2B5EF4-FFF2-40B4-BE49-F238E27FC236}">
                  <a16:creationId xmlns:a16="http://schemas.microsoft.com/office/drawing/2014/main" id="{7920AE0F-F674-79AA-E461-69A60BD60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098C9E0-896D-04EB-9251-E79AF4A01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9" name="Arrow: Right 8">
              <a:extLst>
                <a:ext uri="{FF2B5EF4-FFF2-40B4-BE49-F238E27FC236}">
                  <a16:creationId xmlns:a16="http://schemas.microsoft.com/office/drawing/2014/main" id="{2FD8D558-9FC1-2CAA-C1D0-D5531EA7E690}"/>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10" name="Picture 9" descr="A picture containing logo&#10;&#10;Description automatically generated">
              <a:extLst>
                <a:ext uri="{FF2B5EF4-FFF2-40B4-BE49-F238E27FC236}">
                  <a16:creationId xmlns:a16="http://schemas.microsoft.com/office/drawing/2014/main" id="{C0DD45E6-7B3D-DADF-BB50-A827D5CDBB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393DF1A-D29E-F37C-4172-814A421B7F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DFCA8B8-12CD-932F-EFBA-B660AFC310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3B6E3EE0-D24D-E1D2-25A6-25B956E3CD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3CF77C3-ABFF-989F-502F-9D3A740B2B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16" name="Arrow: Right 15">
              <a:extLst>
                <a:ext uri="{FF2B5EF4-FFF2-40B4-BE49-F238E27FC236}">
                  <a16:creationId xmlns:a16="http://schemas.microsoft.com/office/drawing/2014/main" id="{C342DF72-9FB2-9E12-4B1C-8B3B8F6D7609}"/>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17" name="Arrow: Bent-Up 16">
              <a:extLst>
                <a:ext uri="{FF2B5EF4-FFF2-40B4-BE49-F238E27FC236}">
                  <a16:creationId xmlns:a16="http://schemas.microsoft.com/office/drawing/2014/main" id="{CF43AD3E-5895-3598-6D57-87FF7A419EC8}"/>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47F5B0A9-AE99-E24A-F7D1-249AA5BE0B33}"/>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19" name="TextBox 18">
              <a:extLst>
                <a:ext uri="{FF2B5EF4-FFF2-40B4-BE49-F238E27FC236}">
                  <a16:creationId xmlns:a16="http://schemas.microsoft.com/office/drawing/2014/main" id="{1CDD4D08-0D80-72B6-4F35-A2B911E7FED4}"/>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20" name="TextBox 19">
              <a:extLst>
                <a:ext uri="{FF2B5EF4-FFF2-40B4-BE49-F238E27FC236}">
                  <a16:creationId xmlns:a16="http://schemas.microsoft.com/office/drawing/2014/main" id="{785C9EE9-D7A1-7F29-DA6D-78386646D0BA}"/>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21" name="TextBox 20">
            <a:extLst>
              <a:ext uri="{FF2B5EF4-FFF2-40B4-BE49-F238E27FC236}">
                <a16:creationId xmlns:a16="http://schemas.microsoft.com/office/drawing/2014/main" id="{25EB1439-8587-0A53-43B5-07523C7B93B2}"/>
              </a:ext>
            </a:extLst>
          </p:cNvPr>
          <p:cNvSpPr txBox="1"/>
          <p:nvPr/>
        </p:nvSpPr>
        <p:spPr>
          <a:xfrm>
            <a:off x="3998703"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24" name="TextBox 23">
            <a:extLst>
              <a:ext uri="{FF2B5EF4-FFF2-40B4-BE49-F238E27FC236}">
                <a16:creationId xmlns:a16="http://schemas.microsoft.com/office/drawing/2014/main" id="{9BF37267-66F8-FBBA-4651-9E5E217B5251}"/>
              </a:ext>
            </a:extLst>
          </p:cNvPr>
          <p:cNvSpPr txBox="1"/>
          <p:nvPr/>
        </p:nvSpPr>
        <p:spPr>
          <a:xfrm>
            <a:off x="8197815" y="5397721"/>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25" name="TextBox 24">
            <a:extLst>
              <a:ext uri="{FF2B5EF4-FFF2-40B4-BE49-F238E27FC236}">
                <a16:creationId xmlns:a16="http://schemas.microsoft.com/office/drawing/2014/main" id="{EB23DDB3-8B36-5289-285E-5C311CCFF99E}"/>
              </a:ext>
            </a:extLst>
          </p:cNvPr>
          <p:cNvSpPr txBox="1"/>
          <p:nvPr/>
        </p:nvSpPr>
        <p:spPr>
          <a:xfrm>
            <a:off x="1194531"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22" name="TextBox 21">
            <a:extLst>
              <a:ext uri="{FF2B5EF4-FFF2-40B4-BE49-F238E27FC236}">
                <a16:creationId xmlns:a16="http://schemas.microsoft.com/office/drawing/2014/main" id="{669681D8-D66B-BA2C-1D43-C173CE290AE4}"/>
              </a:ext>
            </a:extLst>
          </p:cNvPr>
          <p:cNvSpPr txBox="1"/>
          <p:nvPr/>
        </p:nvSpPr>
        <p:spPr>
          <a:xfrm>
            <a:off x="7020763" y="5182334"/>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23" name="TextBox 22">
            <a:extLst>
              <a:ext uri="{FF2B5EF4-FFF2-40B4-BE49-F238E27FC236}">
                <a16:creationId xmlns:a16="http://schemas.microsoft.com/office/drawing/2014/main" id="{3FF00EB5-BABA-AD9A-81B1-778370963752}"/>
              </a:ext>
            </a:extLst>
          </p:cNvPr>
          <p:cNvSpPr txBox="1"/>
          <p:nvPr/>
        </p:nvSpPr>
        <p:spPr>
          <a:xfrm>
            <a:off x="6765833"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26" name="TextBox 25">
            <a:extLst>
              <a:ext uri="{FF2B5EF4-FFF2-40B4-BE49-F238E27FC236}">
                <a16:creationId xmlns:a16="http://schemas.microsoft.com/office/drawing/2014/main" id="{5CA776CC-6909-8FE3-E03D-590643B59895}"/>
              </a:ext>
            </a:extLst>
          </p:cNvPr>
          <p:cNvSpPr txBox="1"/>
          <p:nvPr/>
        </p:nvSpPr>
        <p:spPr>
          <a:xfrm>
            <a:off x="6940350"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6DDB036D-E2F0-CBD2-A8A3-22849202F206}"/>
              </a:ext>
            </a:extLst>
          </p:cNvPr>
          <p:cNvCxnSpPr>
            <a:cxnSpLocks/>
          </p:cNvCxnSpPr>
          <p:nvPr/>
        </p:nvCxnSpPr>
        <p:spPr>
          <a:xfrm>
            <a:off x="3195299"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301052-B2D8-9235-8756-36D602AC27F2}"/>
              </a:ext>
            </a:extLst>
          </p:cNvPr>
          <p:cNvSpPr txBox="1"/>
          <p:nvPr/>
        </p:nvSpPr>
        <p:spPr>
          <a:xfrm>
            <a:off x="3041031"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sp>
        <p:nvSpPr>
          <p:cNvPr id="4" name="Slide Number Placeholder 3">
            <a:extLst>
              <a:ext uri="{FF2B5EF4-FFF2-40B4-BE49-F238E27FC236}">
                <a16:creationId xmlns:a16="http://schemas.microsoft.com/office/drawing/2014/main" id="{D0C00EF5-B4D5-9769-0142-2E7C133475B5}"/>
              </a:ext>
            </a:extLst>
          </p:cNvPr>
          <p:cNvSpPr>
            <a:spLocks noGrp="1"/>
          </p:cNvSpPr>
          <p:nvPr>
            <p:ph type="sldNum" sz="quarter" idx="12"/>
          </p:nvPr>
        </p:nvSpPr>
        <p:spPr/>
        <p:txBody>
          <a:bodyPr/>
          <a:lstStyle/>
          <a:p>
            <a:pPr algn="r" defTabSz="914126">
              <a:defRPr/>
            </a:pPr>
            <a:fld id="{4C8B8A27-DF03-4546-BA93-21C967D57E5C}" type="slidenum">
              <a:rPr lang="en-US" sz="1200" b="0">
                <a:solidFill>
                  <a:prstClr val="black">
                    <a:tint val="75000"/>
                  </a:prstClr>
                </a:solidFill>
                <a:latin typeface="Calibri" panose="020F0502020204030204"/>
              </a:rPr>
              <a:pPr algn="r" defTabSz="914126">
                <a:defRPr/>
              </a:pPr>
              <a:t>9</a:t>
            </a:fld>
            <a:endParaRPr lang="en-US" sz="1200" b="0" dirty="0">
              <a:solidFill>
                <a:prstClr val="black">
                  <a:tint val="75000"/>
                </a:prstClr>
              </a:solidFill>
              <a:latin typeface="Calibri" panose="020F0502020204030204"/>
            </a:endParaRPr>
          </a:p>
        </p:txBody>
      </p:sp>
      <p:cxnSp>
        <p:nvCxnSpPr>
          <p:cNvPr id="27" name="Straight Connector 26">
            <a:extLst>
              <a:ext uri="{FF2B5EF4-FFF2-40B4-BE49-F238E27FC236}">
                <a16:creationId xmlns:a16="http://schemas.microsoft.com/office/drawing/2014/main" id="{430842BB-DEF8-6075-1BFD-77ECC56044C7}"/>
              </a:ext>
            </a:extLst>
          </p:cNvPr>
          <p:cNvCxnSpPr/>
          <p:nvPr/>
        </p:nvCxnSpPr>
        <p:spPr>
          <a:xfrm>
            <a:off x="10209212"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555653-25F3-DD55-BADD-63EAFE290588}"/>
              </a:ext>
            </a:extLst>
          </p:cNvPr>
          <p:cNvSpPr txBox="1"/>
          <p:nvPr/>
        </p:nvSpPr>
        <p:spPr>
          <a:xfrm>
            <a:off x="8535344" y="6205286"/>
            <a:ext cx="1369068" cy="230832"/>
          </a:xfrm>
          <a:prstGeom prst="rect">
            <a:avLst/>
          </a:prstGeom>
          <a:noFill/>
        </p:spPr>
        <p:txBody>
          <a:bodyPr wrap="square" rtlCol="0">
            <a:spAutoFit/>
          </a:bodyPr>
          <a:lstStyle/>
          <a:p>
            <a:pPr lvl="0" algn="ctr" defTabSz="914400">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294414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elcome back to school presentatio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03D1A"/>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 presentation</Template>
  <TotalTime>2271</TotalTime>
  <Words>6830</Words>
  <Application>Microsoft Office PowerPoint</Application>
  <PresentationFormat>Custom</PresentationFormat>
  <Paragraphs>427</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Palatino Linotype</vt:lpstr>
      <vt:lpstr>Wingdings</vt:lpstr>
      <vt:lpstr>Welcome back to school presentation</vt:lpstr>
      <vt:lpstr>Genesis</vt:lpstr>
      <vt:lpstr>What is the Holy Bible?</vt:lpstr>
      <vt:lpstr>Our Goals in Studying the Bible</vt:lpstr>
      <vt:lpstr>How to Study the Bible</vt:lpstr>
      <vt:lpstr>Study Resources </vt:lpstr>
      <vt:lpstr>Opening Prayer Verse: Genesis</vt:lpstr>
      <vt:lpstr>Old Testament Table of Contents (39 Books)</vt:lpstr>
      <vt:lpstr>Old Testament Books by Date Written</vt:lpstr>
      <vt:lpstr>BIBLICAL CHRONOLOGICAL BACKGROUND</vt:lpstr>
      <vt:lpstr>Genesis</vt:lpstr>
      <vt:lpstr>About Genesis and the  Author: Moses</vt:lpstr>
      <vt:lpstr>Genesis Background and Setting</vt:lpstr>
      <vt:lpstr>Genesis: Outlined As the “Book of the Generations of”</vt:lpstr>
      <vt:lpstr>Geography</vt:lpstr>
      <vt:lpstr>Geography (continued)</vt:lpstr>
      <vt:lpstr>Geography (continued)</vt:lpstr>
      <vt:lpstr>Genesis: Key Verses</vt:lpstr>
      <vt:lpstr>Genesis: Study Questions</vt:lpstr>
      <vt:lpstr> GOD’S TIMELINE</vt:lpstr>
      <vt:lpstr>Summary of Genesis</vt:lpstr>
      <vt:lpstr>Genesis: Practial Application</vt:lpstr>
      <vt:lpstr>Closing Prayer Verse</vt:lpstr>
      <vt:lpstr>Acknowledgements</vt:lpstr>
      <vt:lpstr>Study Leader Assistance</vt:lpstr>
      <vt:lpstr>Sample Opening Prayer: Genesis</vt:lpstr>
      <vt:lpstr>Genesis: Study Questions Answers</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Genesis</dc:title>
  <dc:creator>Joan Whitcomb</dc:creator>
  <cp:lastModifiedBy>Joan Whitcomb</cp:lastModifiedBy>
  <cp:revision>196</cp:revision>
  <cp:lastPrinted>2022-01-12T00:33:58Z</cp:lastPrinted>
  <dcterms:created xsi:type="dcterms:W3CDTF">2022-01-11T23:40:34Z</dcterms:created>
  <dcterms:modified xsi:type="dcterms:W3CDTF">2026-03-31T21:09:22Z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