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896" r:id="rId3"/>
    <p:sldId id="293" r:id="rId4"/>
    <p:sldId id="374" r:id="rId5"/>
    <p:sldId id="2845" r:id="rId6"/>
    <p:sldId id="2836" r:id="rId7"/>
    <p:sldId id="2906" r:id="rId8"/>
    <p:sldId id="2895" r:id="rId9"/>
    <p:sldId id="558" r:id="rId10"/>
    <p:sldId id="2902" r:id="rId11"/>
    <p:sldId id="2884" r:id="rId12"/>
    <p:sldId id="350" r:id="rId13"/>
    <p:sldId id="354" r:id="rId14"/>
    <p:sldId id="2796" r:id="rId15"/>
    <p:sldId id="332" r:id="rId16"/>
    <p:sldId id="364" r:id="rId17"/>
    <p:sldId id="366" r:id="rId18"/>
    <p:sldId id="2854" r:id="rId19"/>
    <p:sldId id="2855" r:id="rId20"/>
    <p:sldId id="2755" r:id="rId21"/>
    <p:sldId id="309" r:id="rId22"/>
    <p:sldId id="2903" r:id="rId23"/>
    <p:sldId id="2857" r:id="rId24"/>
    <p:sldId id="2849" r:id="rId25"/>
    <p:sldId id="2864" r:id="rId26"/>
    <p:sldId id="2911" r:id="rId27"/>
    <p:sldId id="2912" r:id="rId28"/>
    <p:sldId id="29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BxzCVzQHOQvTOXUahi3AA==" hashData="i3GVtQRcCgia7phhhRli9R9jV589uJ8jNcDdi1P35eJf+V1iFnuHsebUTU2mXFpYf/ctYc8bIYbtReq68cvR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3" autoAdjust="0"/>
    <p:restoredTop sz="96247" autoAdjust="0"/>
  </p:normalViewPr>
  <p:slideViewPr>
    <p:cSldViewPr snapToGrid="0">
      <p:cViewPr varScale="1">
        <p:scale>
          <a:sx n="113" d="100"/>
          <a:sy n="113" d="100"/>
        </p:scale>
        <p:origin x="101" y="168"/>
      </p:cViewPr>
      <p:guideLst/>
    </p:cSldViewPr>
  </p:slideViewPr>
  <p:outlineViewPr>
    <p:cViewPr>
      <p:scale>
        <a:sx n="33" d="100"/>
        <a:sy n="33" d="100"/>
      </p:scale>
      <p:origin x="0" y="-57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James: </a:t>
          </a:r>
        </a:p>
        <a:p>
          <a:r>
            <a:rPr lang="en-US" dirty="0"/>
            <a:t>45-50 A.D.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Galatians: </a:t>
          </a:r>
        </a:p>
        <a:p>
          <a:r>
            <a:rPr lang="en-US" dirty="0"/>
            <a:t>49-55 A.D.</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1 Thess: </a:t>
          </a:r>
        </a:p>
        <a:p>
          <a:r>
            <a:rPr lang="en-US" dirty="0"/>
            <a:t>51 A.D.</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2 Thess: </a:t>
          </a:r>
        </a:p>
        <a:p>
          <a:r>
            <a:rPr lang="en-US" dirty="0"/>
            <a:t>52 A.D.</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1 Cor: </a:t>
          </a:r>
        </a:p>
        <a:p>
          <a:r>
            <a:rPr lang="en-US" dirty="0"/>
            <a:t>53-55 A.D.</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2 Cor: </a:t>
          </a:r>
        </a:p>
        <a:p>
          <a:r>
            <a:rPr lang="en-US" dirty="0"/>
            <a:t>55-56 A.D.</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Mark: </a:t>
          </a:r>
        </a:p>
        <a:p>
          <a:r>
            <a:rPr lang="en-US" dirty="0"/>
            <a:t>55-60 A.D.</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Matthew: </a:t>
          </a:r>
        </a:p>
        <a:p>
          <a:r>
            <a:rPr lang="en-US" dirty="0"/>
            <a:t>55-65 A.D.</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Romans: </a:t>
          </a:r>
        </a:p>
        <a:p>
          <a:r>
            <a:rPr lang="en-US" dirty="0"/>
            <a:t>57-58 A.D.</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Luke: </a:t>
          </a:r>
        </a:p>
        <a:p>
          <a:r>
            <a:rPr lang="en-US" dirty="0"/>
            <a:t>60 A.D.</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1 &amp; 2 Peter: 60-65 A.D.</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Jude: </a:t>
          </a:r>
        </a:p>
        <a:p>
          <a:r>
            <a:rPr lang="en-US" dirty="0"/>
            <a:t>60-70 A.D.</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Ephesians: 60-61 A.D.</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3">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3">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3">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3">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3">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3">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3">
        <dgm:presLayoutVars>
          <dgm:bulletEnabled val="1"/>
        </dgm:presLayoutVars>
      </dgm:prSet>
      <dgm:spPr/>
    </dgm:pt>
    <dgm:pt modelId="{5B736262-2081-4595-8295-3E9B55AD7C18}" type="pres">
      <dgm:prSet presAssocID="{24C8AF78-0FAF-440D-802F-F0BC184321C2}" presName="sibTrans" presStyleCnt="0"/>
      <dgm:spPr/>
    </dgm:pt>
    <dgm:pt modelId="{B9CD0B70-E3B0-4F5F-B03A-EBFC05E88F81}" type="pres">
      <dgm:prSet presAssocID="{1C346BD6-CDA6-4D25-85F6-438E41C007B2}" presName="node" presStyleLbl="node1" presStyleIdx="7" presStyleCnt="13">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8" presStyleCnt="13">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9" presStyleCnt="13">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0" presStyleCnt="13">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1" presStyleCnt="13">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2" presStyleCnt="13">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0" destOrd="0" parTransId="{C5643862-4456-4F54-B963-D09A76170E90}" sibTransId="{846A479A-EE27-47CB-8B27-5218B50B5EE2}"/>
    <dgm:cxn modelId="{A6DB3C39-D714-41E8-982D-28B0E4507AF7}" srcId="{8DDE726B-A108-4D97-807E-3D9959D691D0}" destId="{D4C710E0-F801-46E2-9D3D-F76C6017941D}" srcOrd="9"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7"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8"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1" destOrd="0" parTransId="{EC0CE670-7BF1-4F74-929D-35EC39F1F5EE}" sibTransId="{B0386349-49DF-480C-9F6D-26B2DBC7009E}"/>
    <dgm:cxn modelId="{97356BD2-FFB8-4355-BB10-D94644002926}" srcId="{8DDE726B-A108-4D97-807E-3D9959D691D0}" destId="{F75C5B9F-EA2A-4998-8D6A-848D21910387}" srcOrd="12"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F1367D06-1D80-4969-94C4-D43C95AB919A}" type="presParOf" srcId="{2786F6B7-2D88-406D-A6E6-D8B3CC0FF84A}" destId="{B9CD0B70-E3B0-4F5F-B03A-EBFC05E88F81}" srcOrd="14" destOrd="0" presId="urn:microsoft.com/office/officeart/2005/8/layout/default"/>
    <dgm:cxn modelId="{8308EFCA-DEE8-4043-AD69-1B4113EA1949}" type="presParOf" srcId="{2786F6B7-2D88-406D-A6E6-D8B3CC0FF84A}" destId="{91C88BEF-CE91-4266-8976-804B40A099F7}" srcOrd="15" destOrd="0" presId="urn:microsoft.com/office/officeart/2005/8/layout/default"/>
    <dgm:cxn modelId="{744DD451-B6A2-4B76-B7A4-47B3C3CA7F26}" type="presParOf" srcId="{2786F6B7-2D88-406D-A6E6-D8B3CC0FF84A}" destId="{6AE09694-0375-46FA-8161-FD17E0B18849}" srcOrd="16" destOrd="0" presId="urn:microsoft.com/office/officeart/2005/8/layout/default"/>
    <dgm:cxn modelId="{B2F6C914-4452-46EC-BD96-B479B61CCE40}" type="presParOf" srcId="{2786F6B7-2D88-406D-A6E6-D8B3CC0FF84A}" destId="{E982870D-B2C5-44D7-A46A-C171596D5546}" srcOrd="17" destOrd="0" presId="urn:microsoft.com/office/officeart/2005/8/layout/default"/>
    <dgm:cxn modelId="{D5182C17-A17F-4AD4-8E68-1EDBD5CEE185}" type="presParOf" srcId="{2786F6B7-2D88-406D-A6E6-D8B3CC0FF84A}" destId="{175FA496-49DF-4C55-80BD-9D3CA7141129}" srcOrd="18" destOrd="0" presId="urn:microsoft.com/office/officeart/2005/8/layout/default"/>
    <dgm:cxn modelId="{4009A4F5-0307-43E8-9ACB-90ABDE910BE3}" type="presParOf" srcId="{2786F6B7-2D88-406D-A6E6-D8B3CC0FF84A}" destId="{A0AD43BB-04B6-4500-B3E3-4A54BBCB8D70}" srcOrd="19" destOrd="0" presId="urn:microsoft.com/office/officeart/2005/8/layout/default"/>
    <dgm:cxn modelId="{144A2A0D-6CD6-4000-960E-4B446DE0663F}" type="presParOf" srcId="{2786F6B7-2D88-406D-A6E6-D8B3CC0FF84A}" destId="{7CB2E289-81FC-4686-988C-9B768BB06DC8}" srcOrd="20" destOrd="0" presId="urn:microsoft.com/office/officeart/2005/8/layout/default"/>
    <dgm:cxn modelId="{0B3B23E7-EEC0-4D95-93FE-B2E8B27FDEB0}" type="presParOf" srcId="{2786F6B7-2D88-406D-A6E6-D8B3CC0FF84A}" destId="{74EEC83F-D118-4451-AB48-A3A460C9195E}" srcOrd="21" destOrd="0" presId="urn:microsoft.com/office/officeart/2005/8/layout/default"/>
    <dgm:cxn modelId="{16D467BC-E4C8-42EF-B8A8-001D81DFA064}" type="presParOf" srcId="{2786F6B7-2D88-406D-A6E6-D8B3CC0FF84A}" destId="{9326DC7B-2076-4F86-9975-5212D24ED68E}" srcOrd="22" destOrd="0" presId="urn:microsoft.com/office/officeart/2005/8/layout/default"/>
    <dgm:cxn modelId="{53383C96-E8D2-41B7-90CF-A59A878975D0}" type="presParOf" srcId="{2786F6B7-2D88-406D-A6E6-D8B3CC0FF84A}" destId="{ECC31A90-3924-43DA-B1AF-97B63999EC96}" srcOrd="23" destOrd="0" presId="urn:microsoft.com/office/officeart/2005/8/layout/default"/>
    <dgm:cxn modelId="{5AE96FDB-1A07-4124-A139-498F7A43545D}" type="presParOf" srcId="{2786F6B7-2D88-406D-A6E6-D8B3CC0FF84A}" destId="{C077237D-AF36-4B42-A6C0-D913F8C80C6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Philippians: 60-61 A.D.</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Colossians: 61 A.D.</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Philemon: </a:t>
          </a:r>
        </a:p>
        <a:p>
          <a:r>
            <a:rPr lang="en-US" dirty="0"/>
            <a:t>61 A.D.</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5AB04211-DEF1-47FC-9728-EFD2F47CF487}">
      <dgm:prSet/>
      <dgm:spPr/>
      <dgm:t>
        <a:bodyPr/>
        <a:lstStyle/>
        <a:p>
          <a:r>
            <a:rPr lang="en-US" dirty="0"/>
            <a:t>Titus: </a:t>
          </a:r>
        </a:p>
        <a:p>
          <a:r>
            <a:rPr lang="en-US" dirty="0"/>
            <a:t>62-67 A.D.</a:t>
          </a:r>
        </a:p>
      </dgm:t>
    </dgm:pt>
    <dgm:pt modelId="{8DCB9978-275C-4C8C-935C-7FDC9F2F0E19}" type="parTrans" cxnId="{D9B73B8A-994F-4236-AC72-D465DACCB522}">
      <dgm:prSet/>
      <dgm:spPr/>
      <dgm:t>
        <a:bodyPr/>
        <a:lstStyle/>
        <a:p>
          <a:endParaRPr lang="en-US"/>
        </a:p>
      </dgm:t>
    </dgm:pt>
    <dgm:pt modelId="{F68DFBB7-8EEC-409E-B0FD-8DB7C41EF390}" type="sibTrans" cxnId="{D9B73B8A-994F-4236-AC72-D465DACCB522}">
      <dgm:prSet/>
      <dgm:spPr/>
      <dgm:t>
        <a:bodyPr/>
        <a:lstStyle/>
        <a:p>
          <a:endParaRPr lang="en-US"/>
        </a:p>
      </dgm:t>
    </dgm:pt>
    <dgm:pt modelId="{FD7ACDD6-1D95-4031-AB91-863C93F0BC07}">
      <dgm:prSet/>
      <dgm:spPr/>
      <dgm:t>
        <a:bodyPr/>
        <a:lstStyle/>
        <a:p>
          <a:r>
            <a:rPr lang="en-US" dirty="0"/>
            <a:t>1 Timothy: </a:t>
          </a:r>
        </a:p>
        <a:p>
          <a:r>
            <a:rPr lang="en-US" dirty="0"/>
            <a:t>63-66 A.D.</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Acts: </a:t>
          </a:r>
        </a:p>
        <a:p>
          <a:r>
            <a:rPr lang="en-US" dirty="0"/>
            <a:t>65 A.D.</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Hebrews: </a:t>
          </a:r>
        </a:p>
        <a:p>
          <a:r>
            <a:rPr lang="en-US" dirty="0"/>
            <a:t>65 A.D.</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dirty="0"/>
            <a:t>2 Timothy: </a:t>
          </a:r>
        </a:p>
        <a:p>
          <a:r>
            <a:rPr lang="en-US" dirty="0"/>
            <a:t>67 A.D.</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John: </a:t>
          </a:r>
        </a:p>
        <a:p>
          <a:r>
            <a:rPr lang="en-US" dirty="0"/>
            <a:t>85-90 A.D.</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1, 2 &amp; 3 John: </a:t>
          </a:r>
        </a:p>
        <a:p>
          <a:r>
            <a:rPr lang="en-US" dirty="0"/>
            <a:t>85-95 A.D.</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Revelation: 90-95 A.D.</a:t>
          </a:r>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1">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1">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1">
        <dgm:presLayoutVars>
          <dgm:bulletEnabled val="1"/>
        </dgm:presLayoutVars>
      </dgm:prSet>
      <dgm:spPr/>
    </dgm:pt>
    <dgm:pt modelId="{8B410A0C-B02C-427B-8ABE-267AFA12FBDC}" type="pres">
      <dgm:prSet presAssocID="{54102EED-D018-4FAB-A4AF-7D84D0B17ED2}" presName="sibTrans" presStyleCnt="0"/>
      <dgm:spPr/>
    </dgm:pt>
    <dgm:pt modelId="{50344838-0637-4B2D-A686-B14250FC44A8}" type="pres">
      <dgm:prSet presAssocID="{5AB04211-DEF1-47FC-9728-EFD2F47CF487}" presName="node" presStyleLbl="node1" presStyleIdx="3" presStyleCnt="11">
        <dgm:presLayoutVars>
          <dgm:bulletEnabled val="1"/>
        </dgm:presLayoutVars>
      </dgm:prSet>
      <dgm:spPr/>
    </dgm:pt>
    <dgm:pt modelId="{64840053-8534-4B8C-8C57-6E153E76C6C6}" type="pres">
      <dgm:prSet presAssocID="{F68DFBB7-8EEC-409E-B0FD-8DB7C41EF390}" presName="sibTrans" presStyleCnt="0"/>
      <dgm:spPr/>
    </dgm:pt>
    <dgm:pt modelId="{93649043-6831-4094-A763-9504FB733BF0}" type="pres">
      <dgm:prSet presAssocID="{FD7ACDD6-1D95-4031-AB91-863C93F0BC07}" presName="node" presStyleLbl="node1" presStyleIdx="4" presStyleCnt="11">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5" presStyleCnt="11">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6" presStyleCnt="11">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7" presStyleCnt="11">
        <dgm:presLayoutVars>
          <dgm:bulletEnabled val="1"/>
        </dgm:presLayoutVars>
      </dgm:prSet>
      <dgm:spPr/>
    </dgm:pt>
    <dgm:pt modelId="{EA956A89-10C4-4855-ACD2-5B717DE1426D}" type="pres">
      <dgm:prSet presAssocID="{A27C8B2F-3551-436C-B98B-702161025394}" presName="sibTrans" presStyleCnt="0"/>
      <dgm:spPr/>
    </dgm:pt>
    <dgm:pt modelId="{6617B630-7FD9-446E-B52B-C4999BA5FCE3}" type="pres">
      <dgm:prSet presAssocID="{EA1AA72F-1755-4906-97CF-68E281C7A52F}" presName="node" presStyleLbl="node1" presStyleIdx="8" presStyleCnt="11">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1">
        <dgm:presLayoutVars>
          <dgm:bulletEnabled val="1"/>
        </dgm:presLayoutVars>
      </dgm:prSet>
      <dgm:spPr/>
    </dgm:pt>
  </dgm:ptLst>
  <dgm:cxnLst>
    <dgm:cxn modelId="{B1950100-C646-44BD-AED1-0D381A31740D}" srcId="{195831BF-864F-4D23-827D-2AE4E534CB36}" destId="{B53A9213-93DE-4699-8F18-0E1D78AF46FB}" srcOrd="7" destOrd="0" parTransId="{772C920D-C399-4DF4-BBB0-8C0389A2D28C}" sibTransId="{A27C8B2F-3551-436C-B98B-702161025394}"/>
    <dgm:cxn modelId="{047B650A-CE31-495B-AEBA-DDC05BB04BF9}" type="presOf" srcId="{5AB04211-DEF1-47FC-9728-EFD2F47CF487}" destId="{50344838-0637-4B2D-A686-B14250FC44A8}" srcOrd="0" destOrd="0" presId="urn:microsoft.com/office/officeart/2005/8/layout/default"/>
    <dgm:cxn modelId="{A443A113-DEAC-4C5B-AA8F-4F704D40D6B0}" type="presOf" srcId="{28314665-CD33-4728-A73B-461151AF20D6}" destId="{B671FEB6-D9ED-4F7E-B34F-008103AD25B1}"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4"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5"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3C2E044D-23A5-4B7A-93DC-F97D2905BDF2}" type="presOf" srcId="{BC05F2E4-47EF-4053-B619-CECDC284AB20}" destId="{41213336-741A-47EA-A7D1-AF112B4DC426}" srcOrd="0" destOrd="0" presId="urn:microsoft.com/office/officeart/2005/8/layout/default"/>
    <dgm:cxn modelId="{439B456F-5709-425C-B4EF-CC20319F96CC}" type="presOf" srcId="{EA1AA72F-1755-4906-97CF-68E281C7A52F}" destId="{6617B630-7FD9-446E-B52B-C4999BA5FCE3}" srcOrd="0" destOrd="0" presId="urn:microsoft.com/office/officeart/2005/8/layout/default"/>
    <dgm:cxn modelId="{1F852C7C-06EB-4AC0-9E90-BF4D600D48AB}" type="presOf" srcId="{D55B9ED3-6A8F-4AB8-BFD4-21F7DF55E9FC}" destId="{ABBA86C1-B6D5-4F36-BD07-3602173D02D3}" srcOrd="0" destOrd="0" presId="urn:microsoft.com/office/officeart/2005/8/layout/default"/>
    <dgm:cxn modelId="{D9B73B8A-994F-4236-AC72-D465DACCB522}" srcId="{195831BF-864F-4D23-827D-2AE4E534CB36}" destId="{5AB04211-DEF1-47FC-9728-EFD2F47CF487}" srcOrd="3" destOrd="0" parTransId="{8DCB9978-275C-4C8C-935C-7FDC9F2F0E19}" sibTransId="{F68DFBB7-8EEC-409E-B0FD-8DB7C41EF390}"/>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6" destOrd="0" parTransId="{C8AC7840-3899-4874-ABDD-782065292232}" sibTransId="{484508EA-D9CA-46A7-A591-89BAB202F36B}"/>
    <dgm:cxn modelId="{D2D0DFAB-A665-41C0-A232-11E105F93C95}" srcId="{195831BF-864F-4D23-827D-2AE4E534CB36}" destId="{264966AA-1594-4B18-958D-BBC1D04619BC}" srcOrd="1" destOrd="0" parTransId="{C8738D5F-CC6B-48D1-8923-852B794635E8}" sibTransId="{87853DBC-D8A7-4314-A71B-6D5345892B60}"/>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2160BE68-79C7-43A3-B787-F77479917D30}" type="presParOf" srcId="{2E40355C-AEF1-40AF-B5B3-2B36746A5EE7}" destId="{50344838-0637-4B2D-A686-B14250FC44A8}" srcOrd="6" destOrd="0" presId="urn:microsoft.com/office/officeart/2005/8/layout/default"/>
    <dgm:cxn modelId="{C0F062EE-2ED6-42A4-9699-4119CB424A8E}" type="presParOf" srcId="{2E40355C-AEF1-40AF-B5B3-2B36746A5EE7}" destId="{64840053-8534-4B8C-8C57-6E153E76C6C6}" srcOrd="7" destOrd="0" presId="urn:microsoft.com/office/officeart/2005/8/layout/default"/>
    <dgm:cxn modelId="{AAD0CBD0-0A64-4C40-BA43-0837372C4864}" type="presParOf" srcId="{2E40355C-AEF1-40AF-B5B3-2B36746A5EE7}" destId="{93649043-6831-4094-A763-9504FB733BF0}" srcOrd="8" destOrd="0" presId="urn:microsoft.com/office/officeart/2005/8/layout/default"/>
    <dgm:cxn modelId="{868084B8-B12C-4BDD-9744-60755157A08C}" type="presParOf" srcId="{2E40355C-AEF1-40AF-B5B3-2B36746A5EE7}" destId="{4DA0972C-B84F-407A-966F-E8AD317ED6A3}" srcOrd="9" destOrd="0" presId="urn:microsoft.com/office/officeart/2005/8/layout/default"/>
    <dgm:cxn modelId="{0A59426D-2D47-4262-BA1F-366FF079E602}" type="presParOf" srcId="{2E40355C-AEF1-40AF-B5B3-2B36746A5EE7}" destId="{CEB3774B-8160-4D73-BD40-D6E82F6BC715}" srcOrd="10" destOrd="0" presId="urn:microsoft.com/office/officeart/2005/8/layout/default"/>
    <dgm:cxn modelId="{BE67698A-8DB2-4CCD-9438-B0D886B65160}" type="presParOf" srcId="{2E40355C-AEF1-40AF-B5B3-2B36746A5EE7}" destId="{32482838-B929-4579-8209-99A85297DE38}" srcOrd="11" destOrd="0" presId="urn:microsoft.com/office/officeart/2005/8/layout/default"/>
    <dgm:cxn modelId="{9013490D-ECD8-4D0A-8EB3-FD558476C2CE}" type="presParOf" srcId="{2E40355C-AEF1-40AF-B5B3-2B36746A5EE7}" destId="{DB4087B0-C65A-4D58-9919-E944CAEA3E42}" srcOrd="12" destOrd="0" presId="urn:microsoft.com/office/officeart/2005/8/layout/default"/>
    <dgm:cxn modelId="{B37B80FC-4C64-4D90-B7F4-AEC819F82B02}" type="presParOf" srcId="{2E40355C-AEF1-40AF-B5B3-2B36746A5EE7}" destId="{27DC40C2-C761-47A3-A0FA-D98A12A27025}" srcOrd="13" destOrd="0" presId="urn:microsoft.com/office/officeart/2005/8/layout/default"/>
    <dgm:cxn modelId="{59D975C2-F5C7-4D8F-B082-2285A3E2CD67}" type="presParOf" srcId="{2E40355C-AEF1-40AF-B5B3-2B36746A5EE7}" destId="{AE198FB6-B2D3-4077-ABC5-2B4ECF0A568D}" srcOrd="14" destOrd="0" presId="urn:microsoft.com/office/officeart/2005/8/layout/default"/>
    <dgm:cxn modelId="{A455A1C8-56E8-4B1E-A62E-2AD14A569EFB}" type="presParOf" srcId="{2E40355C-AEF1-40AF-B5B3-2B36746A5EE7}" destId="{EA956A89-10C4-4855-ACD2-5B717DE1426D}"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5"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Who?</a:t>
          </a:r>
        </a:p>
      </dsp:txBody>
      <dsp:txXfrm>
        <a:off x="21789" y="355450"/>
        <a:ext cx="1014433" cy="491912"/>
      </dsp:txXfrm>
    </dsp:sp>
    <dsp:sp modelId="{3E18D1A7-9ADA-4D11-B998-532B3E4CC7A3}">
      <dsp:nvSpPr>
        <dsp:cNvPr id="0" name=""/>
        <dsp:cNvSpPr/>
      </dsp:nvSpPr>
      <dsp:spPr>
        <a:xfrm>
          <a:off x="1312787" y="340146"/>
          <a:ext cx="1045041" cy="5225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What?</a:t>
          </a:r>
        </a:p>
      </dsp:txBody>
      <dsp:txXfrm>
        <a:off x="1328091" y="355450"/>
        <a:ext cx="1014433" cy="491912"/>
      </dsp:txXfrm>
    </dsp:sp>
    <dsp:sp modelId="{37DA47DF-8C41-4768-B495-0913065D3189}">
      <dsp:nvSpPr>
        <dsp:cNvPr id="0" name=""/>
        <dsp:cNvSpPr/>
      </dsp:nvSpPr>
      <dsp:spPr>
        <a:xfrm>
          <a:off x="2619088" y="340146"/>
          <a:ext cx="1045041" cy="522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When?</a:t>
          </a:r>
        </a:p>
      </dsp:txBody>
      <dsp:txXfrm>
        <a:off x="2634392" y="355450"/>
        <a:ext cx="1014433" cy="491912"/>
      </dsp:txXfrm>
    </dsp:sp>
    <dsp:sp modelId="{AF785F96-E4E3-434E-93EF-BA11B60D53F3}">
      <dsp:nvSpPr>
        <dsp:cNvPr id="0" name=""/>
        <dsp:cNvSpPr/>
      </dsp:nvSpPr>
      <dsp:spPr>
        <a:xfrm>
          <a:off x="3925390" y="340146"/>
          <a:ext cx="1045041" cy="522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Where?</a:t>
          </a:r>
        </a:p>
      </dsp:txBody>
      <dsp:txXfrm>
        <a:off x="3940694" y="355450"/>
        <a:ext cx="1014433" cy="491912"/>
      </dsp:txXfrm>
    </dsp:sp>
    <dsp:sp modelId="{F6A457A9-0AC5-4920-9772-32238B210B39}">
      <dsp:nvSpPr>
        <dsp:cNvPr id="0" name=""/>
        <dsp:cNvSpPr/>
      </dsp:nvSpPr>
      <dsp:spPr>
        <a:xfrm>
          <a:off x="5231692" y="340146"/>
          <a:ext cx="1045041" cy="5225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How?</a:t>
          </a:r>
        </a:p>
      </dsp:txBody>
      <dsp:txXfrm>
        <a:off x="5246996" y="355450"/>
        <a:ext cx="1014433" cy="491912"/>
      </dsp:txXfrm>
    </dsp:sp>
    <dsp:sp modelId="{E52377C5-FA43-4500-84B7-7F5864BB3D0C}">
      <dsp:nvSpPr>
        <dsp:cNvPr id="0" name=""/>
        <dsp:cNvSpPr/>
      </dsp:nvSpPr>
      <dsp:spPr>
        <a:xfrm>
          <a:off x="6537994"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Why?</a:t>
          </a:r>
        </a:p>
      </dsp:txBody>
      <dsp:txXfrm>
        <a:off x="6553298" y="355450"/>
        <a:ext cx="1014433" cy="49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389947" y="89"/>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James: </a:t>
          </a:r>
        </a:p>
        <a:p>
          <a:pPr marL="0" lvl="0" indent="0" algn="ctr" defTabSz="800100">
            <a:lnSpc>
              <a:spcPct val="90000"/>
            </a:lnSpc>
            <a:spcBef>
              <a:spcPct val="0"/>
            </a:spcBef>
            <a:spcAft>
              <a:spcPct val="35000"/>
            </a:spcAft>
            <a:buNone/>
          </a:pPr>
          <a:r>
            <a:rPr lang="en-US" sz="1800" kern="1200" dirty="0"/>
            <a:t>45-50 A.D. </a:t>
          </a:r>
        </a:p>
      </dsp:txBody>
      <dsp:txXfrm>
        <a:off x="389947" y="89"/>
        <a:ext cx="1256079" cy="753647"/>
      </dsp:txXfrm>
    </dsp:sp>
    <dsp:sp modelId="{1745C1DA-5E65-4722-8BB3-B58C75E1263D}">
      <dsp:nvSpPr>
        <dsp:cNvPr id="0" name=""/>
        <dsp:cNvSpPr/>
      </dsp:nvSpPr>
      <dsp:spPr>
        <a:xfrm>
          <a:off x="1771635" y="89"/>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Galatians: </a:t>
          </a:r>
        </a:p>
        <a:p>
          <a:pPr marL="0" lvl="0" indent="0" algn="ctr" defTabSz="800100">
            <a:lnSpc>
              <a:spcPct val="90000"/>
            </a:lnSpc>
            <a:spcBef>
              <a:spcPct val="0"/>
            </a:spcBef>
            <a:spcAft>
              <a:spcPct val="35000"/>
            </a:spcAft>
            <a:buNone/>
          </a:pPr>
          <a:r>
            <a:rPr lang="en-US" sz="1800" kern="1200" dirty="0"/>
            <a:t>49-55 A.D.</a:t>
          </a:r>
        </a:p>
      </dsp:txBody>
      <dsp:txXfrm>
        <a:off x="1771635" y="89"/>
        <a:ext cx="1256079" cy="753647"/>
      </dsp:txXfrm>
    </dsp:sp>
    <dsp:sp modelId="{54EE5962-6B50-4EFA-A8AC-62736875F1C3}">
      <dsp:nvSpPr>
        <dsp:cNvPr id="0" name=""/>
        <dsp:cNvSpPr/>
      </dsp:nvSpPr>
      <dsp:spPr>
        <a:xfrm>
          <a:off x="3153322" y="89"/>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Thess: </a:t>
          </a:r>
        </a:p>
        <a:p>
          <a:pPr marL="0" lvl="0" indent="0" algn="ctr" defTabSz="800100">
            <a:lnSpc>
              <a:spcPct val="90000"/>
            </a:lnSpc>
            <a:spcBef>
              <a:spcPct val="0"/>
            </a:spcBef>
            <a:spcAft>
              <a:spcPct val="35000"/>
            </a:spcAft>
            <a:buNone/>
          </a:pPr>
          <a:r>
            <a:rPr lang="en-US" sz="1800" kern="1200" dirty="0"/>
            <a:t>51 A.D.</a:t>
          </a:r>
        </a:p>
      </dsp:txBody>
      <dsp:txXfrm>
        <a:off x="3153322" y="89"/>
        <a:ext cx="1256079" cy="753647"/>
      </dsp:txXfrm>
    </dsp:sp>
    <dsp:sp modelId="{944E805A-6AF2-45E7-9B76-51E967974544}">
      <dsp:nvSpPr>
        <dsp:cNvPr id="0" name=""/>
        <dsp:cNvSpPr/>
      </dsp:nvSpPr>
      <dsp:spPr>
        <a:xfrm>
          <a:off x="389947" y="879345"/>
          <a:ext cx="1256079"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Thess: </a:t>
          </a:r>
        </a:p>
        <a:p>
          <a:pPr marL="0" lvl="0" indent="0" algn="ctr" defTabSz="800100">
            <a:lnSpc>
              <a:spcPct val="90000"/>
            </a:lnSpc>
            <a:spcBef>
              <a:spcPct val="0"/>
            </a:spcBef>
            <a:spcAft>
              <a:spcPct val="35000"/>
            </a:spcAft>
            <a:buNone/>
          </a:pPr>
          <a:r>
            <a:rPr lang="en-US" sz="1800" kern="1200" dirty="0"/>
            <a:t>52 A.D.</a:t>
          </a:r>
        </a:p>
      </dsp:txBody>
      <dsp:txXfrm>
        <a:off x="389947" y="879345"/>
        <a:ext cx="1256079" cy="753647"/>
      </dsp:txXfrm>
    </dsp:sp>
    <dsp:sp modelId="{C0891C01-AAA0-4D98-95B3-CDAB22496C91}">
      <dsp:nvSpPr>
        <dsp:cNvPr id="0" name=""/>
        <dsp:cNvSpPr/>
      </dsp:nvSpPr>
      <dsp:spPr>
        <a:xfrm>
          <a:off x="1771635" y="879345"/>
          <a:ext cx="1256079"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Cor: </a:t>
          </a:r>
        </a:p>
        <a:p>
          <a:pPr marL="0" lvl="0" indent="0" algn="ctr" defTabSz="800100">
            <a:lnSpc>
              <a:spcPct val="90000"/>
            </a:lnSpc>
            <a:spcBef>
              <a:spcPct val="0"/>
            </a:spcBef>
            <a:spcAft>
              <a:spcPct val="35000"/>
            </a:spcAft>
            <a:buNone/>
          </a:pPr>
          <a:r>
            <a:rPr lang="en-US" sz="1800" kern="1200" dirty="0"/>
            <a:t>53-55 A.D.</a:t>
          </a:r>
        </a:p>
      </dsp:txBody>
      <dsp:txXfrm>
        <a:off x="1771635" y="879345"/>
        <a:ext cx="1256079" cy="753647"/>
      </dsp:txXfrm>
    </dsp:sp>
    <dsp:sp modelId="{79183A35-B0C3-444C-BC3B-8E54D982D011}">
      <dsp:nvSpPr>
        <dsp:cNvPr id="0" name=""/>
        <dsp:cNvSpPr/>
      </dsp:nvSpPr>
      <dsp:spPr>
        <a:xfrm>
          <a:off x="3153322" y="879345"/>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Cor: </a:t>
          </a:r>
        </a:p>
        <a:p>
          <a:pPr marL="0" lvl="0" indent="0" algn="ctr" defTabSz="800100">
            <a:lnSpc>
              <a:spcPct val="90000"/>
            </a:lnSpc>
            <a:spcBef>
              <a:spcPct val="0"/>
            </a:spcBef>
            <a:spcAft>
              <a:spcPct val="35000"/>
            </a:spcAft>
            <a:buNone/>
          </a:pPr>
          <a:r>
            <a:rPr lang="en-US" sz="1800" kern="1200" dirty="0"/>
            <a:t>55-56 A.D.</a:t>
          </a:r>
        </a:p>
      </dsp:txBody>
      <dsp:txXfrm>
        <a:off x="3153322" y="879345"/>
        <a:ext cx="1256079" cy="753647"/>
      </dsp:txXfrm>
    </dsp:sp>
    <dsp:sp modelId="{F30A0BFA-114D-44F0-9F03-61A3E0623A6E}">
      <dsp:nvSpPr>
        <dsp:cNvPr id="0" name=""/>
        <dsp:cNvSpPr/>
      </dsp:nvSpPr>
      <dsp:spPr>
        <a:xfrm>
          <a:off x="389947" y="1758601"/>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Mark: </a:t>
          </a:r>
        </a:p>
        <a:p>
          <a:pPr marL="0" lvl="0" indent="0" algn="ctr" defTabSz="800100">
            <a:lnSpc>
              <a:spcPct val="90000"/>
            </a:lnSpc>
            <a:spcBef>
              <a:spcPct val="0"/>
            </a:spcBef>
            <a:spcAft>
              <a:spcPct val="35000"/>
            </a:spcAft>
            <a:buNone/>
          </a:pPr>
          <a:r>
            <a:rPr lang="en-US" sz="1800" kern="1200" dirty="0"/>
            <a:t>55-60 A.D.</a:t>
          </a:r>
        </a:p>
      </dsp:txBody>
      <dsp:txXfrm>
        <a:off x="389947" y="1758601"/>
        <a:ext cx="1256079" cy="753647"/>
      </dsp:txXfrm>
    </dsp:sp>
    <dsp:sp modelId="{B9CD0B70-E3B0-4F5F-B03A-EBFC05E88F81}">
      <dsp:nvSpPr>
        <dsp:cNvPr id="0" name=""/>
        <dsp:cNvSpPr/>
      </dsp:nvSpPr>
      <dsp:spPr>
        <a:xfrm>
          <a:off x="1771635" y="1758601"/>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Matthew: </a:t>
          </a:r>
        </a:p>
        <a:p>
          <a:pPr marL="0" lvl="0" indent="0" algn="ctr" defTabSz="800100">
            <a:lnSpc>
              <a:spcPct val="90000"/>
            </a:lnSpc>
            <a:spcBef>
              <a:spcPct val="0"/>
            </a:spcBef>
            <a:spcAft>
              <a:spcPct val="35000"/>
            </a:spcAft>
            <a:buNone/>
          </a:pPr>
          <a:r>
            <a:rPr lang="en-US" sz="1800" kern="1200" dirty="0"/>
            <a:t>55-65 A.D.</a:t>
          </a:r>
        </a:p>
      </dsp:txBody>
      <dsp:txXfrm>
        <a:off x="1771635" y="1758601"/>
        <a:ext cx="1256079" cy="753647"/>
      </dsp:txXfrm>
    </dsp:sp>
    <dsp:sp modelId="{6AE09694-0375-46FA-8161-FD17E0B18849}">
      <dsp:nvSpPr>
        <dsp:cNvPr id="0" name=""/>
        <dsp:cNvSpPr/>
      </dsp:nvSpPr>
      <dsp:spPr>
        <a:xfrm>
          <a:off x="3153322" y="1758601"/>
          <a:ext cx="1256079"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Romans: </a:t>
          </a:r>
        </a:p>
        <a:p>
          <a:pPr marL="0" lvl="0" indent="0" algn="ctr" defTabSz="800100">
            <a:lnSpc>
              <a:spcPct val="90000"/>
            </a:lnSpc>
            <a:spcBef>
              <a:spcPct val="0"/>
            </a:spcBef>
            <a:spcAft>
              <a:spcPct val="35000"/>
            </a:spcAft>
            <a:buNone/>
          </a:pPr>
          <a:r>
            <a:rPr lang="en-US" sz="1800" kern="1200" dirty="0"/>
            <a:t>57-58 A.D.</a:t>
          </a:r>
        </a:p>
      </dsp:txBody>
      <dsp:txXfrm>
        <a:off x="3153322" y="1758601"/>
        <a:ext cx="1256079" cy="753647"/>
      </dsp:txXfrm>
    </dsp:sp>
    <dsp:sp modelId="{175FA496-49DF-4C55-80BD-9D3CA7141129}">
      <dsp:nvSpPr>
        <dsp:cNvPr id="0" name=""/>
        <dsp:cNvSpPr/>
      </dsp:nvSpPr>
      <dsp:spPr>
        <a:xfrm>
          <a:off x="389947" y="2637857"/>
          <a:ext cx="1256079"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Luke: </a:t>
          </a:r>
        </a:p>
        <a:p>
          <a:pPr marL="0" lvl="0" indent="0" algn="ctr" defTabSz="800100">
            <a:lnSpc>
              <a:spcPct val="90000"/>
            </a:lnSpc>
            <a:spcBef>
              <a:spcPct val="0"/>
            </a:spcBef>
            <a:spcAft>
              <a:spcPct val="35000"/>
            </a:spcAft>
            <a:buNone/>
          </a:pPr>
          <a:r>
            <a:rPr lang="en-US" sz="1800" kern="1200" dirty="0"/>
            <a:t>60 A.D.</a:t>
          </a:r>
        </a:p>
      </dsp:txBody>
      <dsp:txXfrm>
        <a:off x="389947" y="2637857"/>
        <a:ext cx="1256079" cy="753647"/>
      </dsp:txXfrm>
    </dsp:sp>
    <dsp:sp modelId="{7CB2E289-81FC-4686-988C-9B768BB06DC8}">
      <dsp:nvSpPr>
        <dsp:cNvPr id="0" name=""/>
        <dsp:cNvSpPr/>
      </dsp:nvSpPr>
      <dsp:spPr>
        <a:xfrm>
          <a:off x="1771635" y="2637857"/>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&amp; 2 Peter: 60-65 A.D.</a:t>
          </a:r>
        </a:p>
      </dsp:txBody>
      <dsp:txXfrm>
        <a:off x="1771635" y="2637857"/>
        <a:ext cx="1256079" cy="753647"/>
      </dsp:txXfrm>
    </dsp:sp>
    <dsp:sp modelId="{9326DC7B-2076-4F86-9975-5212D24ED68E}">
      <dsp:nvSpPr>
        <dsp:cNvPr id="0" name=""/>
        <dsp:cNvSpPr/>
      </dsp:nvSpPr>
      <dsp:spPr>
        <a:xfrm>
          <a:off x="3153322" y="2637857"/>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Jude: </a:t>
          </a:r>
        </a:p>
        <a:p>
          <a:pPr marL="0" lvl="0" indent="0" algn="ctr" defTabSz="800100">
            <a:lnSpc>
              <a:spcPct val="90000"/>
            </a:lnSpc>
            <a:spcBef>
              <a:spcPct val="0"/>
            </a:spcBef>
            <a:spcAft>
              <a:spcPct val="35000"/>
            </a:spcAft>
            <a:buNone/>
          </a:pPr>
          <a:r>
            <a:rPr lang="en-US" sz="1800" kern="1200" dirty="0"/>
            <a:t>60-70 A.D.</a:t>
          </a:r>
        </a:p>
      </dsp:txBody>
      <dsp:txXfrm>
        <a:off x="3153322" y="2637857"/>
        <a:ext cx="1256079" cy="753647"/>
      </dsp:txXfrm>
    </dsp:sp>
    <dsp:sp modelId="{C077237D-AF36-4B42-A6C0-D913F8C80C65}">
      <dsp:nvSpPr>
        <dsp:cNvPr id="0" name=""/>
        <dsp:cNvSpPr/>
      </dsp:nvSpPr>
      <dsp:spPr>
        <a:xfrm>
          <a:off x="1771635" y="3517113"/>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Ephesians: 60-61 A.D.</a:t>
          </a:r>
        </a:p>
      </dsp:txBody>
      <dsp:txXfrm>
        <a:off x="1771635" y="3517113"/>
        <a:ext cx="1256079" cy="75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0" y="110699"/>
          <a:ext cx="1499796" cy="8998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Philippians: 60-61 A.D.</a:t>
          </a:r>
        </a:p>
      </dsp:txBody>
      <dsp:txXfrm>
        <a:off x="0" y="110699"/>
        <a:ext cx="1499796" cy="899878"/>
      </dsp:txXfrm>
    </dsp:sp>
    <dsp:sp modelId="{E41E4CE5-3F9A-4DCB-A004-630D56FC6DC8}">
      <dsp:nvSpPr>
        <dsp:cNvPr id="0" name=""/>
        <dsp:cNvSpPr/>
      </dsp:nvSpPr>
      <dsp:spPr>
        <a:xfrm>
          <a:off x="1649776" y="110699"/>
          <a:ext cx="1499796" cy="899878"/>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Colossians: 61 A.D.</a:t>
          </a:r>
        </a:p>
      </dsp:txBody>
      <dsp:txXfrm>
        <a:off x="1649776" y="110699"/>
        <a:ext cx="1499796" cy="899878"/>
      </dsp:txXfrm>
    </dsp:sp>
    <dsp:sp modelId="{5CAB4C11-5B42-4FA9-AFF7-C4436988DC7F}">
      <dsp:nvSpPr>
        <dsp:cNvPr id="0" name=""/>
        <dsp:cNvSpPr/>
      </dsp:nvSpPr>
      <dsp:spPr>
        <a:xfrm>
          <a:off x="3299553" y="110699"/>
          <a:ext cx="1499796" cy="89987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Philemon: </a:t>
          </a:r>
        </a:p>
        <a:p>
          <a:pPr marL="0" lvl="0" indent="0" algn="ctr" defTabSz="844550">
            <a:lnSpc>
              <a:spcPct val="90000"/>
            </a:lnSpc>
            <a:spcBef>
              <a:spcPct val="0"/>
            </a:spcBef>
            <a:spcAft>
              <a:spcPct val="35000"/>
            </a:spcAft>
            <a:buNone/>
          </a:pPr>
          <a:r>
            <a:rPr lang="en-US" sz="1900" kern="1200" dirty="0"/>
            <a:t>61 A.D.</a:t>
          </a:r>
        </a:p>
      </dsp:txBody>
      <dsp:txXfrm>
        <a:off x="3299553" y="110699"/>
        <a:ext cx="1499796" cy="899878"/>
      </dsp:txXfrm>
    </dsp:sp>
    <dsp:sp modelId="{50344838-0637-4B2D-A686-B14250FC44A8}">
      <dsp:nvSpPr>
        <dsp:cNvPr id="0" name=""/>
        <dsp:cNvSpPr/>
      </dsp:nvSpPr>
      <dsp:spPr>
        <a:xfrm>
          <a:off x="0" y="1160557"/>
          <a:ext cx="1499796" cy="899878"/>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Titus: </a:t>
          </a:r>
        </a:p>
        <a:p>
          <a:pPr marL="0" lvl="0" indent="0" algn="ctr" defTabSz="844550">
            <a:lnSpc>
              <a:spcPct val="90000"/>
            </a:lnSpc>
            <a:spcBef>
              <a:spcPct val="0"/>
            </a:spcBef>
            <a:spcAft>
              <a:spcPct val="35000"/>
            </a:spcAft>
            <a:buNone/>
          </a:pPr>
          <a:r>
            <a:rPr lang="en-US" sz="1900" kern="1200" dirty="0"/>
            <a:t>62-67 A.D.</a:t>
          </a:r>
        </a:p>
      </dsp:txBody>
      <dsp:txXfrm>
        <a:off x="0" y="1160557"/>
        <a:ext cx="1499796" cy="899878"/>
      </dsp:txXfrm>
    </dsp:sp>
    <dsp:sp modelId="{93649043-6831-4094-A763-9504FB733BF0}">
      <dsp:nvSpPr>
        <dsp:cNvPr id="0" name=""/>
        <dsp:cNvSpPr/>
      </dsp:nvSpPr>
      <dsp:spPr>
        <a:xfrm>
          <a:off x="1649776" y="1160557"/>
          <a:ext cx="1499796" cy="89987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Timothy: </a:t>
          </a:r>
        </a:p>
        <a:p>
          <a:pPr marL="0" lvl="0" indent="0" algn="ctr" defTabSz="844550">
            <a:lnSpc>
              <a:spcPct val="90000"/>
            </a:lnSpc>
            <a:spcBef>
              <a:spcPct val="0"/>
            </a:spcBef>
            <a:spcAft>
              <a:spcPct val="35000"/>
            </a:spcAft>
            <a:buNone/>
          </a:pPr>
          <a:r>
            <a:rPr lang="en-US" sz="1900" kern="1200" dirty="0"/>
            <a:t>63-66 A.D.</a:t>
          </a:r>
        </a:p>
      </dsp:txBody>
      <dsp:txXfrm>
        <a:off x="1649776" y="1160557"/>
        <a:ext cx="1499796" cy="899878"/>
      </dsp:txXfrm>
    </dsp:sp>
    <dsp:sp modelId="{CEB3774B-8160-4D73-BD40-D6E82F6BC715}">
      <dsp:nvSpPr>
        <dsp:cNvPr id="0" name=""/>
        <dsp:cNvSpPr/>
      </dsp:nvSpPr>
      <dsp:spPr>
        <a:xfrm>
          <a:off x="3299553" y="1160557"/>
          <a:ext cx="1499796" cy="89987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Acts: </a:t>
          </a:r>
        </a:p>
        <a:p>
          <a:pPr marL="0" lvl="0" indent="0" algn="ctr" defTabSz="844550">
            <a:lnSpc>
              <a:spcPct val="90000"/>
            </a:lnSpc>
            <a:spcBef>
              <a:spcPct val="0"/>
            </a:spcBef>
            <a:spcAft>
              <a:spcPct val="35000"/>
            </a:spcAft>
            <a:buNone/>
          </a:pPr>
          <a:r>
            <a:rPr lang="en-US" sz="1900" kern="1200" dirty="0"/>
            <a:t>65 A.D.</a:t>
          </a:r>
        </a:p>
      </dsp:txBody>
      <dsp:txXfrm>
        <a:off x="3299553" y="1160557"/>
        <a:ext cx="1499796" cy="899878"/>
      </dsp:txXfrm>
    </dsp:sp>
    <dsp:sp modelId="{DB4087B0-C65A-4D58-9919-E944CAEA3E42}">
      <dsp:nvSpPr>
        <dsp:cNvPr id="0" name=""/>
        <dsp:cNvSpPr/>
      </dsp:nvSpPr>
      <dsp:spPr>
        <a:xfrm>
          <a:off x="0" y="2210415"/>
          <a:ext cx="1499796" cy="89987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Hebrews: </a:t>
          </a:r>
        </a:p>
        <a:p>
          <a:pPr marL="0" lvl="0" indent="0" algn="ctr" defTabSz="844550">
            <a:lnSpc>
              <a:spcPct val="90000"/>
            </a:lnSpc>
            <a:spcBef>
              <a:spcPct val="0"/>
            </a:spcBef>
            <a:spcAft>
              <a:spcPct val="35000"/>
            </a:spcAft>
            <a:buNone/>
          </a:pPr>
          <a:r>
            <a:rPr lang="en-US" sz="1900" kern="1200" dirty="0"/>
            <a:t>65 A.D.</a:t>
          </a:r>
        </a:p>
      </dsp:txBody>
      <dsp:txXfrm>
        <a:off x="0" y="2210415"/>
        <a:ext cx="1499796" cy="899878"/>
      </dsp:txXfrm>
    </dsp:sp>
    <dsp:sp modelId="{AE198FB6-B2D3-4077-ABC5-2B4ECF0A568D}">
      <dsp:nvSpPr>
        <dsp:cNvPr id="0" name=""/>
        <dsp:cNvSpPr/>
      </dsp:nvSpPr>
      <dsp:spPr>
        <a:xfrm>
          <a:off x="1649776" y="2210415"/>
          <a:ext cx="1499796" cy="899878"/>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Timothy: </a:t>
          </a:r>
        </a:p>
        <a:p>
          <a:pPr marL="0" lvl="0" indent="0" algn="ctr" defTabSz="844550">
            <a:lnSpc>
              <a:spcPct val="90000"/>
            </a:lnSpc>
            <a:spcBef>
              <a:spcPct val="0"/>
            </a:spcBef>
            <a:spcAft>
              <a:spcPct val="35000"/>
            </a:spcAft>
            <a:buNone/>
          </a:pPr>
          <a:r>
            <a:rPr lang="en-US" sz="1900" kern="1200" dirty="0"/>
            <a:t>67 A.D.</a:t>
          </a:r>
        </a:p>
      </dsp:txBody>
      <dsp:txXfrm>
        <a:off x="1649776" y="2210415"/>
        <a:ext cx="1499796" cy="899878"/>
      </dsp:txXfrm>
    </dsp:sp>
    <dsp:sp modelId="{6617B630-7FD9-446E-B52B-C4999BA5FCE3}">
      <dsp:nvSpPr>
        <dsp:cNvPr id="0" name=""/>
        <dsp:cNvSpPr/>
      </dsp:nvSpPr>
      <dsp:spPr>
        <a:xfrm>
          <a:off x="3299553" y="2210415"/>
          <a:ext cx="1499796" cy="89987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John: </a:t>
          </a:r>
        </a:p>
        <a:p>
          <a:pPr marL="0" lvl="0" indent="0" algn="ctr" defTabSz="844550">
            <a:lnSpc>
              <a:spcPct val="90000"/>
            </a:lnSpc>
            <a:spcBef>
              <a:spcPct val="0"/>
            </a:spcBef>
            <a:spcAft>
              <a:spcPct val="35000"/>
            </a:spcAft>
            <a:buNone/>
          </a:pPr>
          <a:r>
            <a:rPr lang="en-US" sz="1900" kern="1200" dirty="0"/>
            <a:t>85-90 A.D.</a:t>
          </a:r>
        </a:p>
      </dsp:txBody>
      <dsp:txXfrm>
        <a:off x="3299553" y="2210415"/>
        <a:ext cx="1499796" cy="899878"/>
      </dsp:txXfrm>
    </dsp:sp>
    <dsp:sp modelId="{B671FEB6-D9ED-4F7E-B34F-008103AD25B1}">
      <dsp:nvSpPr>
        <dsp:cNvPr id="0" name=""/>
        <dsp:cNvSpPr/>
      </dsp:nvSpPr>
      <dsp:spPr>
        <a:xfrm>
          <a:off x="824888" y="3260273"/>
          <a:ext cx="1499796" cy="899878"/>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2 &amp; 3 John: </a:t>
          </a:r>
        </a:p>
        <a:p>
          <a:pPr marL="0" lvl="0" indent="0" algn="ctr" defTabSz="844550">
            <a:lnSpc>
              <a:spcPct val="90000"/>
            </a:lnSpc>
            <a:spcBef>
              <a:spcPct val="0"/>
            </a:spcBef>
            <a:spcAft>
              <a:spcPct val="35000"/>
            </a:spcAft>
            <a:buNone/>
          </a:pPr>
          <a:r>
            <a:rPr lang="en-US" sz="1900" kern="1200" dirty="0"/>
            <a:t>85-95 A.D.</a:t>
          </a:r>
        </a:p>
      </dsp:txBody>
      <dsp:txXfrm>
        <a:off x="824888" y="3260273"/>
        <a:ext cx="1499796" cy="899878"/>
      </dsp:txXfrm>
    </dsp:sp>
    <dsp:sp modelId="{ABBA86C1-B6D5-4F36-BD07-3602173D02D3}">
      <dsp:nvSpPr>
        <dsp:cNvPr id="0" name=""/>
        <dsp:cNvSpPr/>
      </dsp:nvSpPr>
      <dsp:spPr>
        <a:xfrm>
          <a:off x="2474664" y="3260273"/>
          <a:ext cx="1499796" cy="89987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Revelation: 90-95 A.D.</a:t>
          </a:r>
        </a:p>
      </dsp:txBody>
      <dsp:txXfrm>
        <a:off x="2474664" y="3260273"/>
        <a:ext cx="1499796" cy="8998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B9F1C-0868-4701-B58B-930C57494D4D}" type="datetimeFigureOut">
              <a:rPr lang="en-US" smtClean="0"/>
              <a:t>3/31/2026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ABCE-252B-4AB5-BD27-58A058240D30}" type="slidenum">
              <a:rPr lang="en-US" smtClean="0"/>
              <a:t>‹#›</a:t>
            </a:fld>
            <a:endParaRPr lang="en-US" dirty="0"/>
          </a:p>
        </p:txBody>
      </p:sp>
    </p:spTree>
    <p:extLst>
      <p:ext uri="{BB962C8B-B14F-4D97-AF65-F5344CB8AC3E}">
        <p14:creationId xmlns:p14="http://schemas.microsoft.com/office/powerpoint/2010/main" val="44351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C0559-D619-4E56-BF6F-3712370C21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2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BB4-86EA-4914-A13F-29DCBCFE9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F8006-8A6C-4F87-8AB0-FF541D3FB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297366-7977-4C8C-B3AE-8FD8F58FB93C}"/>
              </a:ext>
            </a:extLst>
          </p:cNvPr>
          <p:cNvSpPr>
            <a:spLocks noGrp="1"/>
          </p:cNvSpPr>
          <p:nvPr>
            <p:ph type="dt" sz="half" idx="10"/>
          </p:nvPr>
        </p:nvSpPr>
        <p:spPr/>
        <p:txBody>
          <a:bodyPr/>
          <a:lstStyle/>
          <a:p>
            <a:r>
              <a:rPr lang="en-US"/>
              <a:t>Sep-22-2022</a:t>
            </a:r>
            <a:endParaRPr lang="en-US" dirty="0"/>
          </a:p>
        </p:txBody>
      </p:sp>
      <p:sp>
        <p:nvSpPr>
          <p:cNvPr id="5" name="Footer Placeholder 4">
            <a:extLst>
              <a:ext uri="{FF2B5EF4-FFF2-40B4-BE49-F238E27FC236}">
                <a16:creationId xmlns:a16="http://schemas.microsoft.com/office/drawing/2014/main" id="{B90230D2-09B4-454D-955F-8DEFCAD05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EE2540-56F1-40EF-81F7-2F526985CA8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86903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4E2E-5542-4B21-A068-B36E7A26B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8884D-27FD-4001-85C7-CE0793D3E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6868-E0A1-4293-9A21-7A0791DCAC10}"/>
              </a:ext>
            </a:extLst>
          </p:cNvPr>
          <p:cNvSpPr>
            <a:spLocks noGrp="1"/>
          </p:cNvSpPr>
          <p:nvPr>
            <p:ph type="dt" sz="half" idx="10"/>
          </p:nvPr>
        </p:nvSpPr>
        <p:spPr/>
        <p:txBody>
          <a:bodyPr/>
          <a:lstStyle/>
          <a:p>
            <a:r>
              <a:rPr lang="en-US"/>
              <a:t>Sep-22-2022</a:t>
            </a:r>
            <a:endParaRPr lang="en-US" dirty="0"/>
          </a:p>
        </p:txBody>
      </p:sp>
      <p:sp>
        <p:nvSpPr>
          <p:cNvPr id="5" name="Footer Placeholder 4">
            <a:extLst>
              <a:ext uri="{FF2B5EF4-FFF2-40B4-BE49-F238E27FC236}">
                <a16:creationId xmlns:a16="http://schemas.microsoft.com/office/drawing/2014/main" id="{40FF0AC7-98BC-4512-9072-DB4F529F6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29554-2857-479E-859D-48F1422AF5C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7706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BCDD-C89D-4975-AAA3-360ECA2D8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D6CD8-A60C-4E3C-8C50-F91330652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D21ED-498A-4228-8FA9-AFF1FFDD9EE8}"/>
              </a:ext>
            </a:extLst>
          </p:cNvPr>
          <p:cNvSpPr>
            <a:spLocks noGrp="1"/>
          </p:cNvSpPr>
          <p:nvPr>
            <p:ph type="dt" sz="half" idx="10"/>
          </p:nvPr>
        </p:nvSpPr>
        <p:spPr/>
        <p:txBody>
          <a:bodyPr/>
          <a:lstStyle/>
          <a:p>
            <a:r>
              <a:rPr lang="en-US"/>
              <a:t>Sep-22-2022</a:t>
            </a:r>
            <a:endParaRPr lang="en-US" dirty="0"/>
          </a:p>
        </p:txBody>
      </p:sp>
      <p:sp>
        <p:nvSpPr>
          <p:cNvPr id="5" name="Footer Placeholder 4">
            <a:extLst>
              <a:ext uri="{FF2B5EF4-FFF2-40B4-BE49-F238E27FC236}">
                <a16:creationId xmlns:a16="http://schemas.microsoft.com/office/drawing/2014/main" id="{74A0281A-8BEF-47E5-8CF5-A8B93FE60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5EE23B-65CA-4243-864D-812B2E37C9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6209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r>
              <a:rPr lang="en-US" dirty="0"/>
              <a:t>Presentation Title</a:t>
            </a:r>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24187135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92003"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589" y="429770"/>
            <a:ext cx="10241280"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r>
              <a:rPr lang="en-US" dirty="0"/>
              <a:t>5-Jun-2024</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803" y="2865440"/>
            <a:ext cx="10240960"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4"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207005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9672" y="457201"/>
            <a:ext cx="6272784"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9672" y="1685038"/>
            <a:ext cx="6272784"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2"/>
            <a:ext cx="2743200" cy="365125"/>
          </a:xfrm>
        </p:spPr>
        <p:txBody>
          <a:bodyPr/>
          <a:lstStyle/>
          <a:p>
            <a:r>
              <a:rPr lang="en-US" dirty="0"/>
              <a:t>11-Nov-2024</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2"/>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83545"/>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9672" y="1230186"/>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1" y="321288"/>
            <a:ext cx="4050792"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124148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0477-207E-4566-9B54-250C48DF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4A1CE-B085-4B4E-A635-F6A3F93E0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02963-7685-4711-82E0-019ABF44A209}"/>
              </a:ext>
            </a:extLst>
          </p:cNvPr>
          <p:cNvSpPr>
            <a:spLocks noGrp="1"/>
          </p:cNvSpPr>
          <p:nvPr>
            <p:ph type="dt" sz="half" idx="10"/>
          </p:nvPr>
        </p:nvSpPr>
        <p:spPr/>
        <p:txBody>
          <a:bodyPr/>
          <a:lstStyle/>
          <a:p>
            <a:r>
              <a:rPr lang="en-US"/>
              <a:t>Sep-22-2022</a:t>
            </a:r>
            <a:endParaRPr lang="en-US" dirty="0"/>
          </a:p>
        </p:txBody>
      </p:sp>
      <p:sp>
        <p:nvSpPr>
          <p:cNvPr id="5" name="Footer Placeholder 4">
            <a:extLst>
              <a:ext uri="{FF2B5EF4-FFF2-40B4-BE49-F238E27FC236}">
                <a16:creationId xmlns:a16="http://schemas.microsoft.com/office/drawing/2014/main" id="{AE4507D1-A677-4474-A705-43F4A7FDA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001741-2142-4B8D-9705-670B5FA27962}"/>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6359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025B-EB6D-431E-B32F-DA0EBABA9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C1327-08E0-44BF-89FE-143075992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90727-A4B2-4DAA-A0D3-06509821D9DE}"/>
              </a:ext>
            </a:extLst>
          </p:cNvPr>
          <p:cNvSpPr>
            <a:spLocks noGrp="1"/>
          </p:cNvSpPr>
          <p:nvPr>
            <p:ph type="dt" sz="half" idx="10"/>
          </p:nvPr>
        </p:nvSpPr>
        <p:spPr/>
        <p:txBody>
          <a:bodyPr/>
          <a:lstStyle/>
          <a:p>
            <a:r>
              <a:rPr lang="en-US"/>
              <a:t>Sep-22-2022</a:t>
            </a:r>
            <a:endParaRPr lang="en-US" dirty="0"/>
          </a:p>
        </p:txBody>
      </p:sp>
      <p:sp>
        <p:nvSpPr>
          <p:cNvPr id="5" name="Footer Placeholder 4">
            <a:extLst>
              <a:ext uri="{FF2B5EF4-FFF2-40B4-BE49-F238E27FC236}">
                <a16:creationId xmlns:a16="http://schemas.microsoft.com/office/drawing/2014/main" id="{4A87FB91-86FE-41CA-A6E1-26D2C1DF6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985C1B-7B33-47B8-9EE7-260C5BC624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37847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756A-2242-4240-8EFE-9A5ECC01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FEB5-2E14-4D7B-9550-920879C68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CDDD-4337-4985-9218-33298F1F4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C28734-EB3A-4D05-9AA9-CA49A09A90C6}"/>
              </a:ext>
            </a:extLst>
          </p:cNvPr>
          <p:cNvSpPr>
            <a:spLocks noGrp="1"/>
          </p:cNvSpPr>
          <p:nvPr>
            <p:ph type="dt" sz="half" idx="10"/>
          </p:nvPr>
        </p:nvSpPr>
        <p:spPr/>
        <p:txBody>
          <a:bodyPr/>
          <a:lstStyle/>
          <a:p>
            <a:r>
              <a:rPr lang="en-US"/>
              <a:t>Sep-22-2022</a:t>
            </a:r>
            <a:endParaRPr lang="en-US" dirty="0"/>
          </a:p>
        </p:txBody>
      </p:sp>
      <p:sp>
        <p:nvSpPr>
          <p:cNvPr id="6" name="Footer Placeholder 5">
            <a:extLst>
              <a:ext uri="{FF2B5EF4-FFF2-40B4-BE49-F238E27FC236}">
                <a16:creationId xmlns:a16="http://schemas.microsoft.com/office/drawing/2014/main" id="{BF4D9EB8-008E-4619-9176-54121F7230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F13847-DB90-49B5-A57D-B57C704A057B}"/>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24510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78F0-A213-49FD-BCCA-887C56E08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BB613-1710-4ABE-ACE9-54189560B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BAA8A-35E8-4ABB-BBA4-C1542110B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49F17-DD03-4B63-A7B3-F2A888F49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68AE5-8F41-4D6D-A9B6-47FF60125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2AC4C-38DF-450D-9097-EDE12F39FF15}"/>
              </a:ext>
            </a:extLst>
          </p:cNvPr>
          <p:cNvSpPr>
            <a:spLocks noGrp="1"/>
          </p:cNvSpPr>
          <p:nvPr>
            <p:ph type="dt" sz="half" idx="10"/>
          </p:nvPr>
        </p:nvSpPr>
        <p:spPr/>
        <p:txBody>
          <a:bodyPr/>
          <a:lstStyle/>
          <a:p>
            <a:r>
              <a:rPr lang="en-US"/>
              <a:t>Sep-22-2022</a:t>
            </a:r>
            <a:endParaRPr lang="en-US" dirty="0"/>
          </a:p>
        </p:txBody>
      </p:sp>
      <p:sp>
        <p:nvSpPr>
          <p:cNvPr id="8" name="Footer Placeholder 7">
            <a:extLst>
              <a:ext uri="{FF2B5EF4-FFF2-40B4-BE49-F238E27FC236}">
                <a16:creationId xmlns:a16="http://schemas.microsoft.com/office/drawing/2014/main" id="{98BA1DFD-FD6D-42F2-9DBF-FF4C1B6705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E5DCBB-F2CC-49D8-B825-6A2883969E0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6065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202-0292-4686-AFBB-617F50306D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D4996-D436-4469-A6FF-96A02A666BB9}"/>
              </a:ext>
            </a:extLst>
          </p:cNvPr>
          <p:cNvSpPr>
            <a:spLocks noGrp="1"/>
          </p:cNvSpPr>
          <p:nvPr>
            <p:ph type="dt" sz="half" idx="10"/>
          </p:nvPr>
        </p:nvSpPr>
        <p:spPr/>
        <p:txBody>
          <a:bodyPr/>
          <a:lstStyle/>
          <a:p>
            <a:r>
              <a:rPr lang="en-US"/>
              <a:t>Sep-22-2022</a:t>
            </a:r>
            <a:endParaRPr lang="en-US" dirty="0"/>
          </a:p>
        </p:txBody>
      </p:sp>
      <p:sp>
        <p:nvSpPr>
          <p:cNvPr id="4" name="Footer Placeholder 3">
            <a:extLst>
              <a:ext uri="{FF2B5EF4-FFF2-40B4-BE49-F238E27FC236}">
                <a16:creationId xmlns:a16="http://schemas.microsoft.com/office/drawing/2014/main" id="{0A61AD29-4CF7-4480-9567-5ADCB9F97B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C8BB2C-4CB7-443C-AFFB-E1571B8DCFEC}"/>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175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61D24-5419-4E33-8E51-B0A4480D48B7}"/>
              </a:ext>
            </a:extLst>
          </p:cNvPr>
          <p:cNvSpPr>
            <a:spLocks noGrp="1"/>
          </p:cNvSpPr>
          <p:nvPr>
            <p:ph type="dt" sz="half" idx="10"/>
          </p:nvPr>
        </p:nvSpPr>
        <p:spPr/>
        <p:txBody>
          <a:bodyPr/>
          <a:lstStyle/>
          <a:p>
            <a:r>
              <a:rPr lang="en-US"/>
              <a:t>Sep-22-2022</a:t>
            </a:r>
            <a:endParaRPr lang="en-US" dirty="0"/>
          </a:p>
        </p:txBody>
      </p:sp>
      <p:sp>
        <p:nvSpPr>
          <p:cNvPr id="3" name="Footer Placeholder 2">
            <a:extLst>
              <a:ext uri="{FF2B5EF4-FFF2-40B4-BE49-F238E27FC236}">
                <a16:creationId xmlns:a16="http://schemas.microsoft.com/office/drawing/2014/main" id="{41625072-72C1-47F9-AF39-569D33913F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6AA66A-9D65-4D45-8891-07F42E0BA096}"/>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7361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D62-A331-4194-B2B6-2D100506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1F34A-823C-4E29-AA99-79DFA47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7336-6FDE-439E-8425-124233C9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E2124-CFB0-4AA1-AA71-099CB1109870}"/>
              </a:ext>
            </a:extLst>
          </p:cNvPr>
          <p:cNvSpPr>
            <a:spLocks noGrp="1"/>
          </p:cNvSpPr>
          <p:nvPr>
            <p:ph type="dt" sz="half" idx="10"/>
          </p:nvPr>
        </p:nvSpPr>
        <p:spPr/>
        <p:txBody>
          <a:bodyPr/>
          <a:lstStyle/>
          <a:p>
            <a:r>
              <a:rPr lang="en-US"/>
              <a:t>Sep-22-2022</a:t>
            </a:r>
            <a:endParaRPr lang="en-US" dirty="0"/>
          </a:p>
        </p:txBody>
      </p:sp>
      <p:sp>
        <p:nvSpPr>
          <p:cNvPr id="6" name="Footer Placeholder 5">
            <a:extLst>
              <a:ext uri="{FF2B5EF4-FFF2-40B4-BE49-F238E27FC236}">
                <a16:creationId xmlns:a16="http://schemas.microsoft.com/office/drawing/2014/main" id="{D88A4291-FAD5-43C6-BE43-8A249A883A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5AD6D9-764D-418B-926A-29905D5A4698}"/>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4641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026D-77D2-490D-A58A-40883BFDC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61153-DA58-44AF-9E9E-D683DF94B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5E5B49-D966-4609-932E-99C049214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1998B-EAD8-4F81-9460-8B11177059A9}"/>
              </a:ext>
            </a:extLst>
          </p:cNvPr>
          <p:cNvSpPr>
            <a:spLocks noGrp="1"/>
          </p:cNvSpPr>
          <p:nvPr>
            <p:ph type="dt" sz="half" idx="10"/>
          </p:nvPr>
        </p:nvSpPr>
        <p:spPr/>
        <p:txBody>
          <a:bodyPr/>
          <a:lstStyle/>
          <a:p>
            <a:r>
              <a:rPr lang="en-US"/>
              <a:t>Sep-22-2022</a:t>
            </a:r>
            <a:endParaRPr lang="en-US" dirty="0"/>
          </a:p>
        </p:txBody>
      </p:sp>
      <p:sp>
        <p:nvSpPr>
          <p:cNvPr id="6" name="Footer Placeholder 5">
            <a:extLst>
              <a:ext uri="{FF2B5EF4-FFF2-40B4-BE49-F238E27FC236}">
                <a16:creationId xmlns:a16="http://schemas.microsoft.com/office/drawing/2014/main" id="{32260FCF-28CE-40C4-8FAA-03B58363E2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C737C9-EF37-43C3-88A1-A77313523D2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44430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644D0-307E-4EAE-B5DD-A4FEBEE7D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A19B5-3797-4429-8CEF-8F875BFCE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56583-18FE-490B-BAC8-4D41D556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Sep-22-2022</a:t>
            </a:r>
            <a:endParaRPr lang="en-US" dirty="0"/>
          </a:p>
        </p:txBody>
      </p:sp>
      <p:sp>
        <p:nvSpPr>
          <p:cNvPr id="5" name="Footer Placeholder 4">
            <a:extLst>
              <a:ext uri="{FF2B5EF4-FFF2-40B4-BE49-F238E27FC236}">
                <a16:creationId xmlns:a16="http://schemas.microsoft.com/office/drawing/2014/main" id="{B5CC72E4-D919-4E4C-A907-CCA3C267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B6F07A-ACA0-4075-BF8F-91023973F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4F46-0C47-424B-883B-DA147CF358A3}" type="slidenum">
              <a:rPr lang="en-US" smtClean="0"/>
              <a:t>‹#›</a:t>
            </a:fld>
            <a:endParaRPr lang="en-US" dirty="0"/>
          </a:p>
        </p:txBody>
      </p:sp>
    </p:spTree>
    <p:extLst>
      <p:ext uri="{BB962C8B-B14F-4D97-AF65-F5344CB8AC3E}">
        <p14:creationId xmlns:p14="http://schemas.microsoft.com/office/powerpoint/2010/main" val="137757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ref.com/biblepassage/?search=Luke_1:1-4" TargetMode="External"/><Relationship Id="rId7" Type="http://schemas.openxmlformats.org/officeDocument/2006/relationships/hyperlink" Target="https://www.bibleref.com/biblepassage/?search=Acts_11:28" TargetMode="External"/><Relationship Id="rId2" Type="http://schemas.openxmlformats.org/officeDocument/2006/relationships/hyperlink" Target="https://www.bibleref.com/biblepassage/?search=Colossians_4:11-14"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Acts_28:30-31" TargetMode="External"/><Relationship Id="rId5" Type="http://schemas.openxmlformats.org/officeDocument/2006/relationships/hyperlink" Target="https://www.bibleref.com/biblepassage/?search=Luke_1:3" TargetMode="External"/><Relationship Id="rId4" Type="http://schemas.openxmlformats.org/officeDocument/2006/relationships/hyperlink" Target="https://www.bibleref.com/biblepassage/?search=Acts_1: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ref.com/biblepassage/?search=Acts_1:1" TargetMode="External"/><Relationship Id="rId2" Type="http://schemas.openxmlformats.org/officeDocument/2006/relationships/hyperlink" Target="https://www.bibleref.com/biblepassage/?search=Luke_1:3"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2_Peter_1:21" TargetMode="External"/><Relationship Id="rId5" Type="http://schemas.openxmlformats.org/officeDocument/2006/relationships/hyperlink" Target="https://www.bibleref.com/biblepassage/?search=Luke_1:1-2" TargetMode="External"/><Relationship Id="rId4" Type="http://schemas.openxmlformats.org/officeDocument/2006/relationships/hyperlink" Target="https://www.bibleref.com/biblepassage/?search=Philippians_4:2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bibleref.com/biblepassage/?search=Luke_18:31-33" TargetMode="External"/><Relationship Id="rId3" Type="http://schemas.openxmlformats.org/officeDocument/2006/relationships/hyperlink" Target="https://www.bibleref.com/Luke/2/Luke-2-4.html" TargetMode="External"/><Relationship Id="rId7" Type="http://schemas.openxmlformats.org/officeDocument/2006/relationships/hyperlink" Target="https://www.bibleref.com/biblepassage/?search=Luke_4:18-20" TargetMode="External"/><Relationship Id="rId12" Type="http://schemas.openxmlformats.org/officeDocument/2006/relationships/hyperlink" Target="https://www.bibleref.com/biblepassage/?search=Luke_24:50-53" TargetMode="External"/><Relationship Id="rId2" Type="http://schemas.openxmlformats.org/officeDocument/2006/relationships/hyperlink" Target="https://www.bibleref.com/biblepassage/?search=Luke_1:1-4"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uke_3:21-22" TargetMode="External"/><Relationship Id="rId11" Type="http://schemas.openxmlformats.org/officeDocument/2006/relationships/hyperlink" Target="https://www.bibleref.com/biblepassage/?search=Luke_24:1-7" TargetMode="External"/><Relationship Id="rId5" Type="http://schemas.openxmlformats.org/officeDocument/2006/relationships/hyperlink" Target="https://www.bibleref.com/Luke/3/Luke-3-16.html" TargetMode="External"/><Relationship Id="rId10" Type="http://schemas.openxmlformats.org/officeDocument/2006/relationships/hyperlink" Target="https://www.bibleref.com/biblepassage/?search=Luke_23:33-34" TargetMode="External"/><Relationship Id="rId4" Type="http://schemas.openxmlformats.org/officeDocument/2006/relationships/hyperlink" Target="https://www.bibleref.com/biblepassage/?search=Luke_2:4-7" TargetMode="External"/><Relationship Id="rId9" Type="http://schemas.openxmlformats.org/officeDocument/2006/relationships/hyperlink" Target="https://www.bibleref.com/biblepassage/?search=Luke_22:17-2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bibleref.com/biblepassage/?search=Luke_7:37-50" TargetMode="External"/><Relationship Id="rId13" Type="http://schemas.openxmlformats.org/officeDocument/2006/relationships/hyperlink" Target="https://www.bibleref.com/biblepassage/?search=Luke_1:13-15" TargetMode="External"/><Relationship Id="rId3" Type="http://schemas.openxmlformats.org/officeDocument/2006/relationships/hyperlink" Target="https://www.bibleref.com/biblepassage/?search=Luke_3:21" TargetMode="External"/><Relationship Id="rId7" Type="http://schemas.openxmlformats.org/officeDocument/2006/relationships/hyperlink" Target="https://www.bibleref.com/biblepassage/?search=Luke_11:13" TargetMode="External"/><Relationship Id="rId12" Type="http://schemas.openxmlformats.org/officeDocument/2006/relationships/hyperlink" Target="https://www.bibleref.com/biblepassage/?search=Luke_24:1-9" TargetMode="External"/><Relationship Id="rId2" Type="http://schemas.openxmlformats.org/officeDocument/2006/relationships/hyperlink" Target="https://www.bibleref.com/biblepassage/?search=Luke_2:25-27"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uke_10:21" TargetMode="External"/><Relationship Id="rId11" Type="http://schemas.openxmlformats.org/officeDocument/2006/relationships/hyperlink" Target="https://www.bibleref.com/biblepassage/?search=Luke_23:49-56" TargetMode="External"/><Relationship Id="rId5" Type="http://schemas.openxmlformats.org/officeDocument/2006/relationships/hyperlink" Target="https://www.bibleref.com/biblepassage/?search=Luke_4:14-18" TargetMode="External"/><Relationship Id="rId15" Type="http://schemas.openxmlformats.org/officeDocument/2006/relationships/hyperlink" Target="https://www.bibleref.com/biblepassage/?search=Luke_1:5-38" TargetMode="External"/><Relationship Id="rId10" Type="http://schemas.openxmlformats.org/officeDocument/2006/relationships/hyperlink" Target="https://www.bibleref.com/biblepassage/?search=Luke_8:43-48" TargetMode="External"/><Relationship Id="rId4" Type="http://schemas.openxmlformats.org/officeDocument/2006/relationships/hyperlink" Target="https://www.bibleref.com/biblepassage/?search=Luke_4:1" TargetMode="External"/><Relationship Id="rId9" Type="http://schemas.openxmlformats.org/officeDocument/2006/relationships/hyperlink" Target="https://www.bibleref.com/biblepassage/?search=Luke_8:1-3" TargetMode="External"/><Relationship Id="rId14" Type="http://schemas.openxmlformats.org/officeDocument/2006/relationships/hyperlink" Target="https://www.bibleref.com/biblepassage/?search=Luke_1:39-45"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2.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hyperlink" Target="https://www.bibleref.com/biblepassage/?search=Luke_21:20-24" TargetMode="External"/><Relationship Id="rId5" Type="http://schemas.openxmlformats.org/officeDocument/2006/relationships/hyperlink" Target="https://www.bibleref.com/biblepassage/?search=Luke_21:25-36" TargetMode="External"/><Relationship Id="rId4" Type="http://schemas.openxmlformats.org/officeDocument/2006/relationships/hyperlink" Target="https://www.bibleref.com/biblepassage/?search=Luke_21:9-1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ref.com/biblepassage/?search=Luke_13:10-17" TargetMode="External"/><Relationship Id="rId13" Type="http://schemas.openxmlformats.org/officeDocument/2006/relationships/hyperlink" Target="https://www.bibleref.com/biblepassage/?search=Luke_19:1-10" TargetMode="External"/><Relationship Id="rId18" Type="http://schemas.openxmlformats.org/officeDocument/2006/relationships/hyperlink" Target="https://www.bibleref.com/Luke/21/Luke-chapter-21.html" TargetMode="External"/><Relationship Id="rId3" Type="http://schemas.openxmlformats.org/officeDocument/2006/relationships/hyperlink" Target="https://www.bibleref.com/biblepassage/?search=Luke_3:23-38" TargetMode="External"/><Relationship Id="rId7" Type="http://schemas.openxmlformats.org/officeDocument/2006/relationships/hyperlink" Target="https://www.bibleref.com/biblepassage/?search=Luke_10:1-24" TargetMode="External"/><Relationship Id="rId12" Type="http://schemas.openxmlformats.org/officeDocument/2006/relationships/hyperlink" Target="https://www.bibleref.com/biblepassage/?search=Luke_17:11-19" TargetMode="External"/><Relationship Id="rId17" Type="http://schemas.openxmlformats.org/officeDocument/2006/relationships/hyperlink" Target="https://www.bibleref.com/biblepassage/?search=Luke_22:24-62" TargetMode="External"/><Relationship Id="rId2" Type="http://schemas.openxmlformats.org/officeDocument/2006/relationships/hyperlink" Target="https://www.bibleref.com/biblepassage/?search=Luke_1:1-4" TargetMode="External"/><Relationship Id="rId16" Type="http://schemas.openxmlformats.org/officeDocument/2006/relationships/hyperlink" Target="https://www.bibleref.com/biblepassage/?search=Luke_9:21-22" TargetMode="External"/><Relationship Id="rId20" Type="http://schemas.openxmlformats.org/officeDocument/2006/relationships/hyperlink" Target="https://www.bibleref.com/biblepassage/?search=Galatians_4:4-5"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Luke_7:11-17" TargetMode="External"/><Relationship Id="rId11" Type="http://schemas.openxmlformats.org/officeDocument/2006/relationships/hyperlink" Target="https://www.bibleref.com/biblepassage/?search=Luke_16:19-31" TargetMode="External"/><Relationship Id="rId5" Type="http://schemas.openxmlformats.org/officeDocument/2006/relationships/hyperlink" Target="https://www.bibleref.com/biblepassage/?search=Luke_1:5-38" TargetMode="External"/><Relationship Id="rId15" Type="http://schemas.openxmlformats.org/officeDocument/2006/relationships/hyperlink" Target="https://www.bibleref.com/biblepassage/?search=Luke_24:44-53" TargetMode="External"/><Relationship Id="rId10" Type="http://schemas.openxmlformats.org/officeDocument/2006/relationships/hyperlink" Target="https://www.bibleref.com/Luke/15/Luke-chapter-15.html" TargetMode="External"/><Relationship Id="rId19" Type="http://schemas.openxmlformats.org/officeDocument/2006/relationships/hyperlink" Target="https://www.bibleref.com/biblepassage/?search=Mark_1:14-15" TargetMode="External"/><Relationship Id="rId4" Type="http://schemas.openxmlformats.org/officeDocument/2006/relationships/hyperlink" Target="https://www.bibleref.com/biblepassage/?search=Luke_2:39-52" TargetMode="External"/><Relationship Id="rId9" Type="http://schemas.openxmlformats.org/officeDocument/2006/relationships/hyperlink" Target="https://www.bibleref.com/biblepassage/?search=Luke_10:25-37" TargetMode="External"/><Relationship Id="rId14" Type="http://schemas.openxmlformats.org/officeDocument/2006/relationships/hyperlink" Target="https://www.bibleref.com/biblepassage/?search=Luke_23:26-4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bibleref.com/biblepassage/?search=Luke_24:50-53"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1.wdp"/><Relationship Id="rId7" Type="http://schemas.openxmlformats.org/officeDocument/2006/relationships/hyperlink" Target="https://answersingenesis.org/"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Luke_1:1-4"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bibleref.com/biblepassage/?search=Luke_7:37-50" TargetMode="External"/><Relationship Id="rId13" Type="http://schemas.openxmlformats.org/officeDocument/2006/relationships/hyperlink" Target="https://www.bibleref.com/biblepassage/?search=Luke_1:13-15" TargetMode="External"/><Relationship Id="rId3" Type="http://schemas.openxmlformats.org/officeDocument/2006/relationships/hyperlink" Target="https://www.bibleref.com/biblepassage/?search=Luke_3:21-22" TargetMode="External"/><Relationship Id="rId7" Type="http://schemas.openxmlformats.org/officeDocument/2006/relationships/hyperlink" Target="https://www.bibleref.com/biblepassage/?search=Luke_11:13" TargetMode="External"/><Relationship Id="rId12" Type="http://schemas.openxmlformats.org/officeDocument/2006/relationships/hyperlink" Target="https://www.bibleref.com/biblepassage/?search=Luke_24:1-9" TargetMode="External"/><Relationship Id="rId2" Type="http://schemas.openxmlformats.org/officeDocument/2006/relationships/hyperlink" Target="https://www.bibleref.com/biblepassage/?search=Luke_2:25-27" TargetMode="External"/><Relationship Id="rId1" Type="http://schemas.openxmlformats.org/officeDocument/2006/relationships/slideLayout" Target="../slideLayouts/slideLayout6.xml"/><Relationship Id="rId6" Type="http://schemas.openxmlformats.org/officeDocument/2006/relationships/hyperlink" Target="https://www.bibleref.com/biblepassage/?search=Luke_10:21" TargetMode="External"/><Relationship Id="rId11" Type="http://schemas.openxmlformats.org/officeDocument/2006/relationships/hyperlink" Target="https://www.bibleref.com/biblepassage/?search=Luke_23:49-56" TargetMode="External"/><Relationship Id="rId5" Type="http://schemas.openxmlformats.org/officeDocument/2006/relationships/hyperlink" Target="https://www.bibleref.com/biblepassage/?search=Luke_4:14-18" TargetMode="External"/><Relationship Id="rId15" Type="http://schemas.openxmlformats.org/officeDocument/2006/relationships/hyperlink" Target="https://www.bibleref.com/biblepassage/?search=Luke_1:5-38" TargetMode="External"/><Relationship Id="rId10" Type="http://schemas.openxmlformats.org/officeDocument/2006/relationships/hyperlink" Target="https://www.bibleref.com/biblepassage/?search=Luke_8:43-48" TargetMode="External"/><Relationship Id="rId4" Type="http://schemas.openxmlformats.org/officeDocument/2006/relationships/hyperlink" Target="https://www.bibleref.com/biblepassage/?search=Luke_4:1" TargetMode="External"/><Relationship Id="rId9" Type="http://schemas.openxmlformats.org/officeDocument/2006/relationships/hyperlink" Target="https://www.bibleref.com/biblepassage/?search=Luke_8:1-3" TargetMode="External"/><Relationship Id="rId14" Type="http://schemas.openxmlformats.org/officeDocument/2006/relationships/hyperlink" Target="https://www.bibleref.com/biblepassage/?search=Luke_1:39-4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bibleref.com/biblepassage/?search=Luke_24:50-53"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Luke_1:1-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3" Type="http://schemas.openxmlformats.org/officeDocument/2006/relationships/hyperlink" Target="https://www.bibleref.com/biblepassage/?search=Mark_15:1-41" TargetMode="External"/><Relationship Id="rId18" Type="http://schemas.openxmlformats.org/officeDocument/2006/relationships/hyperlink" Target="https://www.bibleref.com/biblepassage/?search=Malachi_3:1" TargetMode="External"/><Relationship Id="rId26" Type="http://schemas.openxmlformats.org/officeDocument/2006/relationships/hyperlink" Target="https://www.bibleref.com/biblepassage/?search=John_20:11-29" TargetMode="External"/><Relationship Id="rId3" Type="http://schemas.openxmlformats.org/officeDocument/2006/relationships/hyperlink" Target="https://www.bibleref.com/biblepassage/?search=Mark_1:9-11" TargetMode="External"/><Relationship Id="rId21" Type="http://schemas.openxmlformats.org/officeDocument/2006/relationships/hyperlink" Target="https://www.bibleref.com/biblepassage/?search=Mark_2:28" TargetMode="External"/><Relationship Id="rId34" Type="http://schemas.openxmlformats.org/officeDocument/2006/relationships/hyperlink" Target="https://www.bibleref.com/biblepassage/?search=PSalm_118:22-23" TargetMode="External"/><Relationship Id="rId7" Type="http://schemas.openxmlformats.org/officeDocument/2006/relationships/hyperlink" Target="https://www.bibleref.com/biblepassage/?search=Mark_9:1-9" TargetMode="External"/><Relationship Id="rId12" Type="http://schemas.openxmlformats.org/officeDocument/2006/relationships/hyperlink" Target="https://www.bibleref.com/biblepassage/?search=Mark_14:43-72" TargetMode="External"/><Relationship Id="rId17" Type="http://schemas.openxmlformats.org/officeDocument/2006/relationships/hyperlink" Target="https://www.bibleref.com/biblepassage/?search=Isaiah_40:3" TargetMode="External"/><Relationship Id="rId25" Type="http://schemas.openxmlformats.org/officeDocument/2006/relationships/hyperlink" Target="https://www.bibleref.com/biblepassage/?search=Mark_16:1-8" TargetMode="External"/><Relationship Id="rId33" Type="http://schemas.openxmlformats.org/officeDocument/2006/relationships/hyperlink" Target="https://www.bibleref.com/biblepassage/?search=Mark_12:10-11" TargetMode="External"/><Relationship Id="rId2" Type="http://schemas.openxmlformats.org/officeDocument/2006/relationships/hyperlink" Target="https://www.bibleref.com/biblepassage/?search=Mark_1:1-4" TargetMode="External"/><Relationship Id="rId16" Type="http://schemas.openxmlformats.org/officeDocument/2006/relationships/hyperlink" Target="https://www.bibleref.com/biblepassage/?search=Mark_9:31" TargetMode="External"/><Relationship Id="rId20" Type="http://schemas.openxmlformats.org/officeDocument/2006/relationships/hyperlink" Target="https://www.bibleref.com/biblepassage/?search=Mark_2:10" TargetMode="External"/><Relationship Id="rId29" Type="http://schemas.openxmlformats.org/officeDocument/2006/relationships/hyperlink" Target="https://www.bibleref.com/biblepassage/?search=Mark_4:11-12" TargetMode="External"/><Relationship Id="rId1" Type="http://schemas.openxmlformats.org/officeDocument/2006/relationships/slideLayout" Target="../slideLayouts/slideLayout2.xml"/><Relationship Id="rId6" Type="http://schemas.openxmlformats.org/officeDocument/2006/relationships/hyperlink" Target="https://www.bibleref.com/Mark/1/Mark-chapter-1.html" TargetMode="External"/><Relationship Id="rId11" Type="http://schemas.openxmlformats.org/officeDocument/2006/relationships/hyperlink" Target="https://www.bibleref.com/biblepassage/?search=Mark_11:1-11" TargetMode="External"/><Relationship Id="rId24" Type="http://schemas.openxmlformats.org/officeDocument/2006/relationships/hyperlink" Target="https://www.bibleref.com/biblepassage/?search=Mark_9:7" TargetMode="External"/><Relationship Id="rId32" Type="http://schemas.openxmlformats.org/officeDocument/2006/relationships/hyperlink" Target="https://www.bibleref.com/biblepassage/?search=Isaiah_29:13" TargetMode="External"/><Relationship Id="rId5" Type="http://schemas.openxmlformats.org/officeDocument/2006/relationships/hyperlink" Target="https://www.bibleref.com/biblepassage/?search=Mark_3:13-19" TargetMode="External"/><Relationship Id="rId15" Type="http://schemas.openxmlformats.org/officeDocument/2006/relationships/hyperlink" Target="https://www.bibleref.com/biblepassage/?search=Mark_8:31" TargetMode="External"/><Relationship Id="rId23" Type="http://schemas.openxmlformats.org/officeDocument/2006/relationships/hyperlink" Target="https://www.bibleref.com/biblepassage/?search=Mark_15:2" TargetMode="External"/><Relationship Id="rId28" Type="http://schemas.openxmlformats.org/officeDocument/2006/relationships/hyperlink" Target="https://www.bibleref.com/biblepassage/?search=1_Corinthians_15:1-8" TargetMode="External"/><Relationship Id="rId10" Type="http://schemas.openxmlformats.org/officeDocument/2006/relationships/hyperlink" Target="https://www.bibleref.com/biblepassage/?search=2_Kings_4:8-37" TargetMode="External"/><Relationship Id="rId19" Type="http://schemas.openxmlformats.org/officeDocument/2006/relationships/hyperlink" Target="https://www.bibleref.com/biblepassage/?search=Mark_1:1" TargetMode="External"/><Relationship Id="rId31" Type="http://schemas.openxmlformats.org/officeDocument/2006/relationships/hyperlink" Target="https://www.bibleref.com/biblepassage/?search=Mark_7:6-7" TargetMode="External"/><Relationship Id="rId4" Type="http://schemas.openxmlformats.org/officeDocument/2006/relationships/hyperlink" Target="https://www.bibleref.com/biblepassage/?search=Mark_1:17-20" TargetMode="External"/><Relationship Id="rId9" Type="http://schemas.openxmlformats.org/officeDocument/2006/relationships/hyperlink" Target="https://www.bibleref.com/1-Kings/17/1-Kings-chapter-17.html" TargetMode="External"/><Relationship Id="rId14" Type="http://schemas.openxmlformats.org/officeDocument/2006/relationships/hyperlink" Target="https://www.bibleref.com/biblepassage/?search=Mark_10:45" TargetMode="External"/><Relationship Id="rId22" Type="http://schemas.openxmlformats.org/officeDocument/2006/relationships/hyperlink" Target="https://www.bibleref.com/biblepassage/?search=Mark_10:47-48" TargetMode="External"/><Relationship Id="rId27" Type="http://schemas.openxmlformats.org/officeDocument/2006/relationships/hyperlink" Target="https://www.bibleref.com/biblepassage/?search=Acts_1:3" TargetMode="External"/><Relationship Id="rId30" Type="http://schemas.openxmlformats.org/officeDocument/2006/relationships/hyperlink" Target="https://www.bibleref.com/biblepassage/?search=Isaiah_6:9-10" TargetMode="External"/><Relationship Id="rId8" Type="http://schemas.openxmlformats.org/officeDocument/2006/relationships/hyperlink" Target="https://www.bibleref.com/Mark/13/Mark-chapter-13.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9">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Shape 71">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Rectangle 77">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80" name="Freeform: Shape 79">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 name="Subtitle 2"/>
          <p:cNvSpPr>
            <a:spLocks noGrp="1"/>
          </p:cNvSpPr>
          <p:nvPr>
            <p:ph type="subTitle" idx="1"/>
          </p:nvPr>
        </p:nvSpPr>
        <p:spPr>
          <a:xfrm>
            <a:off x="4551177" y="3978098"/>
            <a:ext cx="3312734" cy="835566"/>
          </a:xfrm>
          <a:noFill/>
        </p:spPr>
        <p:txBody>
          <a:bodyPr>
            <a:normAutofit/>
          </a:bodyPr>
          <a:lstStyle/>
          <a:p>
            <a:pPr>
              <a:spcAft>
                <a:spcPts val="600"/>
              </a:spcAft>
            </a:pPr>
            <a:r>
              <a:rPr lang="en-US" sz="3600" b="1" dirty="0">
                <a:solidFill>
                  <a:srgbClr val="080808"/>
                </a:solidFill>
              </a:rPr>
              <a:t>Book 42</a:t>
            </a:r>
          </a:p>
        </p:txBody>
      </p:sp>
      <p:sp>
        <p:nvSpPr>
          <p:cNvPr id="2" name="Title 1"/>
          <p:cNvSpPr>
            <a:spLocks noGrp="1"/>
          </p:cNvSpPr>
          <p:nvPr>
            <p:ph type="ctrTitle"/>
          </p:nvPr>
        </p:nvSpPr>
        <p:spPr>
          <a:xfrm>
            <a:off x="3210948" y="2781651"/>
            <a:ext cx="5782716" cy="1271669"/>
          </a:xfrm>
          <a:noFill/>
        </p:spPr>
        <p:txBody>
          <a:bodyPr anchor="ctr">
            <a:normAutofit/>
          </a:bodyPr>
          <a:lstStyle/>
          <a:p>
            <a:r>
              <a:rPr lang="en-US" sz="5600" b="1" dirty="0">
                <a:solidFill>
                  <a:schemeClr val="accent1">
                    <a:lumMod val="75000"/>
                  </a:schemeClr>
                </a:solidFill>
              </a:rPr>
              <a:t>LUKE</a:t>
            </a:r>
          </a:p>
        </p:txBody>
      </p:sp>
      <p:sp>
        <p:nvSpPr>
          <p:cNvPr id="84" name="Freeform: Shape 83">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Rectangle 85">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884283" y="137383"/>
            <a:ext cx="10512862" cy="488074"/>
          </a:xfrm>
        </p:spPr>
        <p:txBody>
          <a:bodyPr>
            <a:normAutofit/>
          </a:bodyPr>
          <a:lstStyle/>
          <a:p>
            <a:pPr algn="ctr"/>
            <a:r>
              <a:rPr lang="en-US" sz="2399" dirty="0">
                <a:solidFill>
                  <a:srgbClr val="6313DC"/>
                </a:solidFill>
              </a:rPr>
              <a:t>BIBLICAL CHRONOLOGICAL BACKGROUND</a:t>
            </a:r>
            <a:endParaRPr lang="en-US" sz="2399" dirty="0">
              <a:solidFill>
                <a:schemeClr val="accent2">
                  <a:lumMod val="75000"/>
                </a:schemeClr>
              </a:solidFill>
            </a:endParaRPr>
          </a:p>
        </p:txBody>
      </p:sp>
      <p:pic>
        <p:nvPicPr>
          <p:cNvPr id="3" name="Content Placeholder 6" descr="Chart&#10;&#10;Description automatically generated">
            <a:extLst>
              <a:ext uri="{FF2B5EF4-FFF2-40B4-BE49-F238E27FC236}">
                <a16:creationId xmlns:a16="http://schemas.microsoft.com/office/drawing/2014/main" id="{DE37BAA5-2BB2-7188-597B-AA1DE5275C7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47328" y="600718"/>
            <a:ext cx="10040545" cy="5835400"/>
          </a:xfrm>
        </p:spPr>
      </p:pic>
      <p:grpSp>
        <p:nvGrpSpPr>
          <p:cNvPr id="6" name="Group 5">
            <a:extLst>
              <a:ext uri="{FF2B5EF4-FFF2-40B4-BE49-F238E27FC236}">
                <a16:creationId xmlns:a16="http://schemas.microsoft.com/office/drawing/2014/main" id="{978410A1-D8C6-D691-C892-B75054FD8411}"/>
              </a:ext>
            </a:extLst>
          </p:cNvPr>
          <p:cNvGrpSpPr/>
          <p:nvPr/>
        </p:nvGrpSpPr>
        <p:grpSpPr>
          <a:xfrm>
            <a:off x="1282671" y="593447"/>
            <a:ext cx="9864941" cy="4356392"/>
            <a:chOff x="1161711" y="700125"/>
            <a:chExt cx="9867511" cy="4357526"/>
          </a:xfrm>
        </p:grpSpPr>
        <p:pic>
          <p:nvPicPr>
            <p:cNvPr id="7" name="Picture 6" descr="Logo&#10;&#10;Description automatically generated">
              <a:extLst>
                <a:ext uri="{FF2B5EF4-FFF2-40B4-BE49-F238E27FC236}">
                  <a16:creationId xmlns:a16="http://schemas.microsoft.com/office/drawing/2014/main" id="{7920AE0F-F674-79AA-E461-69A60BD60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098C9E0-896D-04EB-9251-E79AF4A01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9" name="Arrow: Right 8">
              <a:extLst>
                <a:ext uri="{FF2B5EF4-FFF2-40B4-BE49-F238E27FC236}">
                  <a16:creationId xmlns:a16="http://schemas.microsoft.com/office/drawing/2014/main" id="{2FD8D558-9FC1-2CAA-C1D0-D5531EA7E690}"/>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10" name="Picture 9" descr="A picture containing logo&#10;&#10;Description automatically generated">
              <a:extLst>
                <a:ext uri="{FF2B5EF4-FFF2-40B4-BE49-F238E27FC236}">
                  <a16:creationId xmlns:a16="http://schemas.microsoft.com/office/drawing/2014/main" id="{C0DD45E6-7B3D-DADF-BB50-A827D5CDBB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393DF1A-D29E-F37C-4172-814A421B7F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DFCA8B8-12CD-932F-EFBA-B660AFC310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3B6E3EE0-D24D-E1D2-25A6-25B956E3CD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3CF77C3-ABFF-989F-502F-9D3A740B2B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16" name="Arrow: Right 15">
              <a:extLst>
                <a:ext uri="{FF2B5EF4-FFF2-40B4-BE49-F238E27FC236}">
                  <a16:creationId xmlns:a16="http://schemas.microsoft.com/office/drawing/2014/main" id="{C342DF72-9FB2-9E12-4B1C-8B3B8F6D7609}"/>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17" name="Arrow: Bent-Up 16">
              <a:extLst>
                <a:ext uri="{FF2B5EF4-FFF2-40B4-BE49-F238E27FC236}">
                  <a16:creationId xmlns:a16="http://schemas.microsoft.com/office/drawing/2014/main" id="{CF43AD3E-5895-3598-6D57-87FF7A419EC8}"/>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47F5B0A9-AE99-E24A-F7D1-249AA5BE0B33}"/>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19" name="TextBox 18">
              <a:extLst>
                <a:ext uri="{FF2B5EF4-FFF2-40B4-BE49-F238E27FC236}">
                  <a16:creationId xmlns:a16="http://schemas.microsoft.com/office/drawing/2014/main" id="{1CDD4D08-0D80-72B6-4F35-A2B911E7FED4}"/>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20" name="TextBox 19">
              <a:extLst>
                <a:ext uri="{FF2B5EF4-FFF2-40B4-BE49-F238E27FC236}">
                  <a16:creationId xmlns:a16="http://schemas.microsoft.com/office/drawing/2014/main" id="{785C9EE9-D7A1-7F29-DA6D-78386646D0BA}"/>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21" name="TextBox 20">
            <a:extLst>
              <a:ext uri="{FF2B5EF4-FFF2-40B4-BE49-F238E27FC236}">
                <a16:creationId xmlns:a16="http://schemas.microsoft.com/office/drawing/2014/main" id="{25EB1439-8587-0A53-43B5-07523C7B93B2}"/>
              </a:ext>
            </a:extLst>
          </p:cNvPr>
          <p:cNvSpPr txBox="1"/>
          <p:nvPr/>
        </p:nvSpPr>
        <p:spPr>
          <a:xfrm>
            <a:off x="4000292"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24" name="TextBox 23">
            <a:extLst>
              <a:ext uri="{FF2B5EF4-FFF2-40B4-BE49-F238E27FC236}">
                <a16:creationId xmlns:a16="http://schemas.microsoft.com/office/drawing/2014/main" id="{9BF37267-66F8-FBBA-4651-9E5E217B5251}"/>
              </a:ext>
            </a:extLst>
          </p:cNvPr>
          <p:cNvSpPr txBox="1"/>
          <p:nvPr/>
        </p:nvSpPr>
        <p:spPr>
          <a:xfrm>
            <a:off x="8199403" y="5397721"/>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25" name="TextBox 24">
            <a:extLst>
              <a:ext uri="{FF2B5EF4-FFF2-40B4-BE49-F238E27FC236}">
                <a16:creationId xmlns:a16="http://schemas.microsoft.com/office/drawing/2014/main" id="{EB23DDB3-8B36-5289-285E-5C311CCFF99E}"/>
              </a:ext>
            </a:extLst>
          </p:cNvPr>
          <p:cNvSpPr txBox="1"/>
          <p:nvPr/>
        </p:nvSpPr>
        <p:spPr>
          <a:xfrm>
            <a:off x="1196119"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22" name="TextBox 21">
            <a:extLst>
              <a:ext uri="{FF2B5EF4-FFF2-40B4-BE49-F238E27FC236}">
                <a16:creationId xmlns:a16="http://schemas.microsoft.com/office/drawing/2014/main" id="{669681D8-D66B-BA2C-1D43-C173CE290AE4}"/>
              </a:ext>
            </a:extLst>
          </p:cNvPr>
          <p:cNvSpPr txBox="1"/>
          <p:nvPr/>
        </p:nvSpPr>
        <p:spPr>
          <a:xfrm>
            <a:off x="7022352" y="5182335"/>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23" name="TextBox 22">
            <a:extLst>
              <a:ext uri="{FF2B5EF4-FFF2-40B4-BE49-F238E27FC236}">
                <a16:creationId xmlns:a16="http://schemas.microsoft.com/office/drawing/2014/main" id="{3FF00EB5-BABA-AD9A-81B1-778370963752}"/>
              </a:ext>
            </a:extLst>
          </p:cNvPr>
          <p:cNvSpPr txBox="1"/>
          <p:nvPr/>
        </p:nvSpPr>
        <p:spPr>
          <a:xfrm>
            <a:off x="6767422"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26" name="TextBox 25">
            <a:extLst>
              <a:ext uri="{FF2B5EF4-FFF2-40B4-BE49-F238E27FC236}">
                <a16:creationId xmlns:a16="http://schemas.microsoft.com/office/drawing/2014/main" id="{5CA776CC-6909-8FE3-E03D-590643B59895}"/>
              </a:ext>
            </a:extLst>
          </p:cNvPr>
          <p:cNvSpPr txBox="1"/>
          <p:nvPr/>
        </p:nvSpPr>
        <p:spPr>
          <a:xfrm>
            <a:off x="6941938"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6DDB036D-E2F0-CBD2-A8A3-22849202F206}"/>
              </a:ext>
            </a:extLst>
          </p:cNvPr>
          <p:cNvCxnSpPr>
            <a:cxnSpLocks/>
          </p:cNvCxnSpPr>
          <p:nvPr/>
        </p:nvCxnSpPr>
        <p:spPr>
          <a:xfrm>
            <a:off x="3196887"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301052-B2D8-9235-8756-36D602AC27F2}"/>
              </a:ext>
            </a:extLst>
          </p:cNvPr>
          <p:cNvSpPr txBox="1"/>
          <p:nvPr/>
        </p:nvSpPr>
        <p:spPr>
          <a:xfrm>
            <a:off x="3042619"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sp>
        <p:nvSpPr>
          <p:cNvPr id="4" name="Slide Number Placeholder 3">
            <a:extLst>
              <a:ext uri="{FF2B5EF4-FFF2-40B4-BE49-F238E27FC236}">
                <a16:creationId xmlns:a16="http://schemas.microsoft.com/office/drawing/2014/main" id="{D0C00EF5-B4D5-9769-0142-2E7C133475B5}"/>
              </a:ext>
            </a:extLst>
          </p:cNvPr>
          <p:cNvSpPr>
            <a:spLocks noGrp="1"/>
          </p:cNvSpPr>
          <p:nvPr>
            <p:ph type="sldNum" sz="quarter" idx="12"/>
          </p:nvPr>
        </p:nvSpPr>
        <p:spPr/>
        <p:txBody>
          <a:bodyPr/>
          <a:lstStyle/>
          <a:p>
            <a:pPr defTabSz="914126">
              <a:defRPr/>
            </a:pPr>
            <a:fld id="{4C8B8A27-DF03-4546-BA93-21C967D57E5C}" type="slidenum">
              <a:rPr lang="en-US">
                <a:solidFill>
                  <a:prstClr val="black">
                    <a:tint val="75000"/>
                  </a:prstClr>
                </a:solidFill>
                <a:latin typeface="Calibri" panose="020F0502020204030204"/>
              </a:rPr>
              <a:pPr defTabSz="914126">
                <a:defRPr/>
              </a:pPr>
              <a:t>10</a:t>
            </a:fld>
            <a:endParaRPr lang="en-US" dirty="0">
              <a:solidFill>
                <a:prstClr val="black">
                  <a:tint val="75000"/>
                </a:prstClr>
              </a:solidFill>
              <a:latin typeface="Calibri" panose="020F0502020204030204"/>
            </a:endParaRPr>
          </a:p>
        </p:txBody>
      </p:sp>
      <p:cxnSp>
        <p:nvCxnSpPr>
          <p:cNvPr id="27" name="Straight Connector 26">
            <a:extLst>
              <a:ext uri="{FF2B5EF4-FFF2-40B4-BE49-F238E27FC236}">
                <a16:creationId xmlns:a16="http://schemas.microsoft.com/office/drawing/2014/main" id="{430842BB-DEF8-6075-1BFD-77ECC56044C7}"/>
              </a:ext>
            </a:extLst>
          </p:cNvPr>
          <p:cNvCxnSpPr/>
          <p:nvPr/>
        </p:nvCxnSpPr>
        <p:spPr>
          <a:xfrm>
            <a:off x="10210800"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555653-25F3-DD55-BADD-63EAFE290588}"/>
              </a:ext>
            </a:extLst>
          </p:cNvPr>
          <p:cNvSpPr txBox="1"/>
          <p:nvPr/>
        </p:nvSpPr>
        <p:spPr>
          <a:xfrm>
            <a:off x="8536932" y="6205286"/>
            <a:ext cx="1369068" cy="230832"/>
          </a:xfrm>
          <a:prstGeom prst="rect">
            <a:avLst/>
          </a:prstGeom>
          <a:noFill/>
        </p:spPr>
        <p:txBody>
          <a:bodyPr wrap="square" rtlCol="0">
            <a:spAutoFit/>
          </a:bodyPr>
          <a:lstStyle/>
          <a:p>
            <a:pPr algn="ctr">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16969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B576-97BC-001E-825E-81A4A5FD5640}"/>
              </a:ext>
            </a:extLst>
          </p:cNvPr>
          <p:cNvSpPr>
            <a:spLocks noGrp="1"/>
          </p:cNvSpPr>
          <p:nvPr>
            <p:ph type="title"/>
          </p:nvPr>
        </p:nvSpPr>
        <p:spPr>
          <a:xfrm>
            <a:off x="3034854" y="1363344"/>
            <a:ext cx="6103605" cy="2031055"/>
          </a:xfrm>
        </p:spPr>
        <p:txBody>
          <a:bodyPr vert="horz" lIns="91440" tIns="45720" rIns="91440" bIns="45720" rtlCol="0" anchor="b">
            <a:normAutofit/>
          </a:bodyPr>
          <a:lstStyle/>
          <a:p>
            <a:pPr algn="ctr"/>
            <a:r>
              <a:rPr lang="en-US" sz="5100" dirty="0">
                <a:solidFill>
                  <a:schemeClr val="accent1">
                    <a:lumMod val="75000"/>
                  </a:schemeClr>
                </a:solidFill>
              </a:rPr>
              <a:t>Luke</a:t>
            </a:r>
          </a:p>
        </p:txBody>
      </p:sp>
      <p:sp>
        <p:nvSpPr>
          <p:cNvPr id="3" name="Text Placeholder 2">
            <a:extLst>
              <a:ext uri="{FF2B5EF4-FFF2-40B4-BE49-F238E27FC236}">
                <a16:creationId xmlns:a16="http://schemas.microsoft.com/office/drawing/2014/main" id="{89EB1A3E-52C9-24AB-29F7-263B5C3A0C6F}"/>
              </a:ext>
            </a:extLst>
          </p:cNvPr>
          <p:cNvSpPr>
            <a:spLocks noGrp="1"/>
          </p:cNvSpPr>
          <p:nvPr>
            <p:ph type="body" idx="1"/>
          </p:nvPr>
        </p:nvSpPr>
        <p:spPr>
          <a:xfrm>
            <a:off x="3034854" y="3474784"/>
            <a:ext cx="6103605" cy="682079"/>
          </a:xfrm>
        </p:spPr>
        <p:txBody>
          <a:bodyPr vert="horz" lIns="91440" tIns="45720" rIns="91440" bIns="45720" rtlCol="0">
            <a:normAutofit fontScale="85000" lnSpcReduction="20000"/>
          </a:bodyPr>
          <a:lstStyle/>
          <a:p>
            <a:pPr algn="ctr"/>
            <a:r>
              <a:rPr lang="en-US" dirty="0">
                <a:solidFill>
                  <a:schemeClr val="tx2"/>
                </a:solidFill>
              </a:rPr>
              <a:t>Author: Luke</a:t>
            </a:r>
          </a:p>
          <a:p>
            <a:pPr algn="ctr"/>
            <a:r>
              <a:rPr lang="en-US" dirty="0">
                <a:solidFill>
                  <a:schemeClr val="tx2"/>
                </a:solidFill>
              </a:rPr>
              <a:t>Date of Writing: c. 60 A.D.</a:t>
            </a:r>
          </a:p>
          <a:p>
            <a:pPr algn="ctr"/>
            <a:endParaRPr lang="en-US" dirty="0">
              <a:solidFill>
                <a:schemeClr val="tx2"/>
              </a:solidFill>
            </a:endParaRPr>
          </a:p>
        </p:txBody>
      </p:sp>
      <p:sp>
        <p:nvSpPr>
          <p:cNvPr id="4" name="Slide Number Placeholder 3">
            <a:extLst>
              <a:ext uri="{FF2B5EF4-FFF2-40B4-BE49-F238E27FC236}">
                <a16:creationId xmlns:a16="http://schemas.microsoft.com/office/drawing/2014/main" id="{F0C0A81D-BEBB-CC21-5B08-3C18DBA4D6D9}"/>
              </a:ext>
            </a:extLst>
          </p:cNvPr>
          <p:cNvSpPr>
            <a:spLocks noGrp="1"/>
          </p:cNvSpPr>
          <p:nvPr>
            <p:ph type="sldNum" sz="quarter" idx="12"/>
          </p:nvPr>
        </p:nvSpPr>
        <p:spPr>
          <a:xfrm>
            <a:off x="8609945" y="6356351"/>
            <a:ext cx="2742486" cy="365125"/>
          </a:xfrm>
        </p:spPr>
        <p:txBody>
          <a:bodyPr vert="horz" lIns="91440" tIns="45720" rIns="91440" bIns="45720" rtlCol="0" anchor="ctr">
            <a:normAutofit/>
          </a:bodyPr>
          <a:lstStyle/>
          <a:p>
            <a:pPr>
              <a:spcAft>
                <a:spcPts val="600"/>
              </a:spcAft>
            </a:pPr>
            <a:fld id="{EB37DED6-D4C7-42EE-AB49-D2E39E64FDE4}" type="slidenum">
              <a:rPr lang="en-US" smtClean="0"/>
              <a:pPr>
                <a:spcAft>
                  <a:spcPts val="600"/>
                </a:spcAft>
              </a:pPr>
              <a:t>11</a:t>
            </a:fld>
            <a:endParaRPr lang="en-US" dirty="0"/>
          </a:p>
        </p:txBody>
      </p:sp>
    </p:spTree>
    <p:extLst>
      <p:ext uri="{BB962C8B-B14F-4D97-AF65-F5344CB8AC3E}">
        <p14:creationId xmlns:p14="http://schemas.microsoft.com/office/powerpoint/2010/main" val="12262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643467" y="321735"/>
            <a:ext cx="10905066" cy="645040"/>
          </a:xfrm>
        </p:spPr>
        <p:txBody>
          <a:bodyPr>
            <a:normAutofit/>
          </a:bodyPr>
          <a:lstStyle/>
          <a:p>
            <a:pPr algn="ctr"/>
            <a:r>
              <a:rPr lang="en-US" sz="3600" dirty="0"/>
              <a:t>About this Gospel and Its Author  - LUKE</a:t>
            </a:r>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955205" y="1103300"/>
            <a:ext cx="10043722" cy="4463776"/>
          </a:xfrm>
        </p:spPr>
        <p:txBody>
          <a:bodyPr>
            <a:normAutofit fontScale="77500" lnSpcReduction="20000"/>
          </a:bodyPr>
          <a:lstStyle/>
          <a:p>
            <a:pPr marL="0" indent="0">
              <a:lnSpc>
                <a:spcPct val="110000"/>
              </a:lnSpc>
              <a:spcBef>
                <a:spcPts val="600"/>
              </a:spcBef>
              <a:buNone/>
            </a:pPr>
            <a:r>
              <a:rPr lang="en-US" sz="1600" dirty="0">
                <a:effectLst/>
                <a:latin typeface="Georgia" panose="02040502050405020303" pitchFamily="18" charset="0"/>
                <a:ea typeface="Calibri" panose="020F0502020204030204" pitchFamily="34" charset="0"/>
              </a:rPr>
              <a:t>As with the other three Gospels, the title is derived from the author’s name. According to tradition, Luke was a Gentile. The apostle Paul seems to confirm this, distinguishing Luke from those who were “of the circumcision” (</a:t>
            </a:r>
            <a:r>
              <a:rPr lang="en-US" sz="1600" dirty="0">
                <a:effectLst/>
                <a:latin typeface="Georgia" panose="02040502050405020303" pitchFamily="18" charset="0"/>
                <a:ea typeface="Calibri" panose="020F0502020204030204" pitchFamily="34" charset="0"/>
                <a:hlinkClick r:id="rId2"/>
              </a:rPr>
              <a:t>Colossians 4:11-14</a:t>
            </a:r>
            <a:r>
              <a:rPr lang="en-US" sz="1600" dirty="0">
                <a:effectLst/>
                <a:latin typeface="Georgia" panose="02040502050405020303" pitchFamily="18" charset="0"/>
                <a:ea typeface="Calibri" panose="020F0502020204030204" pitchFamily="34" charset="0"/>
              </a:rPr>
              <a:t>). That would make Luke the only Gentile to pen any books of Scripture. He is responsible for a significant portion of the New Testament, having written both this Gospel and the book of Acts.</a:t>
            </a:r>
          </a:p>
          <a:p>
            <a:pPr marL="0" indent="0">
              <a:buNone/>
            </a:pPr>
            <a:endParaRPr lang="en-US" sz="800" dirty="0">
              <a:effectLst/>
              <a:latin typeface="Georgia" panose="02040502050405020303" pitchFamily="18" charset="0"/>
              <a:ea typeface="Calibri" panose="020F0502020204030204" pitchFamily="34" charset="0"/>
            </a:endParaRPr>
          </a:p>
          <a:p>
            <a:pPr marL="0" indent="0">
              <a:lnSpc>
                <a:spcPct val="110000"/>
              </a:lnSpc>
              <a:spcBef>
                <a:spcPts val="600"/>
              </a:spcBef>
              <a:buNone/>
            </a:pPr>
            <a:r>
              <a:rPr lang="en-US" sz="1600" dirty="0">
                <a:effectLst/>
                <a:latin typeface="Georgia" panose="02040502050405020303" pitchFamily="18" charset="0"/>
                <a:ea typeface="Calibri" panose="020F0502020204030204" pitchFamily="34" charset="0"/>
              </a:rPr>
              <a:t>Very little is known about Luke. He almost never included personal details about himself, and nothing definite is known about his background or his conversion. Two early church leaders, Eusebius of Caesarea (c. 260 A.D.–c. 340 A.D.) and </a:t>
            </a:r>
            <a:r>
              <a:rPr lang="en-US" sz="1500" dirty="0">
                <a:latin typeface="Georgia" panose="02040502050405020303" pitchFamily="18" charset="0"/>
                <a:ea typeface="Calibri" panose="020F0502020204030204" pitchFamily="34" charset="0"/>
              </a:rPr>
              <a:t>Jerome of Dalmatia (345 A.D.),  identified Luke as a native of Antioch, which may explain why so much of the book of Acts centers on Antioch.</a:t>
            </a:r>
            <a:r>
              <a:rPr lang="en-US" sz="1500" baseline="30000" dirty="0">
                <a:latin typeface="Georgia" panose="02040502050405020303" pitchFamily="18" charset="0"/>
                <a:ea typeface="Calibri" panose="020F0502020204030204" pitchFamily="34" charset="0"/>
              </a:rPr>
              <a:t>1</a:t>
            </a:r>
            <a:r>
              <a:rPr lang="en-US" sz="1600" dirty="0">
                <a:effectLst/>
                <a:latin typeface="Georgia" panose="02040502050405020303" pitchFamily="18" charset="0"/>
                <a:ea typeface="Calibri" panose="020F0502020204030204" pitchFamily="34" charset="0"/>
              </a:rPr>
              <a:t> </a:t>
            </a:r>
          </a:p>
          <a:p>
            <a:pPr marL="0" indent="0">
              <a:buNone/>
            </a:pPr>
            <a:endParaRPr lang="en-US" sz="800" dirty="0">
              <a:effectLst/>
              <a:latin typeface="Georgia" panose="02040502050405020303" pitchFamily="18" charset="0"/>
              <a:ea typeface="Calibri" panose="020F0502020204030204" pitchFamily="34" charset="0"/>
            </a:endParaRPr>
          </a:p>
          <a:p>
            <a:pPr marL="0" indent="0">
              <a:lnSpc>
                <a:spcPct val="110000"/>
              </a:lnSpc>
              <a:spcBef>
                <a:spcPts val="600"/>
              </a:spcBef>
              <a:buNone/>
            </a:pPr>
            <a:r>
              <a:rPr lang="en-US" sz="1600" dirty="0">
                <a:effectLst/>
                <a:latin typeface="Georgia" panose="02040502050405020303" pitchFamily="18" charset="0"/>
                <a:ea typeface="Calibri" panose="020F0502020204030204" pitchFamily="34" charset="0"/>
              </a:rPr>
              <a:t>The Gospel of Luke and the book of Acts clearly were written by the same individual (cf. </a:t>
            </a:r>
            <a:r>
              <a:rPr lang="en-US" sz="1600" dirty="0">
                <a:effectLst/>
                <a:latin typeface="Georgia" panose="02040502050405020303" pitchFamily="18" charset="0"/>
                <a:ea typeface="Calibri" panose="020F0502020204030204" pitchFamily="34" charset="0"/>
                <a:hlinkClick r:id="rId3"/>
              </a:rPr>
              <a:t>Luke 1:1-4</a:t>
            </a:r>
            <a:r>
              <a:rPr lang="en-US" sz="1600" dirty="0">
                <a:effectLst/>
                <a:latin typeface="Georgia" panose="02040502050405020303" pitchFamily="18" charset="0"/>
                <a:ea typeface="Calibri" panose="020F0502020204030204" pitchFamily="34" charset="0"/>
              </a:rPr>
              <a:t>; </a:t>
            </a:r>
            <a:r>
              <a:rPr lang="en-US" sz="1600" dirty="0">
                <a:effectLst/>
                <a:latin typeface="Georgia" panose="02040502050405020303" pitchFamily="18" charset="0"/>
                <a:ea typeface="Calibri" panose="020F0502020204030204" pitchFamily="34" charset="0"/>
                <a:hlinkClick r:id="rId4"/>
              </a:rPr>
              <a:t>Acts 1:1</a:t>
            </a:r>
            <a:r>
              <a:rPr lang="en-US" sz="1600" dirty="0">
                <a:effectLst/>
                <a:latin typeface="Georgia" panose="02040502050405020303" pitchFamily="18" charset="0"/>
                <a:ea typeface="Calibri" panose="020F0502020204030204" pitchFamily="34" charset="0"/>
              </a:rPr>
              <a:t>). Although he never identified himself by name, it is clear from his use of “we” in many sections of Acts that he was a close companion of the apostle Paul.</a:t>
            </a:r>
            <a:r>
              <a:rPr lang="en-US" sz="1600" baseline="30000" dirty="0">
                <a:latin typeface="Georgia" panose="02040502050405020303" pitchFamily="18" charset="0"/>
                <a:ea typeface="Calibri" panose="020F0502020204030204" pitchFamily="34" charset="0"/>
              </a:rPr>
              <a:t>2</a:t>
            </a:r>
            <a:r>
              <a:rPr lang="en-US" sz="1600" dirty="0">
                <a:effectLst/>
                <a:latin typeface="Georgia" panose="02040502050405020303" pitchFamily="18" charset="0"/>
                <a:ea typeface="Calibri" panose="020F0502020204030204" pitchFamily="34" charset="0"/>
              </a:rPr>
              <a:t> Luke is the only person, among the colleagues Paul mentions in his own epistles, who fits the profile of the author of these books.</a:t>
            </a:r>
            <a:r>
              <a:rPr lang="en-US" sz="1600" baseline="30000" dirty="0">
                <a:latin typeface="Georgia" panose="02040502050405020303" pitchFamily="18" charset="0"/>
                <a:ea typeface="Calibri" panose="020F0502020204030204" pitchFamily="34" charset="0"/>
              </a:rPr>
              <a:t>3</a:t>
            </a:r>
            <a:r>
              <a:rPr lang="en-US" sz="1600" dirty="0">
                <a:effectLst/>
                <a:latin typeface="Georgia" panose="02040502050405020303" pitchFamily="18" charset="0"/>
                <a:ea typeface="Calibri" panose="020F0502020204030204" pitchFamily="34" charset="0"/>
              </a:rPr>
              <a:t> That accords perfectly with the earliest tradition of the church, which unanimously attributed this Gospel to Luke.</a:t>
            </a:r>
          </a:p>
          <a:p>
            <a:pPr marL="0" indent="0">
              <a:buNone/>
            </a:pPr>
            <a:endParaRPr lang="en-US" sz="800" dirty="0">
              <a:effectLst/>
              <a:latin typeface="Georgia" panose="02040502050405020303" pitchFamily="18" charset="0"/>
              <a:ea typeface="Calibri" panose="020F0502020204030204" pitchFamily="34" charset="0"/>
            </a:endParaRPr>
          </a:p>
          <a:p>
            <a:pPr marL="0" indent="0">
              <a:lnSpc>
                <a:spcPct val="110000"/>
              </a:lnSpc>
              <a:spcBef>
                <a:spcPts val="600"/>
              </a:spcBef>
              <a:buNone/>
            </a:pPr>
            <a:r>
              <a:rPr lang="en-US" sz="1600" dirty="0">
                <a:effectLst/>
                <a:latin typeface="Georgia" panose="02040502050405020303" pitchFamily="18" charset="0"/>
                <a:ea typeface="Calibri" panose="020F0502020204030204" pitchFamily="34" charset="0"/>
              </a:rPr>
              <a:t>Luke and Acts appear to have been written at about the same time—Luke first, then Acts. Combined, they make a two-volume work addressed to “Theophilus” (</a:t>
            </a:r>
            <a:r>
              <a:rPr lang="en-US" sz="1600" dirty="0">
                <a:effectLst/>
                <a:latin typeface="Georgia" panose="02040502050405020303" pitchFamily="18" charset="0"/>
                <a:ea typeface="Calibri" panose="020F0502020204030204" pitchFamily="34" charset="0"/>
                <a:hlinkClick r:id="rId5"/>
              </a:rPr>
              <a:t>Luke 1:3</a:t>
            </a:r>
            <a:r>
              <a:rPr lang="en-US" sz="1600" dirty="0">
                <a:effectLst/>
                <a:latin typeface="Georgia" panose="02040502050405020303" pitchFamily="18" charset="0"/>
                <a:ea typeface="Calibri" panose="020F0502020204030204" pitchFamily="34" charset="0"/>
              </a:rPr>
              <a:t>; </a:t>
            </a:r>
            <a:r>
              <a:rPr lang="en-US" sz="1600" dirty="0">
                <a:effectLst/>
                <a:latin typeface="Georgia" panose="02040502050405020303" pitchFamily="18" charset="0"/>
                <a:ea typeface="Calibri" panose="020F0502020204030204" pitchFamily="34" charset="0"/>
                <a:hlinkClick r:id="rId4"/>
              </a:rPr>
              <a:t>Acts 1:1</a:t>
            </a:r>
            <a:r>
              <a:rPr lang="en-US" sz="1600" dirty="0">
                <a:effectLst/>
                <a:latin typeface="Georgia" panose="02040502050405020303" pitchFamily="18" charset="0"/>
                <a:ea typeface="Calibri" panose="020F0502020204030204" pitchFamily="34" charset="0"/>
              </a:rPr>
              <a:t>) giving a sweeping history of the founding of Christianity, from the birth of Christ to Paul’s imprisonment under house arrest in Rome (</a:t>
            </a:r>
            <a:r>
              <a:rPr lang="en-US" sz="1600" dirty="0">
                <a:effectLst/>
                <a:latin typeface="Georgia" panose="02040502050405020303" pitchFamily="18" charset="0"/>
                <a:ea typeface="Calibri" panose="020F0502020204030204" pitchFamily="34" charset="0"/>
                <a:hlinkClick r:id="rId6"/>
              </a:rPr>
              <a:t>Acts 28:30-31</a:t>
            </a:r>
            <a:r>
              <a:rPr lang="en-US" sz="1600" dirty="0">
                <a:effectLst/>
                <a:latin typeface="Georgia" panose="02040502050405020303" pitchFamily="18" charset="0"/>
                <a:ea typeface="Calibri" panose="020F0502020204030204" pitchFamily="34" charset="0"/>
              </a:rPr>
              <a:t>). Luke’s style is that of a scholarly, well-read author. He wrote as a meticulous historian, often giving details that helped identify the historical context of the events he described.</a:t>
            </a:r>
            <a:r>
              <a:rPr lang="en-US" sz="1600" baseline="30000" dirty="0">
                <a:latin typeface="Georgia" panose="02040502050405020303" pitchFamily="18" charset="0"/>
                <a:ea typeface="Calibri" panose="020F0502020204030204" pitchFamily="34" charset="0"/>
              </a:rPr>
              <a:t> 4</a:t>
            </a:r>
            <a:endParaRPr lang="en-US" sz="1600" dirty="0">
              <a:effectLst/>
              <a:latin typeface="Georgia" panose="02040502050405020303" pitchFamily="18" charset="0"/>
              <a:ea typeface="Calibri" panose="020F0502020204030204" pitchFamily="34" charset="0"/>
            </a:endParaRPr>
          </a:p>
          <a:p>
            <a:pPr marL="0" indent="0">
              <a:lnSpc>
                <a:spcPct val="110000"/>
              </a:lnSpc>
              <a:spcBef>
                <a:spcPts val="600"/>
              </a:spcBef>
              <a:buNone/>
            </a:pPr>
            <a:endParaRPr lang="en-US" sz="800" dirty="0">
              <a:latin typeface="Georgia" panose="02040502050405020303" pitchFamily="18" charset="0"/>
              <a:ea typeface="Calibri" panose="020F0502020204030204" pitchFamily="34" charset="0"/>
            </a:endParaRPr>
          </a:p>
          <a:p>
            <a:pPr marL="0" indent="0">
              <a:lnSpc>
                <a:spcPct val="110000"/>
              </a:lnSpc>
              <a:spcBef>
                <a:spcPts val="600"/>
              </a:spcBef>
              <a:buNone/>
            </a:pPr>
            <a:r>
              <a:rPr lang="en-US" sz="1500" dirty="0">
                <a:latin typeface="Georgia" panose="02040502050405020303" pitchFamily="18" charset="0"/>
                <a:ea typeface="Calibri" panose="020F0502020204030204" pitchFamily="34" charset="0"/>
              </a:rPr>
              <a:t>The book of Acts ends with Paul still in Rome, which leads to the conclusion that Luke wrote these books from Rome during Paul’s imprisonment there (c. 60–62 </a:t>
            </a:r>
            <a:r>
              <a:rPr lang="en-US" sz="1400" dirty="0">
                <a:latin typeface="Georgia" panose="02040502050405020303" pitchFamily="18" charset="0"/>
                <a:ea typeface="Calibri" panose="020F0502020204030204" pitchFamily="34" charset="0"/>
              </a:rPr>
              <a:t>A.D.</a:t>
            </a:r>
            <a:r>
              <a:rPr lang="en-US" sz="1500" dirty="0">
                <a:latin typeface="Georgia" panose="02040502050405020303" pitchFamily="18" charset="0"/>
                <a:ea typeface="Calibri" panose="020F0502020204030204" pitchFamily="34" charset="0"/>
              </a:rPr>
              <a:t>). Luke records Jesus’ prophecy of the destruction of Jerusalem in 70 </a:t>
            </a:r>
            <a:r>
              <a:rPr lang="en-US" sz="1400" dirty="0">
                <a:latin typeface="Georgia" panose="02040502050405020303" pitchFamily="18" charset="0"/>
                <a:ea typeface="Calibri" panose="020F0502020204030204" pitchFamily="34" charset="0"/>
              </a:rPr>
              <a:t>A.D.</a:t>
            </a:r>
            <a:r>
              <a:rPr lang="en-US" sz="1400" baseline="30000" dirty="0">
                <a:latin typeface="Georgia" panose="02040502050405020303" pitchFamily="18" charset="0"/>
                <a:ea typeface="Calibri" panose="020F0502020204030204" pitchFamily="34" charset="0"/>
              </a:rPr>
              <a:t> </a:t>
            </a:r>
            <a:r>
              <a:rPr lang="en-US" sz="1500" dirty="0">
                <a:latin typeface="Georgia" panose="02040502050405020303" pitchFamily="18" charset="0"/>
                <a:ea typeface="Calibri" panose="020F0502020204030204" pitchFamily="34" charset="0"/>
              </a:rPr>
              <a:t>but makes no mention of the fulfillment of that prophecy, either here or in Acts.</a:t>
            </a:r>
            <a:r>
              <a:rPr lang="en-US" sz="1600" baseline="30000" dirty="0">
                <a:latin typeface="Georgia" panose="02040502050405020303" pitchFamily="18" charset="0"/>
                <a:ea typeface="Calibri" panose="020F0502020204030204" pitchFamily="34" charset="0"/>
              </a:rPr>
              <a:t>5</a:t>
            </a:r>
            <a:r>
              <a:rPr lang="en-US" sz="1500" dirty="0">
                <a:latin typeface="Georgia" panose="02040502050405020303" pitchFamily="18" charset="0"/>
                <a:ea typeface="Calibri" panose="020F0502020204030204" pitchFamily="34" charset="0"/>
              </a:rPr>
              <a:t>  Luke made it a point to record such prophetic fulfillments (cf. </a:t>
            </a:r>
            <a:r>
              <a:rPr lang="en-US" sz="1500" dirty="0">
                <a:latin typeface="Georgia" panose="02040502050405020303" pitchFamily="18" charset="0"/>
                <a:ea typeface="Calibri" panose="020F0502020204030204" pitchFamily="34" charset="0"/>
                <a:hlinkClick r:id="rId7"/>
              </a:rPr>
              <a:t>Acts 11:28</a:t>
            </a:r>
            <a:r>
              <a:rPr lang="en-US" sz="1500" dirty="0">
                <a:latin typeface="Georgia" panose="02040502050405020303" pitchFamily="18" charset="0"/>
                <a:ea typeface="Calibri" panose="020F0502020204030204" pitchFamily="34" charset="0"/>
              </a:rPr>
              <a:t>), so it is extremely unlikely he wrote these books after the Roman invasion of Jerusalem. Acts also includes no mention of the great persecution that began under Nero in 64 </a:t>
            </a:r>
            <a:r>
              <a:rPr lang="en-US" sz="1600" dirty="0">
                <a:latin typeface="Georgia" panose="02040502050405020303" pitchFamily="18" charset="0"/>
                <a:ea typeface="Calibri" panose="020F0502020204030204" pitchFamily="34" charset="0"/>
              </a:rPr>
              <a:t>A.D.</a:t>
            </a:r>
            <a:r>
              <a:rPr lang="en-US" sz="1500" dirty="0">
                <a:latin typeface="Georgia" panose="02040502050405020303" pitchFamily="18" charset="0"/>
                <a:ea typeface="Calibri" panose="020F0502020204030204" pitchFamily="34" charset="0"/>
              </a:rPr>
              <a:t> In addition, many scholars set the date of James’ martyrdom at 62 </a:t>
            </a:r>
            <a:r>
              <a:rPr lang="en-US" sz="1600" dirty="0">
                <a:latin typeface="Georgia" panose="02040502050405020303" pitchFamily="18" charset="0"/>
                <a:ea typeface="Calibri" panose="020F0502020204030204" pitchFamily="34" charset="0"/>
              </a:rPr>
              <a:t>A.D.</a:t>
            </a:r>
            <a:r>
              <a:rPr lang="en-US" sz="1500" dirty="0">
                <a:latin typeface="Georgia" panose="02040502050405020303" pitchFamily="18" charset="0"/>
                <a:ea typeface="Calibri" panose="020F0502020204030204" pitchFamily="34" charset="0"/>
              </a:rPr>
              <a:t>, and if that was before Luke completed his history, he certainly would have mentioned it. So, the most likely date for this Gospel is 60 or 61 </a:t>
            </a:r>
            <a:r>
              <a:rPr lang="en-US" sz="1600" dirty="0">
                <a:latin typeface="Georgia" panose="02040502050405020303" pitchFamily="18" charset="0"/>
                <a:ea typeface="Calibri" panose="020F0502020204030204" pitchFamily="34" charset="0"/>
              </a:rPr>
              <a:t>A.D.</a:t>
            </a:r>
            <a:endParaRPr lang="en-US" sz="1600" dirty="0"/>
          </a:p>
        </p:txBody>
      </p:sp>
      <p:sp>
        <p:nvSpPr>
          <p:cNvPr id="50" name="Rectangle 4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Rectangle 5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8805333" y="6356350"/>
            <a:ext cx="2743200" cy="365125"/>
          </a:xfrm>
        </p:spPr>
        <p:txBody>
          <a:bodyPr>
            <a:normAutofit/>
          </a:bodyPr>
          <a:lstStyle/>
          <a:p>
            <a:pPr>
              <a:spcAft>
                <a:spcPts val="600"/>
              </a:spcAft>
            </a:pPr>
            <a:fld id="{AA404F46-0C47-424B-883B-DA147CF358A3}" type="slidenum">
              <a:rPr lang="en-US" smtClean="0"/>
              <a:pPr>
                <a:spcAft>
                  <a:spcPts val="600"/>
                </a:spcAft>
              </a:pPr>
              <a:t>12</a:t>
            </a:fld>
            <a:endParaRPr lang="en-US" dirty="0"/>
          </a:p>
        </p:txBody>
      </p:sp>
      <p:sp>
        <p:nvSpPr>
          <p:cNvPr id="7" name="TextBox 6">
            <a:extLst>
              <a:ext uri="{FF2B5EF4-FFF2-40B4-BE49-F238E27FC236}">
                <a16:creationId xmlns:a16="http://schemas.microsoft.com/office/drawing/2014/main" id="{520EB0B3-47B2-A4B1-A393-BE9784359AEC}"/>
              </a:ext>
            </a:extLst>
          </p:cNvPr>
          <p:cNvSpPr txBox="1"/>
          <p:nvPr/>
        </p:nvSpPr>
        <p:spPr>
          <a:xfrm>
            <a:off x="1093156" y="5617714"/>
            <a:ext cx="7399230" cy="1061829"/>
          </a:xfrm>
          <a:prstGeom prst="rect">
            <a:avLst/>
          </a:prstGeom>
          <a:noFill/>
        </p:spPr>
        <p:txBody>
          <a:bodyPr wrap="square" rtlCol="0">
            <a:spAutoFit/>
          </a:bodyPr>
          <a:lstStyle/>
          <a:p>
            <a:r>
              <a:rPr lang="en-US" sz="900" b="1" dirty="0"/>
              <a:t>Notes:</a:t>
            </a:r>
          </a:p>
          <a:p>
            <a:r>
              <a:rPr lang="en-US" sz="1200" baseline="30000" dirty="0"/>
              <a:t>1 </a:t>
            </a:r>
            <a:r>
              <a:rPr lang="en-US" sz="900" dirty="0">
                <a:latin typeface="Georgia" panose="02040502050405020303" pitchFamily="18" charset="0"/>
                <a:ea typeface="Calibri" panose="020F0502020204030204" pitchFamily="34" charset="0"/>
              </a:rPr>
              <a:t>cf. Acts 11:19-27; 13:1-3; 14:26; 15:22-23, 15:30-35; 18:22-23</a:t>
            </a:r>
            <a:endParaRPr lang="en-US" sz="900" dirty="0">
              <a:solidFill>
                <a:schemeClr val="tx2"/>
              </a:solidFill>
            </a:endParaRPr>
          </a:p>
          <a:p>
            <a:r>
              <a:rPr lang="en-US" sz="1200" baseline="30000" dirty="0"/>
              <a:t>2 </a:t>
            </a:r>
            <a:r>
              <a:rPr lang="en-US" sz="900" dirty="0">
                <a:latin typeface="Georgia" panose="02040502050405020303" pitchFamily="18" charset="0"/>
                <a:ea typeface="Calibri" panose="020F0502020204030204" pitchFamily="34" charset="0"/>
              </a:rPr>
              <a:t>Acts 16:10-17; 20:5-15; 21:1-18; 27:1-28:16</a:t>
            </a:r>
            <a:r>
              <a:rPr lang="en-US" sz="900" dirty="0">
                <a:solidFill>
                  <a:schemeClr val="tx2"/>
                </a:solidFill>
              </a:rPr>
              <a:t> </a:t>
            </a:r>
          </a:p>
          <a:p>
            <a:r>
              <a:rPr lang="en-US" sz="1200" baseline="30000" dirty="0"/>
              <a:t>3 </a:t>
            </a:r>
            <a:r>
              <a:rPr lang="en-US" sz="900" dirty="0">
                <a:latin typeface="Georgia" panose="02040502050405020303" pitchFamily="18" charset="0"/>
                <a:ea typeface="Calibri" panose="020F0502020204030204" pitchFamily="34" charset="0"/>
              </a:rPr>
              <a:t>Colossians 4:14; 2 Timothy 4:11; Philemon 24</a:t>
            </a:r>
            <a:r>
              <a:rPr lang="en-US" sz="900" dirty="0">
                <a:solidFill>
                  <a:schemeClr val="tx2"/>
                </a:solidFill>
              </a:rPr>
              <a:t> </a:t>
            </a:r>
          </a:p>
          <a:p>
            <a:r>
              <a:rPr lang="en-US" sz="1200" baseline="30000" dirty="0"/>
              <a:t>4 </a:t>
            </a:r>
            <a:r>
              <a:rPr lang="en-US" sz="900" dirty="0">
                <a:latin typeface="Georgia" panose="02040502050405020303" pitchFamily="18" charset="0"/>
                <a:ea typeface="Calibri" panose="020F0502020204030204" pitchFamily="34" charset="0"/>
              </a:rPr>
              <a:t>Luke 1:5; 2:1-2; 3:1–2; 13:1-4</a:t>
            </a:r>
          </a:p>
          <a:p>
            <a:r>
              <a:rPr lang="en-US" sz="1200" baseline="30000" dirty="0"/>
              <a:t>5 </a:t>
            </a:r>
            <a:r>
              <a:rPr lang="en-US" sz="900" dirty="0">
                <a:latin typeface="Georgia" panose="02040502050405020303" pitchFamily="18" charset="0"/>
                <a:ea typeface="Calibri" panose="020F0502020204030204" pitchFamily="34" charset="0"/>
              </a:rPr>
              <a:t>Luke 19:42-44; Luke 21:20-24</a:t>
            </a:r>
          </a:p>
          <a:p>
            <a:endParaRPr lang="en-US" sz="900" dirty="0"/>
          </a:p>
        </p:txBody>
      </p:sp>
    </p:spTree>
    <p:extLst>
      <p:ext uri="{BB962C8B-B14F-4D97-AF65-F5344CB8AC3E}">
        <p14:creationId xmlns:p14="http://schemas.microsoft.com/office/powerpoint/2010/main" val="132249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838200" y="365125"/>
            <a:ext cx="10515600" cy="1020055"/>
          </a:xfrm>
        </p:spPr>
        <p:txBody>
          <a:bodyPr>
            <a:normAutofit/>
          </a:bodyPr>
          <a:lstStyle/>
          <a:p>
            <a:pPr algn="ctr"/>
            <a:r>
              <a:rPr lang="en-US" dirty="0"/>
              <a:t>Luke: Background and Setting</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1122630" y="1693000"/>
            <a:ext cx="9823010" cy="3911096"/>
          </a:xfrm>
        </p:spPr>
        <p:txBody>
          <a:bodyPr>
            <a:normAutofit/>
          </a:bodyPr>
          <a:lstStyle/>
          <a:p>
            <a:pPr marL="0" indent="0">
              <a:buNone/>
            </a:pPr>
            <a:r>
              <a:rPr lang="en-US" sz="1500" dirty="0"/>
              <a:t>Luke dedicated his works to “most excellent Theophilus” (lit., “lover of God”—</a:t>
            </a:r>
            <a:r>
              <a:rPr lang="en-US" sz="1500" dirty="0">
                <a:hlinkClick r:id="rId2"/>
              </a:rPr>
              <a:t>Luke 1:3</a:t>
            </a:r>
            <a:r>
              <a:rPr lang="en-US" sz="1500" dirty="0"/>
              <a:t>; cf. </a:t>
            </a:r>
            <a:r>
              <a:rPr lang="en-US" sz="1500" dirty="0">
                <a:hlinkClick r:id="rId3"/>
              </a:rPr>
              <a:t>Acts 1:1</a:t>
            </a:r>
            <a:r>
              <a:rPr lang="en-US" sz="1500" dirty="0"/>
              <a:t>). This designation, which may be a nickname or a pseudonym, is accompanied by a formal address (“most excellent”)—possibly signifying that “Theophilus” was a well-known Roman dignitary, perhaps one of those who had turned to Christ in “Caesar’s household” (</a:t>
            </a:r>
            <a:r>
              <a:rPr lang="en-US" sz="1500" dirty="0">
                <a:hlinkClick r:id="rId4"/>
              </a:rPr>
              <a:t>Philippians 4:22</a:t>
            </a:r>
            <a:r>
              <a:rPr lang="en-US" sz="1500" dirty="0"/>
              <a:t>).</a:t>
            </a:r>
          </a:p>
          <a:p>
            <a:pPr marL="0" indent="0">
              <a:buNone/>
            </a:pPr>
            <a:r>
              <a:rPr lang="en-US" sz="1500" dirty="0"/>
              <a:t>It is almost certain, however, that Luke envisioned a much broader audience for his work than this one man. The dedications at the outset of Luke and Acts are like the formal dedication in a modern book. They are not like the address of an epistle.</a:t>
            </a:r>
          </a:p>
          <a:p>
            <a:pPr marL="0" indent="0">
              <a:buNone/>
            </a:pPr>
            <a:r>
              <a:rPr lang="en-US" sz="1500" dirty="0"/>
              <a:t>Luke expressly stated that his knowledge of the events recorded in his Gospel came from the reports of those who were eyewitnesses (</a:t>
            </a:r>
            <a:r>
              <a:rPr lang="en-US" sz="1500" dirty="0">
                <a:hlinkClick r:id="rId5"/>
              </a:rPr>
              <a:t>Luke 1:1–2</a:t>
            </a:r>
            <a:r>
              <a:rPr lang="en-US" sz="1500" dirty="0"/>
              <a:t>)—strongly implying that he himself was not an eyewitness. It is clear from his prologue that his aim was to give an ordered account of the events of Jesus’ life, but this does not mean he always followed a strict chronological order in all instances.</a:t>
            </a:r>
          </a:p>
          <a:p>
            <a:pPr marL="0" indent="0">
              <a:buNone/>
            </a:pPr>
            <a:r>
              <a:rPr lang="en-US" sz="1500" dirty="0"/>
              <a:t>By acknowledging that he had compiled his account from various extant sources, Luke was not disclaiming divine inspiration for his work. The process of inspiration never bypasses or overrides the personalities, vocabularies, and styles of the human authors of Scripture. The unique traits of the human authors are always indelibly stamped on all the books of Scripture. Luke’s research is no exception to this rule. The research itself was orchestrated by divine providence. And in his writing, Luke was moved by the Spirit of God (</a:t>
            </a:r>
            <a:r>
              <a:rPr lang="en-US" sz="1500" dirty="0">
                <a:hlinkClick r:id="rId6"/>
              </a:rPr>
              <a:t>2 Peter 1:21</a:t>
            </a:r>
            <a:r>
              <a:rPr lang="en-US" sz="1500" dirty="0"/>
              <a:t>). Therefore, his account is infallibly true.</a:t>
            </a:r>
          </a:p>
          <a:p>
            <a:pPr marL="0" indent="0">
              <a:buNone/>
            </a:pPr>
            <a:endParaRPr lang="en-US" sz="1500" dirty="0"/>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8610600" y="6356350"/>
            <a:ext cx="2743200" cy="365125"/>
          </a:xfrm>
        </p:spPr>
        <p:txBody>
          <a:bodyPr>
            <a:normAutofit/>
          </a:bodyPr>
          <a:lstStyle/>
          <a:p>
            <a:pPr>
              <a:spcAft>
                <a:spcPts val="600"/>
              </a:spcAft>
            </a:pPr>
            <a:fld id="{AA404F46-0C47-424B-883B-DA147CF358A3}" type="slidenum">
              <a:rPr lang="en-US" smtClean="0"/>
              <a:pPr>
                <a:spcAft>
                  <a:spcPts val="600"/>
                </a:spcAft>
              </a:pPr>
              <a:t>13</a:t>
            </a:fld>
            <a:endParaRPr lang="en-US" dirty="0"/>
          </a:p>
        </p:txBody>
      </p:sp>
    </p:spTree>
    <p:extLst>
      <p:ext uri="{BB962C8B-B14F-4D97-AF65-F5344CB8AC3E}">
        <p14:creationId xmlns:p14="http://schemas.microsoft.com/office/powerpoint/2010/main" val="366140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a:xfrm>
            <a:off x="1614389" y="196885"/>
            <a:ext cx="9099857" cy="525736"/>
          </a:xfrm>
        </p:spPr>
        <p:txBody>
          <a:bodyPr>
            <a:normAutofit/>
          </a:bodyPr>
          <a:lstStyle/>
          <a:p>
            <a:pPr algn="ctr"/>
            <a:r>
              <a:rPr lang="en-US" sz="2800" dirty="0">
                <a:solidFill>
                  <a:schemeClr val="tx2">
                    <a:lumMod val="75000"/>
                  </a:schemeClr>
                </a:solidFill>
              </a:rPr>
              <a:t>Luke</a:t>
            </a:r>
            <a:r>
              <a:rPr lang="en-US" sz="2800" dirty="0"/>
              <a:t>: Outline</a:t>
            </a:r>
          </a:p>
        </p:txBody>
      </p:sp>
      <p:sp>
        <p:nvSpPr>
          <p:cNvPr id="16" name="Freeform: Shape 15">
            <a:extLst>
              <a:ext uri="{FF2B5EF4-FFF2-40B4-BE49-F238E27FC236}">
                <a16:creationId xmlns:a16="http://schemas.microsoft.com/office/drawing/2014/main" id="{1AC5725F-FDF6-33CC-0BE3-397A38BFC98C}"/>
              </a:ext>
            </a:extLst>
          </p:cNvPr>
          <p:cNvSpPr>
            <a:spLocks/>
          </p:cNvSpPr>
          <p:nvPr/>
        </p:nvSpPr>
        <p:spPr>
          <a:xfrm>
            <a:off x="1785831" y="3435323"/>
            <a:ext cx="1737360"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0" y="641176"/>
                </a:moveTo>
                <a:lnTo>
                  <a:pt x="0" y="128239"/>
                </a:lnTo>
                <a:cubicBezTo>
                  <a:pt x="0" y="57414"/>
                  <a:pt x="18363" y="0"/>
                  <a:pt x="41015" y="0"/>
                </a:cubicBezTo>
                <a:lnTo>
                  <a:pt x="435133" y="0"/>
                </a:lnTo>
                <a:lnTo>
                  <a:pt x="435133" y="0"/>
                </a:lnTo>
                <a:lnTo>
                  <a:pt x="435133" y="769415"/>
                </a:lnTo>
                <a:lnTo>
                  <a:pt x="435133" y="769415"/>
                </a:lnTo>
                <a:lnTo>
                  <a:pt x="41015" y="769415"/>
                </a:lnTo>
                <a:cubicBezTo>
                  <a:pt x="18363" y="769415"/>
                  <a:pt x="0" y="712001"/>
                  <a:pt x="0" y="641176"/>
                </a:cubicBez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5035" tIns="105034" rIns="83797" bIns="105034"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Luke 1:1-4:13</a:t>
            </a:r>
          </a:p>
        </p:txBody>
      </p:sp>
      <p:sp>
        <p:nvSpPr>
          <p:cNvPr id="17" name="Freeform: Shape 16">
            <a:extLst>
              <a:ext uri="{FF2B5EF4-FFF2-40B4-BE49-F238E27FC236}">
                <a16:creationId xmlns:a16="http://schemas.microsoft.com/office/drawing/2014/main" id="{5ACE9727-690D-0B2F-A88B-FAB1B15313CB}"/>
              </a:ext>
            </a:extLst>
          </p:cNvPr>
          <p:cNvSpPr/>
          <p:nvPr/>
        </p:nvSpPr>
        <p:spPr>
          <a:xfrm>
            <a:off x="1528094" y="910171"/>
            <a:ext cx="2406316" cy="2177874"/>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83798" numCol="1" spcCol="1270" anchor="b" anchorCtr="1">
            <a:normAutofit/>
          </a:bodyPr>
          <a:lstStyle/>
          <a:p>
            <a:pPr lvl="0" defTabSz="488803">
              <a:lnSpc>
                <a:spcPct val="90000"/>
              </a:lnSpc>
              <a:spcBef>
                <a:spcPct val="0"/>
              </a:spcBef>
              <a:spcAft>
                <a:spcPts val="200"/>
              </a:spcAft>
              <a:defRPr/>
            </a:pPr>
            <a:r>
              <a:rPr lang="en-US" sz="1200" b="1" dirty="0">
                <a:solidFill>
                  <a:prstClr val="black">
                    <a:hueOff val="0"/>
                    <a:satOff val="0"/>
                    <a:lumOff val="0"/>
                    <a:alphaOff val="0"/>
                  </a:prstClr>
                </a:solidFill>
              </a:rPr>
              <a:t>Prelude to Christ’s Ministry</a:t>
            </a:r>
          </a:p>
          <a:p>
            <a:r>
              <a:rPr lang="en-US" sz="1000" b="1" dirty="0">
                <a:solidFill>
                  <a:schemeClr val="accent1">
                    <a:lumMod val="75000"/>
                  </a:schemeClr>
                </a:solidFill>
              </a:rPr>
              <a:t>The birth of Jesus</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Annunciation to Zechariah</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Announcement to Mary</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The birth of the forerunner</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The nativity</a:t>
            </a:r>
          </a:p>
          <a:p>
            <a:pPr>
              <a:spcBef>
                <a:spcPts val="400"/>
              </a:spcBef>
            </a:pPr>
            <a:r>
              <a:rPr lang="en-US" sz="1000" b="1" dirty="0">
                <a:solidFill>
                  <a:schemeClr val="accent1">
                    <a:lumMod val="75000"/>
                  </a:schemeClr>
                </a:solidFill>
              </a:rPr>
              <a:t>The Boyhood of Jesus</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In Nazareth</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In the temple</a:t>
            </a:r>
          </a:p>
          <a:p>
            <a:pPr>
              <a:spcBef>
                <a:spcPts val="400"/>
              </a:spcBef>
            </a:pPr>
            <a:r>
              <a:rPr lang="en-US" sz="1000" b="1" dirty="0">
                <a:solidFill>
                  <a:schemeClr val="accent1">
                    <a:lumMod val="75000"/>
                  </a:schemeClr>
                </a:solidFill>
              </a:rPr>
              <a:t>The Baptism of Jesus</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John the Baptist</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Heaven’s Testimony </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Christ’s Genealogy </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Christ’s Temptation</a:t>
            </a:r>
            <a:endParaRPr kumimoji="0" lang="en-US" sz="1000" b="0" i="0" u="none" strike="noStrike" kern="1200" cap="none" spc="0" normalizeH="0" baseline="0" noProof="0" dirty="0">
              <a:ln>
                <a:noFill/>
              </a:ln>
              <a:solidFill>
                <a:schemeClr val="accent1">
                  <a:lumMod val="75000"/>
                </a:schemeClr>
              </a:solidFill>
              <a:effectLst/>
              <a:uLnTx/>
              <a:uFillTx/>
              <a:latin typeface="Calibri" panose="020F0502020204030204"/>
            </a:endParaRPr>
          </a:p>
        </p:txBody>
      </p:sp>
      <p:sp>
        <p:nvSpPr>
          <p:cNvPr id="18" name="Straight Connector 17">
            <a:extLst>
              <a:ext uri="{FF2B5EF4-FFF2-40B4-BE49-F238E27FC236}">
                <a16:creationId xmlns:a16="http://schemas.microsoft.com/office/drawing/2014/main" id="{B9C1F4F4-647F-E54F-F892-0D1B91F65C94}"/>
              </a:ext>
            </a:extLst>
          </p:cNvPr>
          <p:cNvSpPr/>
          <p:nvPr/>
        </p:nvSpPr>
        <p:spPr>
          <a:xfrm>
            <a:off x="2576748" y="3270180"/>
            <a:ext cx="0" cy="274320"/>
          </a:xfrm>
          <a:prstGeom prst="line">
            <a:avLst/>
          </a:prstGeom>
          <a:noFill/>
          <a:ln w="6350" cap="flat" cmpd="sng" algn="ctr">
            <a:solidFill>
              <a:schemeClr val="accent1"/>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5EE2998-79B3-0CF6-D9E6-47F040065F4E}"/>
              </a:ext>
            </a:extLst>
          </p:cNvPr>
          <p:cNvSpPr/>
          <p:nvPr/>
        </p:nvSpPr>
        <p:spPr>
          <a:xfrm>
            <a:off x="2533248" y="3183176"/>
            <a:ext cx="87003" cy="87003"/>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74249FC-C311-A1BA-80BF-FE706314FA6E}"/>
              </a:ext>
            </a:extLst>
          </p:cNvPr>
          <p:cNvSpPr>
            <a:spLocks/>
          </p:cNvSpPr>
          <p:nvPr/>
        </p:nvSpPr>
        <p:spPr>
          <a:xfrm>
            <a:off x="3535378" y="3435323"/>
            <a:ext cx="173736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marL="0" marR="0" lvl="0" indent="0" algn="ctr" defTabSz="48880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Luke 4:14–9:50</a:t>
            </a:r>
          </a:p>
        </p:txBody>
      </p:sp>
      <p:sp>
        <p:nvSpPr>
          <p:cNvPr id="21" name="Freeform: Shape 20">
            <a:extLst>
              <a:ext uri="{FF2B5EF4-FFF2-40B4-BE49-F238E27FC236}">
                <a16:creationId xmlns:a16="http://schemas.microsoft.com/office/drawing/2014/main" id="{C6E11418-02A8-391D-0C83-87A3EFD7A89C}"/>
              </a:ext>
            </a:extLst>
          </p:cNvPr>
          <p:cNvSpPr/>
          <p:nvPr/>
        </p:nvSpPr>
        <p:spPr>
          <a:xfrm>
            <a:off x="3115905" y="4051427"/>
            <a:ext cx="3088463" cy="2206784"/>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3798" rIns="0" bIns="0" numCol="1" spcCol="1270" anchor="t" anchorCtr="1">
            <a:noAutofit/>
          </a:bodyPr>
          <a:lstStyle/>
          <a:p>
            <a:pPr lvl="0" defTabSz="488803">
              <a:lnSpc>
                <a:spcPct val="90000"/>
              </a:lnSpc>
              <a:spcBef>
                <a:spcPct val="0"/>
              </a:spcBef>
              <a:spcAft>
                <a:spcPts val="200"/>
              </a:spcAft>
              <a:defRPr/>
            </a:pPr>
            <a:r>
              <a:rPr lang="en-US" sz="1200" b="1" dirty="0">
                <a:solidFill>
                  <a:prstClr val="black"/>
                </a:solidFill>
              </a:rPr>
              <a:t>Ministry in Galilee</a:t>
            </a:r>
            <a:endParaRPr kumimoji="0" lang="en-US"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ndParaRPr>
          </a:p>
          <a:p>
            <a:pPr lvl="0"/>
            <a:r>
              <a:rPr lang="en-US" sz="1000" b="1" dirty="0">
                <a:solidFill>
                  <a:srgbClr val="4472C4">
                    <a:lumMod val="75000"/>
                  </a:srgbClr>
                </a:solidFill>
              </a:rPr>
              <a:t>The Ministry in Galilee</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The Commencement of His Ministry</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Nazareth and Capernaum</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A demon cast out; Multitudes healed</a:t>
            </a:r>
          </a:p>
          <a:p>
            <a:pPr lvl="0">
              <a:spcBef>
                <a:spcPts val="400"/>
              </a:spcBef>
            </a:pPr>
            <a:r>
              <a:rPr lang="en-US" sz="1000" b="1" dirty="0">
                <a:solidFill>
                  <a:srgbClr val="4472C4">
                    <a:lumMod val="75000"/>
                  </a:srgbClr>
                </a:solidFill>
              </a:rPr>
              <a:t>The Calling of His Disciples</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Forgiving sins </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The gospel for sinners not the righteous</a:t>
            </a:r>
          </a:p>
          <a:p>
            <a:pPr marL="171450" indent="-171450">
              <a:lnSpc>
                <a:spcPct val="60000"/>
              </a:lnSpc>
              <a:spcBef>
                <a:spcPts val="200"/>
              </a:spcBef>
              <a:buFont typeface="Arial" panose="020B0604020202020204" pitchFamily="34" charset="0"/>
              <a:buChar char="•"/>
            </a:pPr>
            <a:r>
              <a:rPr lang="en-US" sz="1000" dirty="0">
                <a:solidFill>
                  <a:schemeClr val="accent1">
                    <a:lumMod val="75000"/>
                  </a:schemeClr>
                </a:solidFill>
              </a:rPr>
              <a:t>The Twelve</a:t>
            </a:r>
          </a:p>
          <a:p>
            <a:pPr lvl="0">
              <a:spcBef>
                <a:spcPts val="400"/>
              </a:spcBef>
            </a:pPr>
            <a:r>
              <a:rPr lang="en-US" sz="1000" b="1" dirty="0">
                <a:solidFill>
                  <a:srgbClr val="4472C4">
                    <a:lumMod val="75000"/>
                  </a:srgbClr>
                </a:solidFill>
              </a:rPr>
              <a:t>The Continuation of His Work</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Beatitudes and Woes</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Healing the sick; raising the dead </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He stills the winds and waves </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Delivers demoniacs; feeds the multitude</a:t>
            </a:r>
          </a:p>
          <a:p>
            <a:pPr marL="171450" lvl="0" indent="-171450">
              <a:lnSpc>
                <a:spcPct val="60000"/>
              </a:lnSpc>
              <a:spcBef>
                <a:spcPts val="200"/>
              </a:spcBef>
              <a:buFont typeface="Arial" panose="020B0604020202020204" pitchFamily="34" charset="0"/>
              <a:buChar char="•"/>
            </a:pPr>
            <a:r>
              <a:rPr lang="en-US" sz="1000" dirty="0">
                <a:solidFill>
                  <a:schemeClr val="accent1">
                    <a:lumMod val="75000"/>
                  </a:schemeClr>
                </a:solidFill>
              </a:rPr>
              <a:t>He predicts his crucifixion; unveils his glory</a:t>
            </a:r>
          </a:p>
        </p:txBody>
      </p:sp>
      <p:sp>
        <p:nvSpPr>
          <p:cNvPr id="23" name="Oval 22">
            <a:extLst>
              <a:ext uri="{FF2B5EF4-FFF2-40B4-BE49-F238E27FC236}">
                <a16:creationId xmlns:a16="http://schemas.microsoft.com/office/drawing/2014/main" id="{5D234FEC-99FD-9448-7F9B-2458D1A8DE59}"/>
              </a:ext>
            </a:extLst>
          </p:cNvPr>
          <p:cNvSpPr/>
          <p:nvPr/>
        </p:nvSpPr>
        <p:spPr>
          <a:xfrm>
            <a:off x="4297076" y="4001389"/>
            <a:ext cx="87003" cy="87003"/>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A69CF8A-6C7F-5BD1-4992-0B609C89BC0E}"/>
              </a:ext>
            </a:extLst>
          </p:cNvPr>
          <p:cNvSpPr>
            <a:spLocks/>
          </p:cNvSpPr>
          <p:nvPr/>
        </p:nvSpPr>
        <p:spPr>
          <a:xfrm>
            <a:off x="5284247" y="3428857"/>
            <a:ext cx="173736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a:r>
              <a:rPr lang="en-US" sz="1100" dirty="0"/>
              <a:t>Luke 9:51–19:27</a:t>
            </a:r>
          </a:p>
        </p:txBody>
      </p:sp>
      <p:sp>
        <p:nvSpPr>
          <p:cNvPr id="58" name="Straight Connector 57">
            <a:extLst>
              <a:ext uri="{FF2B5EF4-FFF2-40B4-BE49-F238E27FC236}">
                <a16:creationId xmlns:a16="http://schemas.microsoft.com/office/drawing/2014/main" id="{C88CA9DD-23EF-1C73-3D32-D3BF0F443E8A}"/>
              </a:ext>
            </a:extLst>
          </p:cNvPr>
          <p:cNvSpPr/>
          <p:nvPr/>
        </p:nvSpPr>
        <p:spPr>
          <a:xfrm>
            <a:off x="6092545" y="3271189"/>
            <a:ext cx="0" cy="274320"/>
          </a:xfrm>
          <a:prstGeom prst="line">
            <a:avLst/>
          </a:prstGeom>
          <a:noFill/>
          <a:ln w="6350" cap="flat" cmpd="sng" algn="ctr">
            <a:solidFill>
              <a:schemeClr val="accent5"/>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704B1668-BBDC-8DD7-C136-CD90A311D236}"/>
              </a:ext>
            </a:extLst>
          </p:cNvPr>
          <p:cNvSpPr/>
          <p:nvPr/>
        </p:nvSpPr>
        <p:spPr>
          <a:xfrm>
            <a:off x="6049044" y="3184185"/>
            <a:ext cx="87003" cy="87003"/>
          </a:xfrm>
          <a:prstGeom prst="ellipse">
            <a:avLst/>
          </a:pr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51E209F-3E18-C8C6-2E49-AEA8E387FA54}"/>
              </a:ext>
            </a:extLst>
          </p:cNvPr>
          <p:cNvSpPr>
            <a:spLocks/>
          </p:cNvSpPr>
          <p:nvPr/>
        </p:nvSpPr>
        <p:spPr>
          <a:xfrm>
            <a:off x="7031590" y="3428857"/>
            <a:ext cx="1737360"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6"/>
          </a:solidFill>
          <a:ln>
            <a:solidFill>
              <a:schemeClr val="accent6"/>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a:r>
              <a:rPr lang="en-US" sz="1100" dirty="0"/>
              <a:t>Luke 19:28–23:56</a:t>
            </a:r>
          </a:p>
        </p:txBody>
      </p:sp>
      <p:sp>
        <p:nvSpPr>
          <p:cNvPr id="62" name="Straight Connector 61">
            <a:extLst>
              <a:ext uri="{FF2B5EF4-FFF2-40B4-BE49-F238E27FC236}">
                <a16:creationId xmlns:a16="http://schemas.microsoft.com/office/drawing/2014/main" id="{C3A005DB-EB47-B3A2-A633-0484714F22E9}"/>
              </a:ext>
            </a:extLst>
          </p:cNvPr>
          <p:cNvSpPr/>
          <p:nvPr/>
        </p:nvSpPr>
        <p:spPr>
          <a:xfrm>
            <a:off x="7756736" y="3874524"/>
            <a:ext cx="0" cy="91440"/>
          </a:xfrm>
          <a:prstGeom prst="line">
            <a:avLst/>
          </a:prstGeom>
          <a:noFill/>
          <a:ln w="6350" cap="flat" cmpd="sng" algn="ctr">
            <a:solidFill>
              <a:schemeClr val="accent6">
                <a:lumMod val="75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E6CD6329-5843-6C2A-DDA5-F84615CA75D4}"/>
              </a:ext>
            </a:extLst>
          </p:cNvPr>
          <p:cNvSpPr/>
          <p:nvPr/>
        </p:nvSpPr>
        <p:spPr>
          <a:xfrm>
            <a:off x="7713236" y="4013060"/>
            <a:ext cx="87003" cy="87003"/>
          </a:xfrm>
          <a:prstGeom prst="ellipse">
            <a:avLst/>
          </a:prstGeom>
          <a:solidFill>
            <a:schemeClr val="accent6">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5D446740-683B-82CF-C965-B7300FD33201}"/>
              </a:ext>
            </a:extLst>
          </p:cNvPr>
          <p:cNvSpPr>
            <a:spLocks/>
          </p:cNvSpPr>
          <p:nvPr/>
        </p:nvSpPr>
        <p:spPr>
          <a:xfrm>
            <a:off x="8778940" y="3428857"/>
            <a:ext cx="1737360"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435133" y="128240"/>
                </a:moveTo>
                <a:lnTo>
                  <a:pt x="435133" y="641175"/>
                </a:lnTo>
                <a:cubicBezTo>
                  <a:pt x="435133" y="712000"/>
                  <a:pt x="416770" y="769414"/>
                  <a:pt x="394118" y="769414"/>
                </a:cubicBezTo>
                <a:lnTo>
                  <a:pt x="0" y="769414"/>
                </a:lnTo>
                <a:lnTo>
                  <a:pt x="0" y="769414"/>
                </a:lnTo>
                <a:lnTo>
                  <a:pt x="0" y="1"/>
                </a:lnTo>
                <a:lnTo>
                  <a:pt x="0" y="1"/>
                </a:lnTo>
                <a:lnTo>
                  <a:pt x="394118" y="1"/>
                </a:lnTo>
                <a:cubicBezTo>
                  <a:pt x="416770" y="1"/>
                  <a:pt x="435133" y="57415"/>
                  <a:pt x="435133" y="128240"/>
                </a:cubicBezTo>
                <a:close/>
              </a:path>
            </a:pathLst>
          </a:custGeom>
          <a:solidFill>
            <a:schemeClr val="accent6">
              <a:lumMod val="75000"/>
            </a:schemeClr>
          </a:solidFill>
          <a:ln>
            <a:solidFill>
              <a:schemeClr val="accent6">
                <a:lumMod val="75000"/>
              </a:schemeClr>
            </a:solidFill>
          </a:ln>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3799" tIns="105034" rIns="105033" bIns="105034" numCol="1" spcCol="1270" anchor="ctr" anchorCtr="1">
            <a:noAutofit/>
          </a:bodyPr>
          <a:lstStyle/>
          <a:p>
            <a:pPr algn="ctr"/>
            <a:r>
              <a:rPr lang="en-US" sz="1100" dirty="0"/>
              <a:t>Luke 24:1–53</a:t>
            </a:r>
          </a:p>
        </p:txBody>
      </p:sp>
      <p:sp>
        <p:nvSpPr>
          <p:cNvPr id="66" name="Straight Connector 65">
            <a:extLst>
              <a:ext uri="{FF2B5EF4-FFF2-40B4-BE49-F238E27FC236}">
                <a16:creationId xmlns:a16="http://schemas.microsoft.com/office/drawing/2014/main" id="{89E2CB11-FF6C-5179-0409-7F0FF39D1983}"/>
              </a:ext>
            </a:extLst>
          </p:cNvPr>
          <p:cNvSpPr/>
          <p:nvPr/>
        </p:nvSpPr>
        <p:spPr>
          <a:xfrm>
            <a:off x="9471518" y="3141798"/>
            <a:ext cx="0" cy="274320"/>
          </a:xfrm>
          <a:prstGeom prst="line">
            <a:avLst/>
          </a:prstGeom>
          <a:noFill/>
          <a:ln w="6350" cap="flat" cmpd="sng" algn="ctr">
            <a:solidFill>
              <a:schemeClr val="accent6">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708C5F74-5A1B-C2D9-B0D9-7FC01674C6EF}"/>
              </a:ext>
            </a:extLst>
          </p:cNvPr>
          <p:cNvSpPr/>
          <p:nvPr/>
        </p:nvSpPr>
        <p:spPr>
          <a:xfrm>
            <a:off x="9430580" y="3088662"/>
            <a:ext cx="87003" cy="87003"/>
          </a:xfrm>
          <a:prstGeom prst="ellipse">
            <a:avLst/>
          </a:prstGeom>
          <a:solidFill>
            <a:schemeClr val="accent6">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4BD4F9CE-26BB-4441-99A7-B6599E9CF488}"/>
              </a:ext>
            </a:extLst>
          </p:cNvPr>
          <p:cNvSpPr>
            <a:spLocks noGrp="1"/>
          </p:cNvSpPr>
          <p:nvPr>
            <p:ph type="sldNum" sz="quarter" idx="12"/>
          </p:nvPr>
        </p:nvSpPr>
        <p:spPr>
          <a:xfrm>
            <a:off x="8539859" y="6355588"/>
            <a:ext cx="2742486" cy="36503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A5C87-DF58-40C8-B092-1DE63DB454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1180FCC-A268-D1ED-9D8B-A7DE67E777EA}"/>
              </a:ext>
            </a:extLst>
          </p:cNvPr>
          <p:cNvSpPr txBox="1"/>
          <p:nvPr/>
        </p:nvSpPr>
        <p:spPr>
          <a:xfrm>
            <a:off x="4528741" y="859335"/>
            <a:ext cx="3774555" cy="2272828"/>
          </a:xfrm>
          <a:prstGeom prst="rect">
            <a:avLst/>
          </a:prstGeom>
          <a:noFill/>
        </p:spPr>
        <p:txBody>
          <a:bodyPr wrap="square" rtlCol="0">
            <a:normAutofit fontScale="25000" lnSpcReduction="20000"/>
          </a:bodyPr>
          <a:lstStyle/>
          <a:p>
            <a:pPr lvl="0">
              <a:spcAft>
                <a:spcPts val="200"/>
              </a:spcAft>
              <a:defRPr/>
            </a:pPr>
            <a:r>
              <a:rPr lang="en-US" sz="4800" b="1" dirty="0">
                <a:solidFill>
                  <a:prstClr val="black"/>
                </a:solidFill>
              </a:rPr>
              <a:t>Journey to Jerusalem</a:t>
            </a:r>
            <a:endParaRPr kumimoji="0" lang="en-US" sz="4800" b="1" i="0" u="none" strike="noStrike" kern="1200" cap="none" spc="0" normalizeH="0" baseline="0" noProof="0" dirty="0">
              <a:ln>
                <a:noFill/>
              </a:ln>
              <a:solidFill>
                <a:prstClr val="black"/>
              </a:solidFill>
              <a:effectLst/>
              <a:uLnTx/>
              <a:uFillTx/>
              <a:latin typeface="Calibri" panose="020F0502020204030204"/>
            </a:endParaRPr>
          </a:p>
          <a:p>
            <a:pPr lvl="0"/>
            <a:r>
              <a:rPr lang="en-US" sz="4000" b="1" dirty="0">
                <a:solidFill>
                  <a:srgbClr val="4472C4">
                    <a:lumMod val="75000"/>
                  </a:srgbClr>
                </a:solidFill>
              </a:rPr>
              <a:t>Samaria</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A village turns him away </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He turns away the half-hearted</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He sends out the seventy</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The parable of the Good Samaritan</a:t>
            </a:r>
          </a:p>
          <a:p>
            <a:pPr lvl="0">
              <a:spcBef>
                <a:spcPts val="400"/>
              </a:spcBef>
            </a:pPr>
            <a:r>
              <a:rPr lang="en-US" sz="4000" b="1" dirty="0">
                <a:solidFill>
                  <a:srgbClr val="4472C4">
                    <a:lumMod val="75000"/>
                  </a:srgbClr>
                </a:solidFill>
              </a:rPr>
              <a:t>Bethany and Judea</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Mary and Martha </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The Lord’s prayer </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The importance of persistence; the impossibility of neutrality </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Woes upon Pharisees and scribes</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Lessons on hypocrisy, materialism, worry</a:t>
            </a:r>
          </a:p>
          <a:p>
            <a:pPr lvl="0">
              <a:spcBef>
                <a:spcPts val="400"/>
              </a:spcBef>
            </a:pPr>
            <a:r>
              <a:rPr lang="en-US" sz="4000" b="1" dirty="0">
                <a:solidFill>
                  <a:srgbClr val="4472C4">
                    <a:lumMod val="75000"/>
                  </a:srgbClr>
                </a:solidFill>
              </a:rPr>
              <a:t>Perea</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Testing/Teaching the Pharisees on the Sabbath and humility</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Teaching to the multitudes on the cost of discipleship</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Teachings in parables: lost sheep, coin, son, rich man and Lazarus</a:t>
            </a:r>
          </a:p>
          <a:p>
            <a:pPr marL="171450" lvl="0" indent="-171450">
              <a:lnSpc>
                <a:spcPct val="80000"/>
              </a:lnSpc>
              <a:spcBef>
                <a:spcPts val="200"/>
              </a:spcBef>
              <a:buFont typeface="Arial" panose="020B0604020202020204" pitchFamily="34" charset="0"/>
              <a:buChar char="•"/>
            </a:pPr>
            <a:r>
              <a:rPr lang="en-US" sz="4000" dirty="0">
                <a:solidFill>
                  <a:srgbClr val="4472C4">
                    <a:lumMod val="75000"/>
                  </a:srgbClr>
                </a:solidFill>
              </a:rPr>
              <a:t>Lessons on forgiveness, faithfulness, thankfulness, readiness</a:t>
            </a:r>
            <a:endParaRPr kumimoji="0" lang="en-US" sz="3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C9C1F1-EE27-DE9B-EA5D-3A8400E7B584}"/>
              </a:ext>
            </a:extLst>
          </p:cNvPr>
          <p:cNvSpPr txBox="1"/>
          <p:nvPr/>
        </p:nvSpPr>
        <p:spPr>
          <a:xfrm>
            <a:off x="8594040" y="2144414"/>
            <a:ext cx="2392301" cy="917680"/>
          </a:xfrm>
          <a:prstGeom prst="rect">
            <a:avLst/>
          </a:prstGeom>
          <a:noFill/>
        </p:spPr>
        <p:txBody>
          <a:bodyPr wrap="square" rtlCol="0">
            <a:normAutofit/>
          </a:bodyPr>
          <a:lstStyle/>
          <a:p>
            <a:pPr lvl="0">
              <a:spcAft>
                <a:spcPts val="200"/>
              </a:spcAft>
              <a:defRPr/>
            </a:pPr>
            <a:r>
              <a:rPr lang="en-US" sz="1200" b="1" dirty="0">
                <a:solidFill>
                  <a:prstClr val="black"/>
                </a:solidFill>
              </a:rPr>
              <a:t>Consummation of Christ’s Ministry</a:t>
            </a:r>
            <a:endParaRPr kumimoji="0" lang="en-US" sz="1200" b="1" i="0" u="none" strike="noStrike" kern="1200" cap="none" spc="0" normalizeH="0" baseline="0" noProof="0" dirty="0">
              <a:ln>
                <a:noFill/>
              </a:ln>
              <a:solidFill>
                <a:prstClr val="black"/>
              </a:solidFill>
              <a:effectLst/>
              <a:uLnTx/>
              <a:uFillTx/>
              <a:latin typeface="Calibri" panose="020F0502020204030204"/>
            </a:endParaRPr>
          </a:p>
          <a:p>
            <a:pPr marL="171450" lvl="0" indent="-171450">
              <a:spcBef>
                <a:spcPts val="200"/>
              </a:spcBef>
              <a:buFont typeface="Arial" panose="020B0604020202020204" pitchFamily="34" charset="0"/>
              <a:buChar char="•"/>
            </a:pPr>
            <a:r>
              <a:rPr lang="en-US" sz="1000" dirty="0">
                <a:solidFill>
                  <a:srgbClr val="4472C4">
                    <a:lumMod val="75000"/>
                  </a:srgbClr>
                </a:solidFill>
              </a:rPr>
              <a:t>The Resurrection</a:t>
            </a:r>
          </a:p>
          <a:p>
            <a:pPr marL="171450" lvl="0" indent="-171450">
              <a:spcBef>
                <a:spcPts val="200"/>
              </a:spcBef>
              <a:buFont typeface="Arial" panose="020B0604020202020204" pitchFamily="34" charset="0"/>
              <a:buChar char="•"/>
            </a:pPr>
            <a:r>
              <a:rPr lang="en-US" sz="1000" dirty="0">
                <a:solidFill>
                  <a:srgbClr val="4472C4">
                    <a:lumMod val="75000"/>
                  </a:srgbClr>
                </a:solidFill>
              </a:rPr>
              <a:t>The Road to Emmaus</a:t>
            </a:r>
          </a:p>
          <a:p>
            <a:pPr marL="171450" lvl="0" indent="-171450">
              <a:spcBef>
                <a:spcPts val="200"/>
              </a:spcBef>
              <a:buFont typeface="Arial" panose="020B0604020202020204" pitchFamily="34" charset="0"/>
              <a:buChar char="•"/>
            </a:pPr>
            <a:r>
              <a:rPr lang="en-US" sz="1000" dirty="0">
                <a:solidFill>
                  <a:srgbClr val="4472C4">
                    <a:lumMod val="75000"/>
                  </a:srgbClr>
                </a:solidFill>
              </a:rPr>
              <a:t>The Ascension</a:t>
            </a:r>
          </a:p>
        </p:txBody>
      </p:sp>
      <p:sp>
        <p:nvSpPr>
          <p:cNvPr id="14" name="TextBox 13">
            <a:extLst>
              <a:ext uri="{FF2B5EF4-FFF2-40B4-BE49-F238E27FC236}">
                <a16:creationId xmlns:a16="http://schemas.microsoft.com/office/drawing/2014/main" id="{1EEF5583-D8EE-B8DB-9B8E-1E53FAB0BF9A}"/>
              </a:ext>
            </a:extLst>
          </p:cNvPr>
          <p:cNvSpPr txBox="1"/>
          <p:nvPr/>
        </p:nvSpPr>
        <p:spPr>
          <a:xfrm>
            <a:off x="6929830" y="4097026"/>
            <a:ext cx="3586470" cy="2101300"/>
          </a:xfrm>
          <a:prstGeom prst="rect">
            <a:avLst/>
          </a:prstGeom>
          <a:noFill/>
        </p:spPr>
        <p:txBody>
          <a:bodyPr wrap="square" rtlCol="0">
            <a:noAutofit/>
          </a:bodyPr>
          <a:lstStyle/>
          <a:p>
            <a:pPr lvl="0">
              <a:spcAft>
                <a:spcPts val="200"/>
              </a:spcAft>
              <a:defRPr/>
            </a:pPr>
            <a:r>
              <a:rPr lang="en-US" sz="1300" b="1" dirty="0">
                <a:solidFill>
                  <a:prstClr val="black"/>
                </a:solidFill>
              </a:rPr>
              <a:t>Passion Week</a:t>
            </a:r>
          </a:p>
          <a:p>
            <a:pPr lvl="0"/>
            <a:r>
              <a:rPr lang="en-US" sz="1000" b="1" dirty="0">
                <a:solidFill>
                  <a:srgbClr val="4472C4">
                    <a:lumMod val="75000"/>
                  </a:srgbClr>
                </a:solidFill>
              </a:rPr>
              <a:t>The triumphal entry and the temple</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Jesus hailed as the King who comes in the name of the Lord</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Christ weeps over the city and cleanses the temple</a:t>
            </a:r>
          </a:p>
          <a:p>
            <a:pPr lvl="0">
              <a:spcBef>
                <a:spcPts val="400"/>
              </a:spcBef>
            </a:pPr>
            <a:r>
              <a:rPr lang="en-US" sz="1000" b="1" dirty="0">
                <a:solidFill>
                  <a:srgbClr val="4472C4">
                    <a:lumMod val="75000"/>
                  </a:srgbClr>
                </a:solidFill>
              </a:rPr>
              <a:t>Teachings and Contentions</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He teaches the Passover crowds </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He contends with the Jewish rulers </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He silences the rulers on paying taxes and the resurrection</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A prophecy about the destruction of Jerusalem</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Some signs of the times and His Second Coming</a:t>
            </a:r>
          </a:p>
          <a:p>
            <a:pPr lvl="0">
              <a:spcBef>
                <a:spcPts val="400"/>
              </a:spcBef>
            </a:pPr>
            <a:r>
              <a:rPr lang="en-US" sz="1000" b="1" dirty="0">
                <a:solidFill>
                  <a:srgbClr val="4472C4">
                    <a:lumMod val="75000"/>
                  </a:srgbClr>
                </a:solidFill>
              </a:rPr>
              <a:t>That Final Night</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The Lord’s Supper and the New Covenant</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The agony in the garden </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Judas' betrayal, Jesus’ arrest, Peter's denial</a:t>
            </a:r>
          </a:p>
          <a:p>
            <a:pPr marL="171450" lvl="0" indent="-171450">
              <a:lnSpc>
                <a:spcPct val="60000"/>
              </a:lnSpc>
              <a:spcBef>
                <a:spcPts val="200"/>
              </a:spcBef>
              <a:buFont typeface="Arial" panose="020B0604020202020204" pitchFamily="34" charset="0"/>
              <a:buChar char="•"/>
            </a:pPr>
            <a:r>
              <a:rPr lang="en-US" sz="1000" dirty="0">
                <a:solidFill>
                  <a:srgbClr val="4472C4">
                    <a:lumMod val="75000"/>
                  </a:srgbClr>
                </a:solidFill>
              </a:rPr>
              <a:t>Jesus mocked, beaten, put on trial, crucified and buried </a:t>
            </a:r>
          </a:p>
          <a:p>
            <a:pPr lvl="0">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traight Connector 2">
            <a:extLst>
              <a:ext uri="{FF2B5EF4-FFF2-40B4-BE49-F238E27FC236}">
                <a16:creationId xmlns:a16="http://schemas.microsoft.com/office/drawing/2014/main" id="{DB3B6ED5-34E3-0595-B28F-1508BCBBCA2A}"/>
              </a:ext>
            </a:extLst>
          </p:cNvPr>
          <p:cNvSpPr/>
          <p:nvPr/>
        </p:nvSpPr>
        <p:spPr>
          <a:xfrm>
            <a:off x="4332830" y="3898234"/>
            <a:ext cx="0" cy="91440"/>
          </a:xfrm>
          <a:prstGeom prst="line">
            <a:avLst/>
          </a:prstGeom>
          <a:noFill/>
          <a:ln w="6350" cap="flat" cmpd="sng" algn="ctr">
            <a:solidFill>
              <a:schemeClr val="accent4"/>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5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55C38A-8D62-4506-AF48-8EF6207F79D3}"/>
              </a:ext>
            </a:extLst>
          </p:cNvPr>
          <p:cNvSpPr>
            <a:spLocks noGrp="1"/>
          </p:cNvSpPr>
          <p:nvPr>
            <p:ph type="title"/>
          </p:nvPr>
        </p:nvSpPr>
        <p:spPr>
          <a:xfrm>
            <a:off x="890338" y="1801090"/>
            <a:ext cx="4697662" cy="2405149"/>
          </a:xfrm>
        </p:spPr>
        <p:txBody>
          <a:bodyPr vert="horz" lIns="91440" tIns="45720" rIns="91440" bIns="45720" rtlCol="0" anchor="b">
            <a:normAutofit/>
          </a:bodyPr>
          <a:lstStyle/>
          <a:p>
            <a:r>
              <a:rPr lang="en-US" sz="5400" dirty="0"/>
              <a:t>Geography for New Testament</a:t>
            </a:r>
            <a:br>
              <a:rPr lang="en-US" sz="5400" dirty="0"/>
            </a:br>
            <a:r>
              <a:rPr lang="en-US" sz="5400" dirty="0"/>
              <a:t>Israel </a:t>
            </a:r>
          </a:p>
        </p:txBody>
      </p:sp>
      <p:sp>
        <p:nvSpPr>
          <p:cNvPr id="4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6A27043-3186-483E-8A09-AC38DE1C53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a:stretch/>
        </p:blipFill>
        <p:spPr>
          <a:xfrm>
            <a:off x="6744937" y="28280"/>
            <a:ext cx="5409546" cy="67872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3AB83F50-3A76-4D9B-9DB3-D52D746AD658}"/>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AA404F46-0C47-424B-883B-DA147CF358A3}" type="slidenum">
              <a:rPr lang="en-US" smtClean="0">
                <a:solidFill>
                  <a:srgbClr val="FFFFFF"/>
                </a:solidFill>
                <a:latin typeface="Calibri" panose="020F0502020204030204"/>
              </a:rPr>
              <a:pPr>
                <a:spcAft>
                  <a:spcPts val="600"/>
                </a:spcAft>
                <a:defRPr/>
              </a:pPr>
              <a:t>15</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26079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16">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267C2-EE99-4714-ACE6-2F6AA7A54EC3}"/>
              </a:ext>
            </a:extLst>
          </p:cNvPr>
          <p:cNvSpPr>
            <a:spLocks noGrp="1"/>
          </p:cNvSpPr>
          <p:nvPr>
            <p:ph type="title"/>
          </p:nvPr>
        </p:nvSpPr>
        <p:spPr>
          <a:xfrm>
            <a:off x="8722690" y="814545"/>
            <a:ext cx="3084758" cy="2902882"/>
          </a:xfrm>
        </p:spPr>
        <p:txBody>
          <a:bodyPr vert="horz" lIns="91440" tIns="45720" rIns="91440" bIns="45720" rtlCol="0" anchor="b">
            <a:normAutofit/>
          </a:bodyPr>
          <a:lstStyle/>
          <a:p>
            <a:pPr algn="ctr"/>
            <a:r>
              <a:rPr lang="en-US" sz="3600" dirty="0"/>
              <a:t>Comparison of Israel During Jesus’ and Joshua’s Lives</a:t>
            </a:r>
            <a:endParaRPr lang="en-US" sz="3600" kern="1200" dirty="0">
              <a:solidFill>
                <a:schemeClr val="tx1"/>
              </a:solidFill>
              <a:latin typeface="+mj-lt"/>
              <a:ea typeface="+mj-ea"/>
              <a:cs typeface="+mj-cs"/>
            </a:endParaRPr>
          </a:p>
        </p:txBody>
      </p:sp>
      <p:grpSp>
        <p:nvGrpSpPr>
          <p:cNvPr id="42" name="Group 18">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20"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Content Placeholder 7" descr="Map&#10;&#10;Description automatically generated">
            <a:extLst>
              <a:ext uri="{FF2B5EF4-FFF2-40B4-BE49-F238E27FC236}">
                <a16:creationId xmlns:a16="http://schemas.microsoft.com/office/drawing/2014/main" id="{7D62BB3C-245B-941A-D995-6443DB73A5D7}"/>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b="-3"/>
          <a:stretch/>
        </p:blipFill>
        <p:spPr>
          <a:xfrm>
            <a:off x="224949" y="576072"/>
            <a:ext cx="3919228" cy="5522976"/>
          </a:xfrm>
          <a:prstGeom prst="rect">
            <a:avLst/>
          </a:prstGeom>
        </p:spPr>
      </p:pic>
      <p:pic>
        <p:nvPicPr>
          <p:cNvPr id="10" name="Content Placeholder 9" descr="Map&#10;&#10;Description automatically generated">
            <a:extLst>
              <a:ext uri="{FF2B5EF4-FFF2-40B4-BE49-F238E27FC236}">
                <a16:creationId xmlns:a16="http://schemas.microsoft.com/office/drawing/2014/main" id="{C89BFAEA-C8F4-3B1F-8B36-5CBF1E50E832}"/>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346544" y="576072"/>
            <a:ext cx="3922776" cy="5522976"/>
          </a:xfrm>
          <a:prstGeom prst="rect">
            <a:avLst/>
          </a:prstGeom>
        </p:spPr>
      </p:pic>
      <p:sp>
        <p:nvSpPr>
          <p:cNvPr id="41" name="Rectangle 40">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AA22BDB-0DC3-B5AD-7C53-1984CF7A8CBC}"/>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AA404F46-0C47-424B-883B-DA147CF358A3}" type="slidenum">
              <a:rPr lang="en-US">
                <a:solidFill>
                  <a:schemeClr val="bg1"/>
                </a:solidFill>
              </a:rPr>
              <a:pPr>
                <a:spcAft>
                  <a:spcPts val="600"/>
                </a:spcAft>
              </a:pPr>
              <a:t>16</a:t>
            </a:fld>
            <a:endParaRPr lang="en-US" dirty="0">
              <a:solidFill>
                <a:schemeClr val="bg1"/>
              </a:solidFill>
            </a:endParaRPr>
          </a:p>
        </p:txBody>
      </p:sp>
      <p:sp>
        <p:nvSpPr>
          <p:cNvPr id="11" name="TextBox 10">
            <a:extLst>
              <a:ext uri="{FF2B5EF4-FFF2-40B4-BE49-F238E27FC236}">
                <a16:creationId xmlns:a16="http://schemas.microsoft.com/office/drawing/2014/main" id="{4164ABD7-3D5F-F24F-1711-D2D5F3D821E5}"/>
              </a:ext>
            </a:extLst>
          </p:cNvPr>
          <p:cNvSpPr txBox="1"/>
          <p:nvPr/>
        </p:nvSpPr>
        <p:spPr>
          <a:xfrm>
            <a:off x="307818" y="262551"/>
            <a:ext cx="3675707" cy="369332"/>
          </a:xfrm>
          <a:prstGeom prst="rect">
            <a:avLst/>
          </a:prstGeom>
          <a:noFill/>
        </p:spPr>
        <p:txBody>
          <a:bodyPr wrap="square" rtlCol="0">
            <a:spAutoFit/>
          </a:bodyPr>
          <a:lstStyle/>
          <a:p>
            <a:pPr algn="ctr"/>
            <a:r>
              <a:rPr lang="en-US" dirty="0"/>
              <a:t>Israel During Jesus’ 1</a:t>
            </a:r>
            <a:r>
              <a:rPr lang="en-US" baseline="30000" dirty="0"/>
              <a:t>st</a:t>
            </a:r>
            <a:r>
              <a:rPr lang="en-US" dirty="0"/>
              <a:t> Coming</a:t>
            </a:r>
          </a:p>
        </p:txBody>
      </p:sp>
      <p:sp>
        <p:nvSpPr>
          <p:cNvPr id="12" name="TextBox 11">
            <a:extLst>
              <a:ext uri="{FF2B5EF4-FFF2-40B4-BE49-F238E27FC236}">
                <a16:creationId xmlns:a16="http://schemas.microsoft.com/office/drawing/2014/main" id="{02CA8E65-E15D-537F-C286-7D8D890A75FA}"/>
              </a:ext>
            </a:extLst>
          </p:cNvPr>
          <p:cNvSpPr txBox="1"/>
          <p:nvPr/>
        </p:nvSpPr>
        <p:spPr>
          <a:xfrm>
            <a:off x="4335101" y="270096"/>
            <a:ext cx="3675707" cy="369332"/>
          </a:xfrm>
          <a:prstGeom prst="rect">
            <a:avLst/>
          </a:prstGeom>
          <a:noFill/>
        </p:spPr>
        <p:txBody>
          <a:bodyPr wrap="square" rtlCol="0">
            <a:spAutoFit/>
          </a:bodyPr>
          <a:lstStyle/>
          <a:p>
            <a:pPr algn="ctr"/>
            <a:r>
              <a:rPr lang="en-US" dirty="0"/>
              <a:t>Israel During Joshua’s Life</a:t>
            </a:r>
          </a:p>
        </p:txBody>
      </p:sp>
    </p:spTree>
    <p:extLst>
      <p:ext uri="{BB962C8B-B14F-4D97-AF65-F5344CB8AC3E}">
        <p14:creationId xmlns:p14="http://schemas.microsoft.com/office/powerpoint/2010/main" val="34135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dirty="0"/>
          </a:p>
        </p:txBody>
      </p:sp>
      <p:sp useBgFill="1">
        <p:nvSpPr>
          <p:cNvPr id="16" name="Freeform: Shape 15">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8" name="Freeform: Shape 17">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704B5C-FFAB-111C-82DC-037DBC8B110E}"/>
              </a:ext>
            </a:extLst>
          </p:cNvPr>
          <p:cNvSpPr>
            <a:spLocks noGrp="1"/>
          </p:cNvSpPr>
          <p:nvPr>
            <p:ph type="title"/>
          </p:nvPr>
        </p:nvSpPr>
        <p:spPr>
          <a:xfrm>
            <a:off x="457201" y="723406"/>
            <a:ext cx="3234018" cy="3826728"/>
          </a:xfrm>
        </p:spPr>
        <p:txBody>
          <a:bodyPr vert="horz" lIns="91440" tIns="45720" rIns="91440" bIns="45720" rtlCol="0" anchor="ctr">
            <a:normAutofit/>
          </a:bodyPr>
          <a:lstStyle/>
          <a:p>
            <a:pPr algn="ctr"/>
            <a:r>
              <a:rPr lang="en-US" sz="5000" kern="1200" dirty="0">
                <a:solidFill>
                  <a:schemeClr val="tx1"/>
                </a:solidFill>
                <a:latin typeface="+mj-lt"/>
                <a:ea typeface="+mj-ea"/>
                <a:cs typeface="+mj-cs"/>
              </a:rPr>
              <a:t>Luke’s Historical References</a:t>
            </a:r>
          </a:p>
        </p:txBody>
      </p:sp>
      <p:pic>
        <p:nvPicPr>
          <p:cNvPr id="7" name="Content Placeholder 6" descr="Timeline&#10;&#10;Description automatically generated">
            <a:extLst>
              <a:ext uri="{FF2B5EF4-FFF2-40B4-BE49-F238E27FC236}">
                <a16:creationId xmlns:a16="http://schemas.microsoft.com/office/drawing/2014/main" id="{FF236B48-CF0F-038E-6F44-0B12EB8C553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368078" y="294678"/>
            <a:ext cx="4047172" cy="6014085"/>
          </a:xfrm>
          <a:prstGeom prst="rect">
            <a:avLst/>
          </a:prstGeom>
        </p:spPr>
      </p:pic>
      <p:sp>
        <p:nvSpPr>
          <p:cNvPr id="5" name="Slide Number Placeholder 4">
            <a:extLst>
              <a:ext uri="{FF2B5EF4-FFF2-40B4-BE49-F238E27FC236}">
                <a16:creationId xmlns:a16="http://schemas.microsoft.com/office/drawing/2014/main" id="{436CCF9A-DA67-3313-B18C-80A48C03764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A404F46-0C47-424B-883B-DA147CF358A3}" type="slidenum">
              <a:rPr lang="en-US">
                <a:solidFill>
                  <a:srgbClr val="000000">
                    <a:alpha val="60000"/>
                  </a:srgbClr>
                </a:solidFill>
              </a:rPr>
              <a:pPr>
                <a:spcAft>
                  <a:spcPts val="600"/>
                </a:spcAft>
              </a:pPr>
              <a:t>17</a:t>
            </a:fld>
            <a:endParaRPr lang="en-US" dirty="0">
              <a:solidFill>
                <a:srgbClr val="000000">
                  <a:alpha val="60000"/>
                </a:srgbClr>
              </a:solidFill>
            </a:endParaRPr>
          </a:p>
        </p:txBody>
      </p:sp>
    </p:spTree>
    <p:extLst>
      <p:ext uri="{BB962C8B-B14F-4D97-AF65-F5344CB8AC3E}">
        <p14:creationId xmlns:p14="http://schemas.microsoft.com/office/powerpoint/2010/main" val="380389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0418-18E2-1CFE-D30E-641E05437337}"/>
              </a:ext>
            </a:extLst>
          </p:cNvPr>
          <p:cNvSpPr>
            <a:spLocks noGrp="1"/>
          </p:cNvSpPr>
          <p:nvPr>
            <p:ph type="title"/>
          </p:nvPr>
        </p:nvSpPr>
        <p:spPr>
          <a:xfrm>
            <a:off x="759373" y="319087"/>
            <a:ext cx="10515600" cy="365126"/>
          </a:xfrm>
        </p:spPr>
        <p:txBody>
          <a:bodyPr>
            <a:normAutofit fontScale="90000"/>
          </a:bodyPr>
          <a:lstStyle/>
          <a:p>
            <a:pPr algn="ctr" defTabSz="914126">
              <a:lnSpc>
                <a:spcPct val="85000"/>
              </a:lnSpc>
            </a:pPr>
            <a:r>
              <a:rPr lang="en-US" sz="2999" spc="-50" dirty="0">
                <a:solidFill>
                  <a:schemeClr val="accent2">
                    <a:lumMod val="75000"/>
                  </a:schemeClr>
                </a:solidFill>
              </a:rPr>
              <a:t>Luke: Key Verses</a:t>
            </a:r>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18</a:t>
            </a:fld>
            <a:endParaRPr lang="en-US" dirty="0"/>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677916" y="780921"/>
            <a:ext cx="10436773" cy="5575429"/>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150" dirty="0">
                <a:hlinkClick r:id="rId2"/>
              </a:rPr>
              <a:t>Luke 1:1-4</a:t>
            </a:r>
            <a:r>
              <a:rPr lang="en-US" sz="1150" dirty="0"/>
              <a:t>: “Inasmuch as many have undertaken to compile a narrative of the things that have been accomplished among us, just as those who from the beginning were eyewitnesses and ministers of the word have delivered them to us, it seemed good to me also, having followed all things closely for some time past, to write an orderly account for you, most excellent Theophilus, that you may have certainty concerning the things you have been taught.”</a:t>
            </a:r>
          </a:p>
          <a:p>
            <a:pPr marL="0" indent="0">
              <a:spcBef>
                <a:spcPts val="0"/>
              </a:spcBef>
              <a:spcAft>
                <a:spcPts val="0"/>
              </a:spcAft>
              <a:buNone/>
            </a:pPr>
            <a:endParaRPr lang="en-US" sz="1150" dirty="0">
              <a:hlinkClick r:id="rId3"/>
            </a:endParaRPr>
          </a:p>
          <a:p>
            <a:pPr marL="0" indent="0">
              <a:spcBef>
                <a:spcPts val="0"/>
              </a:spcBef>
              <a:spcAft>
                <a:spcPts val="0"/>
              </a:spcAft>
              <a:buNone/>
            </a:pPr>
            <a:r>
              <a:rPr lang="en-US" sz="1150" dirty="0">
                <a:hlinkClick r:id="rId4"/>
              </a:rPr>
              <a:t>Luke 2:4-7</a:t>
            </a:r>
            <a:r>
              <a:rPr lang="en-US" sz="1150" dirty="0"/>
              <a:t>: “So Joseph also went up from the town of Nazareth in Galilee to Judea, to Bethlehem the town of David, because he belonged to the house and line of David. He went there to register with Mary, who was pledged to be married to him and was expecting a child. While they were there, the time came for the baby to be born, and she gave birth to her firstborn, a son. She wrapped him in cloths and placed him in a manger, because there was no room for them in the inn.”</a:t>
            </a:r>
            <a:br>
              <a:rPr lang="en-US" sz="1150" dirty="0"/>
            </a:br>
            <a:br>
              <a:rPr lang="en-US" sz="1150" dirty="0"/>
            </a:br>
            <a:r>
              <a:rPr lang="en-US" sz="1150" dirty="0">
                <a:hlinkClick r:id="rId5"/>
              </a:rPr>
              <a:t>Luke 3:16</a:t>
            </a:r>
            <a:r>
              <a:rPr lang="en-US" sz="1150" dirty="0"/>
              <a:t>, </a:t>
            </a:r>
            <a:r>
              <a:rPr lang="en-US" sz="1150" dirty="0">
                <a:hlinkClick r:id="rId6"/>
              </a:rPr>
              <a:t>3:21-22</a:t>
            </a:r>
            <a:r>
              <a:rPr lang="en-US" sz="1150" dirty="0"/>
              <a:t>, "John answered them all, 'I baptize you with water. But one more powerful than I will come, the thongs of whose sandals I am not worthy to untie. He will baptize you with the Holy Spirit and with fire.’ Now when all the people were baptized, and when Jesus also had been baptized and was praying, the heavens were opened, and the Holy Spirit descended on him in bodily form, like a dove; and a voice came from heaven, "You are my beloved Son; with you I am well 0pleased."</a:t>
            </a:r>
            <a:br>
              <a:rPr lang="en-US" sz="1150" dirty="0"/>
            </a:br>
            <a:br>
              <a:rPr lang="en-US" sz="1150" dirty="0"/>
            </a:br>
            <a:r>
              <a:rPr lang="en-US" sz="1150" dirty="0">
                <a:hlinkClick r:id="rId7"/>
              </a:rPr>
              <a:t>Luke 4:18-20</a:t>
            </a:r>
            <a:r>
              <a:rPr lang="en-US" sz="1150" dirty="0"/>
              <a:t>: “‘The Spirit of the Lord is on me, because he has anointed me to preach good news to the poor. He has sent me to proclaim freedom for the prisoners and recovery of sight for the blind, to release the oppressed, to proclaim the year of the Lord’s favor.’ And he rolled up the scroll and gave it back to the attendant and sat down. And the eyes of all in the synagogue were fixed on him.  Today this scripture is fulfilled in your hearing."</a:t>
            </a:r>
            <a:br>
              <a:rPr lang="en-US" sz="1150" dirty="0"/>
            </a:br>
            <a:br>
              <a:rPr lang="en-US" sz="1150" dirty="0"/>
            </a:br>
            <a:r>
              <a:rPr lang="en-US" sz="1150" dirty="0">
                <a:hlinkClick r:id="rId8"/>
              </a:rPr>
              <a:t>Luke 18:31-33</a:t>
            </a:r>
            <a:r>
              <a:rPr lang="en-US" sz="1150" dirty="0"/>
              <a:t>: “Jesus took the Twelve aside and told them, ‘We are going up to Jerusalem, and everything that is written by the prophets about the Son of Man will be fulfilled. He will be handed over to the Gentiles. They will mock him, insult him, spit on him, flog him and kill him. On the third day he will rise again.’"</a:t>
            </a:r>
            <a:br>
              <a:rPr lang="en-US" sz="1150" dirty="0"/>
            </a:br>
            <a:endParaRPr lang="en-US" sz="1150" dirty="0"/>
          </a:p>
          <a:p>
            <a:pPr marL="0" indent="0">
              <a:spcBef>
                <a:spcPts val="0"/>
              </a:spcBef>
              <a:spcAft>
                <a:spcPts val="0"/>
              </a:spcAft>
              <a:buNone/>
            </a:pPr>
            <a:r>
              <a:rPr lang="en-US" sz="1150" dirty="0">
                <a:hlinkClick r:id="rId9"/>
              </a:rPr>
              <a:t>Luke 22:17-20</a:t>
            </a:r>
            <a:r>
              <a:rPr lang="en-US" sz="1150" dirty="0"/>
              <a:t>: “And he took a cup, and when he had given thanks he said, ‘Take this, and divide it among yourselves. For I tell you that from now on I will not drink of the fruit of the vine until the kingdom of God comes.’ And he took bread, and when he had given thanks, he broke it and gave it to them, saying, ‘This is my body, which is given for you. Do this in remembrance of me.’ And likewise the cup after they had eaten, saying, ‘This cup that is poured out for you is the new covenant in my blood.’”</a:t>
            </a:r>
          </a:p>
          <a:p>
            <a:pPr marL="0" indent="0">
              <a:spcBef>
                <a:spcPts val="0"/>
              </a:spcBef>
              <a:spcAft>
                <a:spcPts val="0"/>
              </a:spcAft>
              <a:buNone/>
            </a:pPr>
            <a:br>
              <a:rPr lang="en-US" sz="1150" dirty="0"/>
            </a:br>
            <a:r>
              <a:rPr lang="en-US" sz="1150" dirty="0">
                <a:hlinkClick r:id="rId10"/>
              </a:rPr>
              <a:t>Luke 23:33-34</a:t>
            </a:r>
            <a:r>
              <a:rPr lang="en-US" sz="1150" dirty="0"/>
              <a:t>: "When they came to the place called the Skull, there they crucified him, along with the criminals—one on his right, the other on his left. Jesus said, ‘Father, forgive them, for they do not know what they are doing.’"</a:t>
            </a:r>
            <a:br>
              <a:rPr lang="en-US" sz="1150" dirty="0"/>
            </a:br>
            <a:br>
              <a:rPr lang="en-US" sz="1150" dirty="0"/>
            </a:br>
            <a:r>
              <a:rPr lang="en-US" sz="1150" dirty="0">
                <a:hlinkClick r:id="rId11"/>
              </a:rPr>
              <a:t>Luke 24:1-7</a:t>
            </a:r>
            <a:r>
              <a:rPr lang="en-US" sz="1150" dirty="0"/>
              <a:t>: "On the first day of the week, very early in the morning, the women took the spices they had prepared and went to the tomb. They found the stone rolled away from the tomb, but when they entered, they did not find the body of the Lord Jesus. While they were perplexed about this, behold, two men stood by them in dazzling apparel. And as they were frightened and bowed their faces to the ground, the men said to them, ‘Why do you seek the living among the dead? He is not here, but has risen. Remember how he told you, while he was still in Galilee, that the Son of Man must be delivered into the hands of sinful men and be crucified and on the third day rise.’”</a:t>
            </a:r>
          </a:p>
          <a:p>
            <a:pPr marL="0" indent="0">
              <a:spcBef>
                <a:spcPts val="0"/>
              </a:spcBef>
              <a:spcAft>
                <a:spcPts val="0"/>
              </a:spcAft>
              <a:buNone/>
            </a:pPr>
            <a:endParaRPr lang="en-US" sz="1150" dirty="0"/>
          </a:p>
          <a:p>
            <a:pPr marL="0" indent="0">
              <a:spcBef>
                <a:spcPts val="0"/>
              </a:spcBef>
              <a:spcAft>
                <a:spcPts val="0"/>
              </a:spcAft>
              <a:buNone/>
            </a:pPr>
            <a:r>
              <a:rPr lang="en-US" sz="1150" dirty="0">
                <a:hlinkClick r:id="rId12"/>
              </a:rPr>
              <a:t>Luke 24:50-53</a:t>
            </a:r>
            <a:r>
              <a:rPr lang="en-US" sz="1150" dirty="0"/>
              <a:t>: “And he led them out as far as Bethany, and lifting up his hands he blessed them. While he blessed them, he parted from them and was carried up into heaven. And they worshiped him and returned to Jerusalem with great joy, and were continually in the temple blessing God.”</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1649E-3910-007C-A9E2-368FF7E80DFA}"/>
              </a:ext>
            </a:extLst>
          </p:cNvPr>
          <p:cNvSpPr>
            <a:spLocks noGrp="1"/>
          </p:cNvSpPr>
          <p:nvPr>
            <p:ph type="title"/>
          </p:nvPr>
        </p:nvSpPr>
        <p:spPr>
          <a:xfrm>
            <a:off x="838200" y="365126"/>
            <a:ext cx="10515600" cy="520872"/>
          </a:xfrm>
        </p:spPr>
        <p:txBody>
          <a:bodyPr>
            <a:normAutofit/>
          </a:bodyPr>
          <a:lstStyle/>
          <a:p>
            <a:pPr algn="ctr" defTabSz="914126">
              <a:lnSpc>
                <a:spcPct val="85000"/>
              </a:lnSpc>
            </a:pPr>
            <a:r>
              <a:rPr lang="en-US" sz="2399" spc="-50" dirty="0">
                <a:solidFill>
                  <a:schemeClr val="accent2">
                    <a:lumMod val="75000"/>
                  </a:schemeClr>
                </a:solidFill>
              </a:rPr>
              <a:t>Luke: Study Questions</a:t>
            </a:r>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19</a:t>
            </a:fld>
            <a:endParaRPr lang="en-US" dirty="0"/>
          </a:p>
        </p:txBody>
      </p:sp>
      <p:sp>
        <p:nvSpPr>
          <p:cNvPr id="6" name="TextBox 5">
            <a:extLst>
              <a:ext uri="{FF2B5EF4-FFF2-40B4-BE49-F238E27FC236}">
                <a16:creationId xmlns:a16="http://schemas.microsoft.com/office/drawing/2014/main" id="{5B55D5D0-5C6B-B5A0-86E7-B05BC297E799}"/>
              </a:ext>
            </a:extLst>
          </p:cNvPr>
          <p:cNvSpPr txBox="1"/>
          <p:nvPr/>
        </p:nvSpPr>
        <p:spPr>
          <a:xfrm>
            <a:off x="894647" y="1191509"/>
            <a:ext cx="10234859" cy="4493538"/>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Luke records much about the work of the Holy Spirit, the third Person of the Godhead. Read each passage below and record what is taught about the Holy Spirit and His role. </a:t>
            </a:r>
            <a:endParaRPr lang="en-US" sz="1100" dirty="0"/>
          </a:p>
          <a:p>
            <a:pPr marL="228531" indent="-228531" defTabSz="457063">
              <a:buFont typeface="+mj-lt"/>
              <a:buAutoNum type="arabicPeriod"/>
              <a:defRPr/>
            </a:pPr>
            <a:endParaRPr lang="en-US" sz="1100" dirty="0"/>
          </a:p>
          <a:p>
            <a:pPr marL="685594" lvl="1" indent="-228531" defTabSz="457063">
              <a:buFont typeface="+mj-lt"/>
              <a:buAutoNum type="alphaLcParenR"/>
              <a:defRPr/>
            </a:pPr>
            <a:r>
              <a:rPr lang="fi-FI" sz="1000" dirty="0">
                <a:solidFill>
                  <a:srgbClr val="A5A5A5">
                    <a:lumMod val="50000"/>
                  </a:srgbClr>
                </a:solidFill>
                <a:hlinkClick r:id="rId2"/>
              </a:rPr>
              <a:t>Luke 2:25-27</a:t>
            </a:r>
            <a:r>
              <a:rPr lang="fi-FI" sz="1000" dirty="0">
                <a:solidFill>
                  <a:srgbClr val="A5A5A5">
                    <a:lumMod val="50000"/>
                  </a:srgbClr>
                </a:solidFill>
              </a:rPr>
              <a:t>:</a:t>
            </a:r>
            <a:endParaRPr lang="de-DE" sz="10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3"/>
              </a:rPr>
              <a:t>Luke 3:21</a:t>
            </a:r>
            <a:r>
              <a:rPr lang="fi-FI" sz="1000" dirty="0">
                <a:solidFill>
                  <a:srgbClr val="A5A5A5">
                    <a:lumMod val="50000"/>
                  </a:srgbClr>
                </a:solidFill>
              </a:rPr>
              <a:t>:</a:t>
            </a:r>
            <a:r>
              <a:rPr lang="en-US" sz="1000" dirty="0">
                <a:solidFill>
                  <a:srgbClr val="A5A5A5">
                    <a:lumMod val="50000"/>
                  </a:srgbClr>
                </a:solidFill>
              </a:rPr>
              <a:t> </a:t>
            </a:r>
          </a:p>
          <a:p>
            <a:pPr marL="685594" lvl="1" indent="-228531" defTabSz="457063">
              <a:buFont typeface="+mj-lt"/>
              <a:buAutoNum type="alphaLcParenR"/>
              <a:defRPr/>
            </a:pPr>
            <a:r>
              <a:rPr lang="en-US" sz="1000" dirty="0">
                <a:solidFill>
                  <a:srgbClr val="A5A5A5">
                    <a:lumMod val="50000"/>
                  </a:srgbClr>
                </a:solidFill>
                <a:hlinkClick r:id="rId4"/>
              </a:rPr>
              <a:t>Luke 4:1</a:t>
            </a:r>
            <a:r>
              <a:rPr lang="en-US" sz="1000" dirty="0">
                <a:solidFill>
                  <a:srgbClr val="A5A5A5">
                    <a:lumMod val="50000"/>
                  </a:srgbClr>
                </a:solidFill>
              </a:rPr>
              <a:t>:</a:t>
            </a:r>
          </a:p>
          <a:p>
            <a:pPr marL="685594" lvl="1" indent="-228531" defTabSz="457063">
              <a:buFont typeface="+mj-lt"/>
              <a:buAutoNum type="alphaLcParenR"/>
              <a:defRPr/>
            </a:pPr>
            <a:r>
              <a:rPr lang="en-US" sz="1000" dirty="0">
                <a:solidFill>
                  <a:srgbClr val="A5A5A5">
                    <a:lumMod val="50000"/>
                  </a:srgbClr>
                </a:solidFill>
                <a:hlinkClick r:id="rId5"/>
              </a:rPr>
              <a:t>Luke 4:14-18</a:t>
            </a:r>
            <a:r>
              <a:rPr lang="en-US" sz="1000" dirty="0">
                <a:solidFill>
                  <a:srgbClr val="A5A5A5">
                    <a:lumMod val="50000"/>
                  </a:srgbClr>
                </a:solidFill>
              </a:rPr>
              <a:t>:</a:t>
            </a:r>
          </a:p>
          <a:p>
            <a:pPr marL="685594" lvl="1" indent="-228531" defTabSz="457063">
              <a:buFont typeface="+mj-lt"/>
              <a:buAutoNum type="alphaLcParenR"/>
              <a:defRPr/>
            </a:pPr>
            <a:r>
              <a:rPr lang="en-US" sz="1000" dirty="0">
                <a:solidFill>
                  <a:srgbClr val="A5A5A5">
                    <a:lumMod val="50000"/>
                  </a:srgbClr>
                </a:solidFill>
                <a:hlinkClick r:id="rId6"/>
              </a:rPr>
              <a:t>Luke 10:21</a:t>
            </a:r>
            <a:r>
              <a:rPr lang="en-US" sz="1000" dirty="0">
                <a:solidFill>
                  <a:srgbClr val="A5A5A5">
                    <a:lumMod val="50000"/>
                  </a:srgbClr>
                </a:solidFill>
              </a:rPr>
              <a:t>:</a:t>
            </a:r>
          </a:p>
          <a:p>
            <a:pPr marL="685594" lvl="1" indent="-228531" defTabSz="457063">
              <a:buFont typeface="+mj-lt"/>
              <a:buAutoNum type="alphaLcParenR"/>
              <a:defRPr/>
            </a:pPr>
            <a:r>
              <a:rPr lang="en-US" sz="1000" dirty="0">
                <a:solidFill>
                  <a:srgbClr val="A5A5A5">
                    <a:lumMod val="50000"/>
                  </a:srgbClr>
                </a:solidFill>
                <a:hlinkClick r:id="rId7"/>
              </a:rPr>
              <a:t>Luke 11:13</a:t>
            </a:r>
            <a:r>
              <a:rPr lang="en-US" sz="1000" dirty="0">
                <a:solidFill>
                  <a:srgbClr val="A5A5A5">
                    <a:lumMod val="50000"/>
                  </a:srgbClr>
                </a:solidFill>
              </a:rPr>
              <a:t>:</a:t>
            </a:r>
          </a:p>
          <a:p>
            <a:pPr marL="685594" lvl="1" indent="-228531" defTabSz="457063">
              <a:buFont typeface="+mj-lt"/>
              <a:buAutoNum type="alphaLcParenR"/>
              <a:defRPr/>
            </a:pPr>
            <a:endParaRPr lang="en-US" sz="10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In the gospel of Luke, the Holy Spirit gives prominence to several women in this historical account. In chapters 1 and 2 alone we read Elizabeth’s prophesy, the record of Mary’s visit by an angel who proclaims to her that she will carry and parent the Lord of the universe, Mary’s prayer of praise and prophesy, and Anna’s prophesy. Read the passage’s below and list other ways women were given prestige in this gospel account. </a:t>
            </a:r>
          </a:p>
          <a:p>
            <a:pPr defTabSz="457063">
              <a:defRPr/>
            </a:pPr>
            <a:endParaRPr lang="en-US" sz="11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8"/>
              </a:rPr>
              <a:t>Luke 7:37-50</a:t>
            </a:r>
            <a:r>
              <a:rPr lang="fi-FI" sz="1000" dirty="0">
                <a:solidFill>
                  <a:srgbClr val="A5A5A5">
                    <a:lumMod val="50000"/>
                  </a:srgbClr>
                </a:solidFill>
              </a:rPr>
              <a:t>:</a:t>
            </a:r>
            <a:endParaRPr lang="de-DE" sz="10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9"/>
              </a:rPr>
              <a:t>Luke 8:1-3</a:t>
            </a:r>
            <a:r>
              <a:rPr lang="fi-FI" sz="1000" dirty="0">
                <a:solidFill>
                  <a:srgbClr val="A5A5A5">
                    <a:lumMod val="50000"/>
                  </a:srgbClr>
                </a:solidFill>
              </a:rPr>
              <a:t>:</a:t>
            </a:r>
            <a:r>
              <a:rPr lang="en-US" sz="1000" dirty="0">
                <a:solidFill>
                  <a:srgbClr val="A5A5A5">
                    <a:lumMod val="50000"/>
                  </a:srgbClr>
                </a:solidFill>
              </a:rPr>
              <a:t> </a:t>
            </a:r>
          </a:p>
          <a:p>
            <a:pPr marL="685594" lvl="1" indent="-228531" defTabSz="457063">
              <a:buFont typeface="+mj-lt"/>
              <a:buAutoNum type="alphaLcParenR"/>
              <a:defRPr/>
            </a:pPr>
            <a:r>
              <a:rPr lang="fi-FI" sz="1000" dirty="0">
                <a:solidFill>
                  <a:srgbClr val="A5A5A5">
                    <a:lumMod val="50000"/>
                  </a:srgbClr>
                </a:solidFill>
                <a:hlinkClick r:id="rId10"/>
              </a:rPr>
              <a:t>Luke 8:43-48</a:t>
            </a:r>
            <a:r>
              <a:rPr lang="en-US" sz="1000" dirty="0">
                <a:solidFill>
                  <a:srgbClr val="A5A5A5">
                    <a:lumMod val="50000"/>
                  </a:srgbClr>
                </a:solidFill>
              </a:rPr>
              <a:t>:</a:t>
            </a:r>
          </a:p>
          <a:p>
            <a:pPr marL="685594" lvl="1" indent="-228531" defTabSz="457063">
              <a:buFont typeface="+mj-lt"/>
              <a:buAutoNum type="alphaLcParenR"/>
              <a:defRPr/>
            </a:pPr>
            <a:r>
              <a:rPr lang="fi-FI" sz="1000" dirty="0">
                <a:solidFill>
                  <a:srgbClr val="A5A5A5">
                    <a:lumMod val="50000"/>
                  </a:srgbClr>
                </a:solidFill>
                <a:hlinkClick r:id="rId11"/>
              </a:rPr>
              <a:t>Luke 23:49</a:t>
            </a:r>
            <a:r>
              <a:rPr lang="fi-FI" sz="1000" dirty="0">
                <a:solidFill>
                  <a:srgbClr val="A5A5A5">
                    <a:lumMod val="50000"/>
                  </a:srgbClr>
                </a:solidFill>
              </a:rPr>
              <a:t>-</a:t>
            </a:r>
            <a:r>
              <a:rPr lang="fi-FI" sz="1000" dirty="0">
                <a:solidFill>
                  <a:srgbClr val="A5A5A5">
                    <a:lumMod val="50000"/>
                  </a:srgbClr>
                </a:solidFill>
                <a:hlinkClick r:id="rId12"/>
              </a:rPr>
              <a:t>24:9</a:t>
            </a:r>
            <a:r>
              <a:rPr lang="fi-FI" sz="1000" dirty="0">
                <a:solidFill>
                  <a:srgbClr val="A5A5A5">
                    <a:lumMod val="50000"/>
                  </a:srgbClr>
                </a:solidFill>
              </a:rPr>
              <a:t>:</a:t>
            </a:r>
            <a:endParaRPr lang="en-US" sz="1000" dirty="0">
              <a:solidFill>
                <a:srgbClr val="A5A5A5">
                  <a:lumMod val="50000"/>
                </a:srgbClr>
              </a:solidFill>
            </a:endParaRPr>
          </a:p>
          <a:p>
            <a:pPr defTabSz="457063">
              <a:defRPr/>
            </a:pPr>
            <a:endParaRPr lang="en-US" sz="1100" dirty="0">
              <a:solidFill>
                <a:srgbClr val="A5A5A5">
                  <a:lumMod val="50000"/>
                </a:srgbClr>
              </a:solidFill>
            </a:endParaRPr>
          </a:p>
          <a:p>
            <a:pPr defTabSz="457063">
              <a:defRPr/>
            </a:pPr>
            <a:endParaRPr lang="en-US" sz="11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Read </a:t>
            </a:r>
            <a:r>
              <a:rPr lang="en-US" sz="1100" dirty="0">
                <a:solidFill>
                  <a:srgbClr val="A5A5A5">
                    <a:lumMod val="50000"/>
                  </a:srgbClr>
                </a:solidFill>
                <a:hlinkClick r:id="rId13"/>
              </a:rPr>
              <a:t>Luke 1:13-15</a:t>
            </a:r>
            <a:r>
              <a:rPr lang="en-US" sz="1100" dirty="0">
                <a:solidFill>
                  <a:srgbClr val="A5A5A5">
                    <a:lumMod val="50000"/>
                  </a:srgbClr>
                </a:solidFill>
              </a:rPr>
              <a:t> and </a:t>
            </a:r>
            <a:r>
              <a:rPr lang="en-US" sz="1100" dirty="0">
                <a:solidFill>
                  <a:srgbClr val="A5A5A5">
                    <a:lumMod val="50000"/>
                  </a:srgbClr>
                </a:solidFill>
                <a:hlinkClick r:id="rId14"/>
              </a:rPr>
              <a:t>Luke 1:39-45</a:t>
            </a:r>
            <a:r>
              <a:rPr lang="en-US" sz="1100" dirty="0">
                <a:solidFill>
                  <a:srgbClr val="A5A5A5">
                    <a:lumMod val="50000"/>
                  </a:srgbClr>
                </a:solidFill>
              </a:rPr>
              <a:t>. What does God’s word definitively tell us about when human life begins?</a:t>
            </a: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The holy angels are rarely mentioned by name in the Scriptures, but in </a:t>
            </a:r>
            <a:r>
              <a:rPr lang="en-US" sz="1100" dirty="0">
                <a:solidFill>
                  <a:srgbClr val="A5A5A5">
                    <a:lumMod val="50000"/>
                  </a:srgbClr>
                </a:solidFill>
                <a:hlinkClick r:id="rId15"/>
              </a:rPr>
              <a:t>Luke 1:5-38</a:t>
            </a:r>
            <a:r>
              <a:rPr lang="en-US" sz="1100" dirty="0">
                <a:solidFill>
                  <a:srgbClr val="A5A5A5">
                    <a:lumMod val="50000"/>
                  </a:srgbClr>
                </a:solidFill>
              </a:rPr>
              <a:t> we learn of an angel who was referred to by name. What is the angel’s name and what had he come to do?</a:t>
            </a:r>
            <a:endParaRPr lang="en-US" sz="1000" dirty="0"/>
          </a:p>
          <a:p>
            <a:pPr marL="228531" indent="-228531" defTabSz="457063">
              <a:buFont typeface="+mj-lt"/>
              <a:buAutoNum type="arabicPeriod" startAt="3"/>
              <a:defRPr/>
            </a:pPr>
            <a:endParaRPr lang="en-US" sz="1100" dirty="0">
              <a:solidFill>
                <a:srgbClr val="A5A5A5">
                  <a:lumMod val="50000"/>
                </a:srgbClr>
              </a:solidFill>
            </a:endParaRPr>
          </a:p>
          <a:p>
            <a:pPr defTabSz="457063">
              <a:defRPr/>
            </a:pPr>
            <a:endParaRPr lang="en-US" sz="1100" dirty="0"/>
          </a:p>
          <a:p>
            <a:pPr marL="228531" indent="-228531" defTabSz="457063">
              <a:buFont typeface="+mj-lt"/>
              <a:buAutoNum type="arabicPeriod"/>
              <a:defRPr/>
            </a:pPr>
            <a:endParaRPr lang="en-US" sz="1100" dirty="0"/>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4149" y="639029"/>
            <a:ext cx="4916180" cy="765153"/>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294149" y="1973843"/>
            <a:ext cx="10220985" cy="3613746"/>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950" lvl="1" indent="-285750">
              <a:lnSpc>
                <a:spcPct val="110000"/>
              </a:lnSpc>
              <a:buFont typeface="Wingdings" panose="05000000000000000000" pitchFamily="2" charset="2"/>
              <a:buChar char="§"/>
            </a:pPr>
            <a:r>
              <a:rPr lang="en-US" sz="1400" dirty="0"/>
              <a:t>providing answers that conform with the reality we see around us.</a:t>
            </a:r>
          </a:p>
          <a:p>
            <a:pPr marL="742950" lvl="1" indent="-285750">
              <a:lnSpc>
                <a:spcPct val="110000"/>
              </a:lnSpc>
              <a:buFont typeface="Wingdings" panose="05000000000000000000" pitchFamily="2" charset="2"/>
              <a:buChar char="§"/>
            </a:pPr>
            <a:r>
              <a:rPr lang="en-US" sz="1400" dirty="0"/>
              <a:t>being a reliable collection of historical documents.</a:t>
            </a:r>
          </a:p>
          <a:p>
            <a:pPr marL="742950" lvl="1" indent="-285750">
              <a:lnSpc>
                <a:spcPct val="110000"/>
              </a:lnSpc>
              <a:buFont typeface="Wingdings" panose="05000000000000000000" pitchFamily="2" charset="2"/>
              <a:buChar char="§"/>
            </a:pPr>
            <a:r>
              <a:rPr lang="en-US" sz="1400" dirty="0"/>
              <a:t>containing eyewitness accounts that were written during the lifetimes of other eyewitnesses. </a:t>
            </a:r>
          </a:p>
          <a:p>
            <a:pPr marL="742950" lvl="1" indent="-285750">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223917" y="5695585"/>
            <a:ext cx="6185876" cy="92333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300927" y="109839"/>
            <a:ext cx="2394860" cy="365030"/>
          </a:xfrm>
        </p:spPr>
        <p:txBody>
          <a:bodyPr>
            <a:normAutofit fontScale="90000"/>
          </a:bodyPr>
          <a:lstStyle/>
          <a:p>
            <a:pPr algn="r"/>
            <a:br>
              <a:rPr lang="en-US" sz="1799" b="1" spc="700" dirty="0"/>
            </a:br>
            <a:r>
              <a:rPr lang="en-US" sz="2200" b="1" dirty="0">
                <a:latin typeface="Calibri" panose="020F0502020204030204" pitchFamily="34" charset="0"/>
                <a:ea typeface="Calibri" panose="020F0502020204030204" pitchFamily="34" charset="0"/>
                <a:cs typeface="Calibri" panose="020F0502020204030204" pitchFamily="34" charset="0"/>
              </a:rPr>
              <a:t>BIBLE ESCHATOLOGY</a:t>
            </a:r>
            <a:endParaRPr lang="en-US" sz="2200"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11669002" y="54083"/>
            <a:ext cx="404602" cy="365030"/>
          </a:xfrm>
        </p:spPr>
        <p:txBody>
          <a:bodyPr/>
          <a:lstStyle/>
          <a:p>
            <a:fld id="{C01389E6-C847-4AD0-B56D-D205B2EAB1EE}" type="slidenum">
              <a:rPr lang="en-US" smtClean="0"/>
              <a:t>20</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845525" y="542018"/>
            <a:ext cx="968693" cy="1114425"/>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1993341" y="814754"/>
            <a:ext cx="7692525"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Title 1">
            <a:extLst>
              <a:ext uri="{FF2B5EF4-FFF2-40B4-BE49-F238E27FC236}">
                <a16:creationId xmlns:a16="http://schemas.microsoft.com/office/drawing/2014/main" id="{B8A407D1-100B-EECB-DB63-F69CF8435CFB}"/>
              </a:ext>
            </a:extLst>
          </p:cNvPr>
          <p:cNvSpPr txBox="1">
            <a:spLocks/>
          </p:cNvSpPr>
          <p:nvPr/>
        </p:nvSpPr>
        <p:spPr>
          <a:xfrm>
            <a:off x="9615923" y="172332"/>
            <a:ext cx="1476587" cy="36503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cap="all" dirty="0">
                <a:solidFill>
                  <a:srgbClr val="7030A0"/>
                </a:solidFill>
                <a:latin typeface="Calibri" panose="020F0502020204030204" pitchFamily="34" charset="0"/>
                <a:ea typeface="Calibri" panose="020F0502020204030204" pitchFamily="34" charset="0"/>
                <a:cs typeface="Calibri" panose="020F0502020204030204" pitchFamily="34" charset="0"/>
              </a:rPr>
              <a:t>LUKE</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202525" y="292344"/>
            <a:ext cx="3547476" cy="6093455"/>
          </a:xfrm>
          <a:prstGeom prst="rect">
            <a:avLst/>
          </a:prstGeom>
        </p:spPr>
      </p:pic>
      <p:cxnSp>
        <p:nvCxnSpPr>
          <p:cNvPr id="15" name="Straight Arrow Connector 14">
            <a:extLst>
              <a:ext uri="{FF2B5EF4-FFF2-40B4-BE49-F238E27FC236}">
                <a16:creationId xmlns:a16="http://schemas.microsoft.com/office/drawing/2014/main" id="{E609A96E-3809-31AD-C71E-79043A30FFD3}"/>
              </a:ext>
            </a:extLst>
          </p:cNvPr>
          <p:cNvCxnSpPr>
            <a:cxnSpLocks/>
          </p:cNvCxnSpPr>
          <p:nvPr/>
        </p:nvCxnSpPr>
        <p:spPr>
          <a:xfrm flipV="1">
            <a:off x="3741248" y="1731467"/>
            <a:ext cx="1227169" cy="106522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F08DC75-4E3D-0E0C-6264-5EFBC3AC7437}"/>
              </a:ext>
            </a:extLst>
          </p:cNvPr>
          <p:cNvSpPr txBox="1"/>
          <p:nvPr/>
        </p:nvSpPr>
        <p:spPr>
          <a:xfrm>
            <a:off x="400703" y="2179613"/>
            <a:ext cx="3547476" cy="769441"/>
          </a:xfrm>
          <a:prstGeom prst="rect">
            <a:avLst/>
          </a:prstGeom>
          <a:noFill/>
        </p:spPr>
        <p:txBody>
          <a:bodyPr wrap="square" rtlCol="0">
            <a:spAutoFit/>
          </a:bodyPr>
          <a:lstStyle/>
          <a:p>
            <a:r>
              <a:rPr lang="en-US" sz="1100" dirty="0">
                <a:hlinkClick r:id="rId4"/>
              </a:rPr>
              <a:t>Luke 21:9-10</a:t>
            </a:r>
            <a:r>
              <a:rPr lang="en-US" sz="1100" dirty="0"/>
              <a:t>, "And when you hear of wars and tumults, do not be terrified, for these things must first take place, but the end will not be at once. Then he said to them, "Nation will rise against nation, and kingdom against kingdom.”</a:t>
            </a:r>
          </a:p>
        </p:txBody>
      </p:sp>
      <p:sp>
        <p:nvSpPr>
          <p:cNvPr id="16" name="TextBox 15">
            <a:extLst>
              <a:ext uri="{FF2B5EF4-FFF2-40B4-BE49-F238E27FC236}">
                <a16:creationId xmlns:a16="http://schemas.microsoft.com/office/drawing/2014/main" id="{F9E275A3-ABD6-636E-E72F-84248FFE286E}"/>
              </a:ext>
            </a:extLst>
          </p:cNvPr>
          <p:cNvSpPr txBox="1"/>
          <p:nvPr/>
        </p:nvSpPr>
        <p:spPr>
          <a:xfrm>
            <a:off x="7896503" y="2179613"/>
            <a:ext cx="3894794" cy="1446550"/>
          </a:xfrm>
          <a:prstGeom prst="rect">
            <a:avLst/>
          </a:prstGeom>
          <a:noFill/>
        </p:spPr>
        <p:txBody>
          <a:bodyPr wrap="square" rtlCol="0">
            <a:spAutoFit/>
          </a:bodyPr>
          <a:lstStyle/>
          <a:p>
            <a:r>
              <a:rPr lang="en-US" sz="1100" dirty="0">
                <a:hlinkClick r:id="rId5"/>
              </a:rPr>
              <a:t>Luke 21:25-28</a:t>
            </a:r>
            <a:r>
              <a:rPr lang="en-US" sz="1100" dirty="0"/>
              <a:t>, "And there will be signs in sun and moon and stars, and on the earth distress of nations in perplexity because of the roaring of the sea and the waves, people fainting with fear and with foreboding of what is coming on the world. For the powers of the heavens will be shaken. And then they will see the Son of Man coming in a cloud with power and great glory. Now when these things begin to take place, straighten up and raise your heads, because your redemption is drawing near."</a:t>
            </a:r>
          </a:p>
        </p:txBody>
      </p:sp>
      <p:cxnSp>
        <p:nvCxnSpPr>
          <p:cNvPr id="18" name="Straight Arrow Connector 17">
            <a:extLst>
              <a:ext uri="{FF2B5EF4-FFF2-40B4-BE49-F238E27FC236}">
                <a16:creationId xmlns:a16="http://schemas.microsoft.com/office/drawing/2014/main" id="{4F54C00B-0BC4-0C8B-CB29-67BA45B5ECA0}"/>
              </a:ext>
            </a:extLst>
          </p:cNvPr>
          <p:cNvCxnSpPr>
            <a:cxnSpLocks/>
          </p:cNvCxnSpPr>
          <p:nvPr/>
        </p:nvCxnSpPr>
        <p:spPr>
          <a:xfrm flipV="1">
            <a:off x="3820886" y="1881968"/>
            <a:ext cx="1299754" cy="154703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8584BF-C582-91D1-7BA1-ED3B2888B73A}"/>
              </a:ext>
            </a:extLst>
          </p:cNvPr>
          <p:cNvSpPr txBox="1"/>
          <p:nvPr/>
        </p:nvSpPr>
        <p:spPr>
          <a:xfrm>
            <a:off x="400703" y="3224167"/>
            <a:ext cx="3547476" cy="2123658"/>
          </a:xfrm>
          <a:prstGeom prst="rect">
            <a:avLst/>
          </a:prstGeom>
          <a:noFill/>
        </p:spPr>
        <p:txBody>
          <a:bodyPr wrap="square" rtlCol="0">
            <a:spAutoFit/>
          </a:bodyPr>
          <a:lstStyle/>
          <a:p>
            <a:r>
              <a:rPr lang="en-US" sz="1100" dirty="0">
                <a:hlinkClick r:id="rId6"/>
              </a:rPr>
              <a:t>Luke 21:20-24</a:t>
            </a:r>
            <a:r>
              <a:rPr lang="en-US" sz="1100" dirty="0"/>
              <a:t>, "But when you see Jerusalem surrounded by armies, then know that its desolation has come near. Then let those who are in Judea flee to the mountains, and let those who are inside the city depart, and let not those who are out in the country enter it, for these are days of vengeance, to fulfill all that is written. Alas for women who are pregnant and for those who are nursing infants in those days! For there will be great distress upon the earth and wrath against this people. They will fall by the edge of the sword and be led captive among all nations, and Jerusalem will be trampled underfoot by the Gentiles, until the times of the Gentiles are fulfilled.”</a:t>
            </a:r>
          </a:p>
        </p:txBody>
      </p:sp>
      <p:cxnSp>
        <p:nvCxnSpPr>
          <p:cNvPr id="31" name="Straight Arrow Connector 30">
            <a:extLst>
              <a:ext uri="{FF2B5EF4-FFF2-40B4-BE49-F238E27FC236}">
                <a16:creationId xmlns:a16="http://schemas.microsoft.com/office/drawing/2014/main" id="{16D8A1F9-CDC3-A2D3-E526-6FC20012D712}"/>
              </a:ext>
            </a:extLst>
          </p:cNvPr>
          <p:cNvCxnSpPr>
            <a:cxnSpLocks/>
          </p:cNvCxnSpPr>
          <p:nvPr/>
        </p:nvCxnSpPr>
        <p:spPr>
          <a:xfrm flipH="1" flipV="1">
            <a:off x="6760029" y="2264081"/>
            <a:ext cx="1136474" cy="30025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F76421-C86D-4E76-207E-C719DC5C9A7C}"/>
              </a:ext>
            </a:extLst>
          </p:cNvPr>
          <p:cNvCxnSpPr>
            <a:cxnSpLocks/>
          </p:cNvCxnSpPr>
          <p:nvPr/>
        </p:nvCxnSpPr>
        <p:spPr>
          <a:xfrm flipH="1">
            <a:off x="7071362" y="3010989"/>
            <a:ext cx="845464"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5153D84-69DF-569D-D7BA-55FBA2E0B84D}"/>
              </a:ext>
            </a:extLst>
          </p:cNvPr>
          <p:cNvPicPr>
            <a:picLocks noChangeAspect="1"/>
          </p:cNvPicPr>
          <p:nvPr/>
        </p:nvPicPr>
        <p:blipFill>
          <a:blip r:embed="rId7"/>
          <a:stretch>
            <a:fillRect/>
          </a:stretch>
        </p:blipFill>
        <p:spPr>
          <a:xfrm>
            <a:off x="803292" y="519886"/>
            <a:ext cx="969264" cy="1211581"/>
          </a:xfrm>
          <a:prstGeom prst="rect">
            <a:avLst/>
          </a:prstGeom>
        </p:spPr>
      </p:pic>
      <p:cxnSp>
        <p:nvCxnSpPr>
          <p:cNvPr id="34" name="Straight Arrow Connector 33">
            <a:extLst>
              <a:ext uri="{FF2B5EF4-FFF2-40B4-BE49-F238E27FC236}">
                <a16:creationId xmlns:a16="http://schemas.microsoft.com/office/drawing/2014/main" id="{6629377F-852C-5F98-DFF1-50F62431D100}"/>
              </a:ext>
            </a:extLst>
          </p:cNvPr>
          <p:cNvCxnSpPr>
            <a:cxnSpLocks/>
          </p:cNvCxnSpPr>
          <p:nvPr/>
        </p:nvCxnSpPr>
        <p:spPr>
          <a:xfrm flipH="1">
            <a:off x="7151914" y="3185771"/>
            <a:ext cx="764912" cy="24322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8FCCE1-9C68-4156-ABDF-17AD921818CA}"/>
              </a:ext>
            </a:extLst>
          </p:cNvPr>
          <p:cNvSpPr>
            <a:spLocks noGrp="1"/>
          </p:cNvSpPr>
          <p:nvPr>
            <p:ph type="title"/>
          </p:nvPr>
        </p:nvSpPr>
        <p:spPr>
          <a:xfrm>
            <a:off x="1224838" y="365361"/>
            <a:ext cx="10055721" cy="594078"/>
          </a:xfrm>
        </p:spPr>
        <p:txBody>
          <a:bodyPr vert="horz" lIns="91440" tIns="45720" rIns="91440" bIns="45720" rtlCol="0" anchor="t">
            <a:normAutofit fontScale="90000"/>
          </a:bodyPr>
          <a:lstStyle/>
          <a:p>
            <a:pPr algn="ctr"/>
            <a:r>
              <a:rPr lang="en-US" sz="4000" kern="1200" dirty="0">
                <a:latin typeface="+mj-lt"/>
                <a:ea typeface="+mj-ea"/>
                <a:cs typeface="+mj-cs"/>
              </a:rPr>
              <a:t>Summary of Luke</a:t>
            </a:r>
          </a:p>
        </p:txBody>
      </p:sp>
      <p:grpSp>
        <p:nvGrpSpPr>
          <p:cNvPr id="28" name="Group 27">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9"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dirty="0"/>
            </a:p>
          </p:txBody>
        </p:sp>
        <p:sp>
          <p:nvSpPr>
            <p:cNvPr id="30"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74B94D1E-DB84-4501-A528-0750D1BE7852}"/>
              </a:ext>
            </a:extLst>
          </p:cNvPr>
          <p:cNvSpPr>
            <a:spLocks noGrp="1"/>
          </p:cNvSpPr>
          <p:nvPr>
            <p:ph idx="1"/>
          </p:nvPr>
        </p:nvSpPr>
        <p:spPr>
          <a:xfrm>
            <a:off x="1104378" y="990371"/>
            <a:ext cx="10234182" cy="4525062"/>
          </a:xfrm>
        </p:spPr>
        <p:txBody>
          <a:bodyPr vert="horz" lIns="91440" tIns="45720" rIns="91440" bIns="45720" rtlCol="0">
            <a:normAutofit fontScale="92500" lnSpcReduction="10000"/>
          </a:bodyPr>
          <a:lstStyle/>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Brief Summary: </a:t>
            </a:r>
            <a:r>
              <a:rPr lang="en-US" sz="1200" dirty="0">
                <a:effectLst/>
                <a:latin typeface="Calibri" panose="020F0502020204030204" pitchFamily="34" charset="0"/>
                <a:ea typeface="Calibri" panose="020F0502020204030204" pitchFamily="34" charset="0"/>
                <a:cs typeface="Times New Roman" panose="02020603050405020304" pitchFamily="18" charset="0"/>
              </a:rPr>
              <a:t>Luke opens his account disclosing his purpose for writing; his goal being an orderly account of the things that had been accomplished among them having followed all things closely so that his reader, Theophilus, could have certainty concerning the things he had been taught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2"/>
              </a:rPr>
              <a:t>Luke 1:1-4</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In this gospel the authority of the Lord Jesus is corroborated over nature, demons, sickness, and death. In addition, Jesus’ righteousness, forgiveness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and compassion are on display. </a:t>
            </a:r>
            <a:r>
              <a:rPr lang="en-US" sz="1200" dirty="0">
                <a:effectLst/>
                <a:latin typeface="Calibri" panose="020F0502020204030204" pitchFamily="34" charset="0"/>
                <a:ea typeface="Calibri" panose="020F0502020204030204" pitchFamily="34" charset="0"/>
                <a:cs typeface="Times New Roman" panose="02020603050405020304" pitchFamily="18" charset="0"/>
              </a:rPr>
              <a:t>While Luke’s gospel incudes similar details regarding Jesus’ inauguration from heaven at his baptism, his ministry, final journey to Jerusalem, his betrayal, crucifixion, death, burial and resurrection</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Luke also provides details and teachings that are not found in any of the other gospels. </a:t>
            </a:r>
          </a:p>
          <a:p>
            <a:pPr marL="0" marR="0" indent="0">
              <a:spcBef>
                <a:spcPts val="0"/>
              </a:spcBef>
              <a:spcAft>
                <a:spcPts val="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Luke alone provides a genealogy for Jesus back to the first Adam in Genesis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Luke 3:23-38</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a:latin typeface="Calibri" panose="020F0502020204030204" pitchFamily="34" charset="0"/>
                <a:ea typeface="Calibri" panose="020F0502020204030204" pitchFamily="34" charset="0"/>
                <a:cs typeface="Times New Roman" panose="02020603050405020304" pitchFamily="18" charset="0"/>
              </a:rPr>
              <a:t>gives us a snippet of Jesus as a young boy (</a:t>
            </a:r>
            <a:r>
              <a:rPr lang="en-US" sz="1200" dirty="0">
                <a:latin typeface="Calibri" panose="020F0502020204030204" pitchFamily="34" charset="0"/>
                <a:ea typeface="Calibri" panose="020F0502020204030204" pitchFamily="34" charset="0"/>
                <a:cs typeface="Times New Roman" panose="02020603050405020304" pitchFamily="18" charset="0"/>
                <a:hlinkClick r:id="rId4"/>
              </a:rPr>
              <a:t>Luke 2:39-52</a:t>
            </a:r>
            <a:r>
              <a:rPr lang="en-US" sz="1200" dirty="0">
                <a:latin typeface="Calibri" panose="020F0502020204030204" pitchFamily="34" charset="0"/>
                <a:ea typeface="Calibri" panose="020F0502020204030204" pitchFamily="34" charset="0"/>
                <a:cs typeface="Times New Roman" panose="02020603050405020304" pitchFamily="18" charset="0"/>
              </a:rPr>
              <a:t>). In addition, Luke alone records the accounts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angel Gabriel’s announcements to Zechariah and </a:t>
            </a:r>
            <a:r>
              <a:rPr lang="en-US" sz="1100" dirty="0">
                <a:latin typeface="Calibri" panose="020F0502020204030204" pitchFamily="34" charset="0"/>
                <a:ea typeface="Calibri" panose="020F0502020204030204" pitchFamily="34" charset="0"/>
                <a:cs typeface="Times New Roman" panose="02020603050405020304" pitchFamily="18" charset="0"/>
              </a:rPr>
              <a:t>Mary (</a:t>
            </a:r>
            <a:r>
              <a:rPr lang="en-US" sz="1100" dirty="0">
                <a:latin typeface="Calibri" panose="020F0502020204030204" pitchFamily="34" charset="0"/>
                <a:ea typeface="Calibri" panose="020F0502020204030204" pitchFamily="34" charset="0"/>
                <a:cs typeface="Times New Roman" panose="02020603050405020304" pitchFamily="18" charset="0"/>
                <a:hlinkClick r:id="rId5"/>
              </a:rPr>
              <a:t>Luke 1:5</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5"/>
              </a:rPr>
              <a:t>-38</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Jesus raising the only son of a widow (</a:t>
            </a:r>
            <a:r>
              <a:rPr lang="en-US" sz="1100" dirty="0">
                <a:latin typeface="Calibri" panose="020F0502020204030204" pitchFamily="34" charset="0"/>
                <a:ea typeface="Calibri" panose="020F0502020204030204" pitchFamily="34" charset="0"/>
                <a:cs typeface="Times New Roman" panose="02020603050405020304" pitchFamily="18" charset="0"/>
                <a:hlinkClick r:id="rId6"/>
              </a:rPr>
              <a:t>Luke 7:11-17</a:t>
            </a:r>
            <a:r>
              <a:rPr lang="en-US" sz="11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Jesus sending out 70 disciples with authority over demons and disease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7"/>
              </a:rPr>
              <a:t>Luke 10:1-24</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Jesus healing a woman disabled by a demonic spirit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8"/>
              </a:rPr>
              <a:t>Luke 13:10-17</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Parables of the good Samaritan, the lost sheep, lost coin, the </a:t>
            </a:r>
            <a:r>
              <a:rPr lang="en-US" sz="1100" dirty="0">
                <a:latin typeface="Calibri" panose="020F0502020204030204" pitchFamily="34" charset="0"/>
                <a:ea typeface="Calibri" panose="020F0502020204030204" pitchFamily="34" charset="0"/>
                <a:cs typeface="Times New Roman" panose="02020603050405020304" pitchFamily="18" charset="0"/>
              </a:rPr>
              <a:t>prodigal Son, and the rich man and Lazarus (</a:t>
            </a:r>
            <a:r>
              <a:rPr lang="en-US" sz="1100" dirty="0">
                <a:latin typeface="Calibri" panose="020F0502020204030204" pitchFamily="34" charset="0"/>
                <a:ea typeface="Calibri" panose="020F0502020204030204" pitchFamily="34" charset="0"/>
                <a:cs typeface="Times New Roman" panose="02020603050405020304" pitchFamily="18" charset="0"/>
                <a:hlinkClick r:id="rId9"/>
              </a:rPr>
              <a:t>Luke 10:25-37</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hlinkClick r:id="rId10"/>
              </a:rPr>
              <a:t>Luke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10"/>
              </a:rPr>
              <a:t>15</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11"/>
              </a:rPr>
              <a:t>Luke 16:19-31</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Jesus’ cleansing of ten lepers with only one returning to give thanks (</a:t>
            </a:r>
            <a:r>
              <a:rPr lang="en-US" sz="1100" dirty="0">
                <a:latin typeface="Calibri" panose="020F0502020204030204" pitchFamily="34" charset="0"/>
                <a:ea typeface="Calibri" panose="020F0502020204030204" pitchFamily="34" charset="0"/>
                <a:cs typeface="Times New Roman" panose="02020603050405020304" pitchFamily="18" charset="0"/>
                <a:hlinkClick r:id="rId12"/>
              </a:rPr>
              <a:t>Luke 17:11-19</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Jesus bringing salvation to Zacchaeus (</a:t>
            </a:r>
            <a:r>
              <a:rPr lang="en-US" sz="1100" dirty="0">
                <a:latin typeface="Calibri" panose="020F0502020204030204" pitchFamily="34" charset="0"/>
                <a:ea typeface="Calibri" panose="020F0502020204030204" pitchFamily="34" charset="0"/>
                <a:cs typeface="Times New Roman" panose="02020603050405020304" pitchFamily="18" charset="0"/>
                <a:hlinkClick r:id="rId13"/>
              </a:rPr>
              <a:t>Luke 19:1-10</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 salvation of the thief on the cross (</a:t>
            </a:r>
            <a:r>
              <a:rPr lang="en-US" sz="1100" dirty="0">
                <a:latin typeface="Calibri" panose="020F0502020204030204" pitchFamily="34" charset="0"/>
                <a:ea typeface="Calibri" panose="020F0502020204030204" pitchFamily="34" charset="0"/>
                <a:cs typeface="Times New Roman" panose="02020603050405020304" pitchFamily="18" charset="0"/>
                <a:hlinkClick r:id="rId14"/>
              </a:rPr>
              <a:t>Luke 23:26-42</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Luke’s account also emphasizes </a:t>
            </a:r>
            <a:r>
              <a:rPr lang="en-US" sz="1200" dirty="0">
                <a:latin typeface="Calibri" panose="020F0502020204030204" pitchFamily="34" charset="0"/>
                <a:ea typeface="Calibri" panose="020F0502020204030204" pitchFamily="34" charset="0"/>
                <a:cs typeface="Times New Roman" panose="02020603050405020304" pitchFamily="18" charset="0"/>
              </a:rPr>
              <a:t>the role of the Holy Spirit.</a:t>
            </a:r>
            <a:r>
              <a:rPr lang="en-US" sz="1200" baseline="30000" dirty="0">
                <a:latin typeface="Calibri" panose="020F0502020204030204" pitchFamily="34" charset="0"/>
                <a:ea typeface="Calibri" panose="020F0502020204030204" pitchFamily="34" charset="0"/>
                <a:cs typeface="Times New Roman" panose="02020603050405020304" pitchFamily="18" charset="0"/>
              </a:rPr>
              <a:t>2</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Luke ends his account explaining to us that after </a:t>
            </a:r>
            <a:r>
              <a:rPr lang="en-US" sz="1200" dirty="0">
                <a:latin typeface="Calibri" panose="020F0502020204030204" pitchFamily="34" charset="0"/>
                <a:ea typeface="Calibri" panose="020F0502020204030204" pitchFamily="34" charset="0"/>
                <a:cs typeface="Times New Roman" panose="02020603050405020304" pitchFamily="18" charset="0"/>
              </a:rPr>
              <a:t>Jesus’</a:t>
            </a:r>
            <a:r>
              <a:rPr lang="en-US" sz="1200" dirty="0">
                <a:effectLst/>
                <a:latin typeface="Calibri" panose="020F0502020204030204" pitchFamily="34" charset="0"/>
                <a:ea typeface="Calibri" panose="020F0502020204030204" pitchFamily="34" charset="0"/>
                <a:cs typeface="Times New Roman" panose="02020603050405020304" pitchFamily="18" charset="0"/>
              </a:rPr>
              <a:t> resurrection, He </a:t>
            </a:r>
            <a:r>
              <a:rPr lang="en-US" sz="1200" dirty="0">
                <a:latin typeface="Calibri" panose="020F0502020204030204" pitchFamily="34" charset="0"/>
                <a:ea typeface="Calibri" panose="020F0502020204030204" pitchFamily="34" charset="0"/>
                <a:cs typeface="Times New Roman" panose="02020603050405020304" pitchFamily="18" charset="0"/>
              </a:rPr>
              <a:t>opened the minds of his disciples to understand the Scriptures and everything written about Him in the Law of Moses, the Prophets, and the Psalms. Jesus taught</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them that it was written, that the Christ should suffer and on the third day rise from the dead, “and that repentance for the forgiveness of sins should be proclaimed in his name to all nations, beginning from Jerusalem”.  Lastly, when </a:t>
            </a:r>
            <a:r>
              <a:rPr lang="en-US" sz="1200" dirty="0">
                <a:latin typeface="Calibri" panose="020F0502020204030204" pitchFamily="34" charset="0"/>
                <a:ea typeface="Calibri" panose="020F0502020204030204" pitchFamily="34" charset="0"/>
                <a:cs typeface="Times New Roman" panose="02020603050405020304" pitchFamily="18" charset="0"/>
              </a:rPr>
              <a:t>Jesus had led them out as far as Bethany, He </a:t>
            </a:r>
            <a:r>
              <a:rPr lang="en-US" sz="1200" dirty="0">
                <a:effectLst/>
                <a:latin typeface="Calibri" panose="020F0502020204030204" pitchFamily="34" charset="0"/>
                <a:ea typeface="Calibri" panose="020F0502020204030204" pitchFamily="34" charset="0"/>
                <a:cs typeface="Times New Roman" panose="02020603050405020304" pitchFamily="18" charset="0"/>
              </a:rPr>
              <a:t>blessed them</a:t>
            </a:r>
            <a:r>
              <a:rPr lang="en-US" sz="1200" dirty="0">
                <a:latin typeface="Calibri" panose="020F0502020204030204" pitchFamily="34" charset="0"/>
                <a:ea typeface="Calibri" panose="020F0502020204030204" pitchFamily="34" charset="0"/>
                <a:cs typeface="Times New Roman" panose="02020603050405020304" pitchFamily="18" charset="0"/>
              </a:rPr>
              <a:t> and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“parted from them and was carried into heaven”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5"/>
              </a:rPr>
              <a:t>Luke 24:44-53</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book is part one in a two-part series that was addressed to Theophilus concerning the things accomplished among them through Jesus Christ. Luke’s account recorded in the book of Acts is part 2. </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200" b="1" dirty="0">
                <a:latin typeface="Calibri" panose="020F0502020204030204" pitchFamily="34" charset="0"/>
                <a:ea typeface="Calibri" panose="020F0502020204030204" pitchFamily="34" charset="0"/>
                <a:cs typeface="Times New Roman" panose="02020603050405020304" pitchFamily="18" charset="0"/>
              </a:rPr>
              <a:t>Connections</a:t>
            </a:r>
            <a:r>
              <a:rPr lang="en-US" sz="1200" dirty="0">
                <a:latin typeface="Calibri" panose="020F0502020204030204" pitchFamily="34" charset="0"/>
                <a:ea typeface="Calibri" panose="020F0502020204030204" pitchFamily="34" charset="0"/>
                <a:cs typeface="Times New Roman" panose="02020603050405020304" pitchFamily="18" charset="0"/>
              </a:rPr>
              <a:t>: Luke records the fulfillment of several Old Testament prophesies: 1) the birth of John the Baptist as the forerunner of Jesus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a</a:t>
            </a:r>
            <a:r>
              <a:rPr lang="en-US" sz="1200" dirty="0">
                <a:latin typeface="Calibri" panose="020F0502020204030204" pitchFamily="34" charset="0"/>
                <a:ea typeface="Calibri" panose="020F0502020204030204" pitchFamily="34" charset="0"/>
                <a:cs typeface="Times New Roman" panose="02020603050405020304" pitchFamily="18" charset="0"/>
              </a:rPr>
              <a:t>, 2) the birth of Jesus through a virgin</a:t>
            </a:r>
            <a:r>
              <a:rPr lang="en-US" sz="1200" baseline="30000" dirty="0">
                <a:latin typeface="Calibri" panose="020F0502020204030204" pitchFamily="34" charset="0"/>
                <a:ea typeface="Calibri" panose="020F0502020204030204" pitchFamily="34" charset="0"/>
                <a:cs typeface="Times New Roman" panose="02020603050405020304" pitchFamily="18" charset="0"/>
              </a:rPr>
              <a:t> b</a:t>
            </a:r>
            <a:r>
              <a:rPr lang="en-US" sz="1200" dirty="0">
                <a:latin typeface="Calibri" panose="020F0502020204030204" pitchFamily="34" charset="0"/>
                <a:ea typeface="Calibri" panose="020F0502020204030204" pitchFamily="34" charset="0"/>
                <a:cs typeface="Times New Roman" panose="02020603050405020304" pitchFamily="18" charset="0"/>
              </a:rPr>
              <a:t>, 3) Jesus to be declared the Son of the Most High and God’s Salvation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c</a:t>
            </a:r>
            <a:r>
              <a:rPr lang="en-US" sz="1200" dirty="0">
                <a:latin typeface="Calibri" panose="020F0502020204030204" pitchFamily="34" charset="0"/>
                <a:ea typeface="Calibri" panose="020F0502020204030204" pitchFamily="34" charset="0"/>
                <a:cs typeface="Times New Roman" panose="02020603050405020304" pitchFamily="18" charset="0"/>
              </a:rPr>
              <a:t>, 4) Jesus preaching the good news to the poor, restoring sight to the blind, causing the lame to walk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d</a:t>
            </a:r>
            <a:r>
              <a:rPr lang="en-US" sz="1200" dirty="0">
                <a:latin typeface="Calibri" panose="020F0502020204030204" pitchFamily="34" charset="0"/>
                <a:ea typeface="Calibri" panose="020F0502020204030204" pitchFamily="34" charset="0"/>
                <a:cs typeface="Times New Roman" panose="02020603050405020304" pitchFamily="18" charset="0"/>
              </a:rPr>
              <a:t>, 5) Jesus’ triumphal entry into Jerusalem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e</a:t>
            </a:r>
            <a:r>
              <a:rPr lang="en-US" sz="1200" dirty="0">
                <a:latin typeface="Calibri" panose="020F0502020204030204" pitchFamily="34" charset="0"/>
                <a:ea typeface="Calibri" panose="020F0502020204030204" pitchFamily="34" charset="0"/>
                <a:cs typeface="Times New Roman" panose="02020603050405020304" pitchFamily="18" charset="0"/>
              </a:rPr>
              <a:t>, and 6) Jesus’ sufferings, crucifixion, and resurrection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f</a:t>
            </a:r>
            <a:r>
              <a:rPr lang="en-US" sz="1200" dirty="0">
                <a:latin typeface="Calibri" panose="020F0502020204030204" pitchFamily="34" charset="0"/>
                <a:ea typeface="Calibri" panose="020F0502020204030204" pitchFamily="34" charset="0"/>
                <a:cs typeface="Times New Roman" panose="02020603050405020304" pitchFamily="18" charset="0"/>
              </a:rPr>
              <a:t>. In addition, Luke records Jesus own prophetic words regarding his rejection, death, and resurrection (</a:t>
            </a:r>
            <a:r>
              <a:rPr lang="en-US" sz="1200" dirty="0">
                <a:latin typeface="Calibri" panose="020F0502020204030204" pitchFamily="34" charset="0"/>
                <a:ea typeface="Calibri" panose="020F0502020204030204" pitchFamily="34" charset="0"/>
                <a:cs typeface="Times New Roman" panose="02020603050405020304" pitchFamily="18" charset="0"/>
                <a:hlinkClick r:id="rId16"/>
              </a:rPr>
              <a:t>Luke 9:21-22</a:t>
            </a:r>
            <a:r>
              <a:rPr lang="en-US" sz="1200" dirty="0">
                <a:latin typeface="Calibri" panose="020F0502020204030204" pitchFamily="34" charset="0"/>
                <a:ea typeface="Calibri" panose="020F0502020204030204" pitchFamily="34" charset="0"/>
                <a:cs typeface="Times New Roman" panose="02020603050405020304" pitchFamily="18" charset="0"/>
              </a:rPr>
              <a:t>), Peter’s denial (</a:t>
            </a:r>
            <a:r>
              <a:rPr lang="en-US" sz="1200" dirty="0">
                <a:latin typeface="Calibri" panose="020F0502020204030204" pitchFamily="34" charset="0"/>
                <a:ea typeface="Calibri" panose="020F0502020204030204" pitchFamily="34" charset="0"/>
                <a:cs typeface="Times New Roman" panose="02020603050405020304" pitchFamily="18" charset="0"/>
                <a:hlinkClick r:id="rId17"/>
              </a:rPr>
              <a:t>Luke 22:24-62</a:t>
            </a:r>
            <a:r>
              <a:rPr lang="en-US" sz="1200" dirty="0">
                <a:latin typeface="Calibri" panose="020F0502020204030204" pitchFamily="34" charset="0"/>
                <a:ea typeface="Calibri" panose="020F0502020204030204" pitchFamily="34" charset="0"/>
                <a:cs typeface="Times New Roman" panose="02020603050405020304" pitchFamily="18" charset="0"/>
              </a:rPr>
              <a:t>), the impending destruction of Jerusalem (70 A.D.), and the signs of his return (</a:t>
            </a:r>
            <a:r>
              <a:rPr lang="en-US" sz="1200" dirty="0">
                <a:latin typeface="Calibri" panose="020F0502020204030204" pitchFamily="34" charset="0"/>
                <a:ea typeface="Calibri" panose="020F0502020204030204" pitchFamily="34" charset="0"/>
                <a:cs typeface="Times New Roman" panose="02020603050405020304" pitchFamily="18" charset="0"/>
                <a:hlinkClick r:id="rId18"/>
              </a:rPr>
              <a:t>Luke 21</a:t>
            </a:r>
            <a:r>
              <a:rPr lang="en-US" sz="1200" dirty="0">
                <a:latin typeface="Calibri" panose="020F0502020204030204" pitchFamily="34" charset="0"/>
                <a:ea typeface="Calibri" panose="020F0502020204030204" pitchFamily="34" charset="0"/>
                <a:cs typeface="Times New Roman" panose="02020603050405020304" pitchFamily="18" charset="0"/>
              </a:rPr>
              <a:t>). In doing this Luke highlights that God is fulfilling his plan for all the peoples, Jew and Gentile, in his perfect timing (</a:t>
            </a:r>
            <a:r>
              <a:rPr lang="en-US" sz="1200" dirty="0">
                <a:latin typeface="Calibri" panose="020F0502020204030204" pitchFamily="34" charset="0"/>
                <a:ea typeface="Calibri" panose="020F0502020204030204" pitchFamily="34" charset="0"/>
                <a:cs typeface="Times New Roman" panose="02020603050405020304" pitchFamily="18" charset="0"/>
                <a:hlinkClick r:id="rId19"/>
              </a:rPr>
              <a:t>Mark 1:14-15</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0"/>
              </a:rPr>
              <a:t>Galatians 4:4-5</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9FBAD2AB-4D9D-45FA-A49E-90767B2DA38B}"/>
              </a:ext>
            </a:extLst>
          </p:cNvPr>
          <p:cNvSpPr>
            <a:spLocks noGrp="1"/>
          </p:cNvSpPr>
          <p:nvPr>
            <p:ph type="sldNum" sz="quarter" idx="12"/>
          </p:nvPr>
        </p:nvSpPr>
        <p:spPr>
          <a:xfrm>
            <a:off x="8610600" y="6356350"/>
            <a:ext cx="2814638" cy="365125"/>
          </a:xfrm>
        </p:spPr>
        <p:txBody>
          <a:bodyPr vert="horz" lIns="91440" tIns="45720" rIns="91440" bIns="45720" rtlCol="0">
            <a:normAutofit/>
          </a:bodyPr>
          <a:lstStyle/>
          <a:p>
            <a:pPr>
              <a:spcAft>
                <a:spcPts val="600"/>
              </a:spcAft>
            </a:pPr>
            <a:fld id="{DA60BA0E-20D0-4E7C-B286-26C960A6788F}" type="slidenum">
              <a:rPr lang="en-US">
                <a:solidFill>
                  <a:schemeClr val="tx1">
                    <a:alpha val="60000"/>
                  </a:schemeClr>
                </a:solidFill>
              </a:rPr>
              <a:pPr>
                <a:spcAft>
                  <a:spcPts val="600"/>
                </a:spcAft>
              </a:pPr>
              <a:t>21</a:t>
            </a:fld>
            <a:endParaRPr lang="en-US" dirty="0">
              <a:solidFill>
                <a:schemeClr val="tx1">
                  <a:alpha val="60000"/>
                </a:schemeClr>
              </a:solidFill>
            </a:endParaRPr>
          </a:p>
        </p:txBody>
      </p:sp>
      <p:sp>
        <p:nvSpPr>
          <p:cNvPr id="4" name="TextBox 3">
            <a:extLst>
              <a:ext uri="{FF2B5EF4-FFF2-40B4-BE49-F238E27FC236}">
                <a16:creationId xmlns:a16="http://schemas.microsoft.com/office/drawing/2014/main" id="{14F121CC-800A-CF83-28FF-01EB96E6A23D}"/>
              </a:ext>
            </a:extLst>
          </p:cNvPr>
          <p:cNvSpPr txBox="1"/>
          <p:nvPr/>
        </p:nvSpPr>
        <p:spPr>
          <a:xfrm>
            <a:off x="1104378" y="5613098"/>
            <a:ext cx="4199142" cy="923330"/>
          </a:xfrm>
          <a:prstGeom prst="rect">
            <a:avLst/>
          </a:prstGeom>
          <a:noFill/>
        </p:spPr>
        <p:txBody>
          <a:bodyPr wrap="square" rtlCol="0">
            <a:spAutoFit/>
          </a:bodyPr>
          <a:lstStyle/>
          <a:p>
            <a:r>
              <a:rPr lang="en-US" sz="900" b="1" dirty="0"/>
              <a:t>Notes:</a:t>
            </a:r>
          </a:p>
          <a:p>
            <a:r>
              <a:rPr lang="en-US" sz="1200" baseline="30000" dirty="0">
                <a:solidFill>
                  <a:schemeClr val="tx2"/>
                </a:solidFill>
              </a:rPr>
              <a:t>1 </a:t>
            </a:r>
            <a:r>
              <a:rPr lang="en-US" sz="900" dirty="0">
                <a:solidFill>
                  <a:schemeClr val="tx2"/>
                </a:solidFill>
              </a:rPr>
              <a:t>Luke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3:3; 5:20-25; 6:37; 7:41–50; 11:4; 12:10; 17:3-4; 23:34; 24:47</a:t>
            </a:r>
            <a:endParaRPr lang="en-US" sz="900" dirty="0">
              <a:solidFill>
                <a:schemeClr val="tx2"/>
              </a:solidFill>
            </a:endParaRPr>
          </a:p>
          <a:p>
            <a:r>
              <a:rPr lang="en-US" sz="1200" baseline="30000" dirty="0">
                <a:solidFill>
                  <a:schemeClr val="tx2"/>
                </a:solidFill>
              </a:rPr>
              <a:t>2 </a:t>
            </a:r>
            <a:r>
              <a:rPr lang="en-US" sz="900" dirty="0">
                <a:solidFill>
                  <a:schemeClr val="tx2"/>
                </a:solidFill>
              </a:rPr>
              <a:t>Luke 1:15, 1:35, 1:41, 1:67; 2:25–27; 3:16, 3:22; 4:1, 4:14-18; 10:21; 11:13; 12:10-12 </a:t>
            </a:r>
          </a:p>
          <a:p>
            <a:r>
              <a:rPr lang="en-US" sz="1200" baseline="30000" dirty="0">
                <a:solidFill>
                  <a:schemeClr val="tx2"/>
                </a:solidFill>
              </a:rPr>
              <a:t>a </a:t>
            </a:r>
            <a:r>
              <a:rPr lang="en-US" sz="900" dirty="0">
                <a:solidFill>
                  <a:schemeClr val="tx2"/>
                </a:solidFill>
              </a:rPr>
              <a:t>Compare Luke 1:11-17 with Malachi 4:5-6 and Isaiah 40:3</a:t>
            </a:r>
          </a:p>
          <a:p>
            <a:r>
              <a:rPr lang="en-US" sz="1200" baseline="30000" dirty="0">
                <a:solidFill>
                  <a:schemeClr val="tx2"/>
                </a:solidFill>
              </a:rPr>
              <a:t>b </a:t>
            </a:r>
            <a:r>
              <a:rPr lang="en-US" sz="900" dirty="0">
                <a:solidFill>
                  <a:schemeClr val="tx2"/>
                </a:solidFill>
              </a:rPr>
              <a:t>Compare Luke 1:25-38 with Isaiah 7:14, Matthew 1:22-23, and Isaiah 9:6-7</a:t>
            </a:r>
          </a:p>
          <a:p>
            <a:endParaRPr lang="en-US" sz="900" dirty="0"/>
          </a:p>
        </p:txBody>
      </p:sp>
      <p:sp>
        <p:nvSpPr>
          <p:cNvPr id="6" name="TextBox 5">
            <a:extLst>
              <a:ext uri="{FF2B5EF4-FFF2-40B4-BE49-F238E27FC236}">
                <a16:creationId xmlns:a16="http://schemas.microsoft.com/office/drawing/2014/main" id="{04EE6CF6-1D17-EEBE-3799-F1CCEED6E089}"/>
              </a:ext>
            </a:extLst>
          </p:cNvPr>
          <p:cNvSpPr txBox="1"/>
          <p:nvPr/>
        </p:nvSpPr>
        <p:spPr>
          <a:xfrm>
            <a:off x="5303520" y="5726039"/>
            <a:ext cx="4147457" cy="784830"/>
          </a:xfrm>
          <a:prstGeom prst="rect">
            <a:avLst/>
          </a:prstGeom>
          <a:noFill/>
        </p:spPr>
        <p:txBody>
          <a:bodyPr wrap="square" rtlCol="0">
            <a:spAutoFit/>
          </a:bodyPr>
          <a:lstStyle/>
          <a:p>
            <a:r>
              <a:rPr lang="en-US" sz="1200" baseline="30000" dirty="0">
                <a:solidFill>
                  <a:schemeClr val="tx2"/>
                </a:solidFill>
              </a:rPr>
              <a:t>c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1:32-35 and 2:22-38 with </a:t>
            </a:r>
            <a:r>
              <a:rPr lang="en-US" sz="900" dirty="0">
                <a:solidFill>
                  <a:schemeClr val="tx2"/>
                </a:solidFill>
              </a:rPr>
              <a:t>Psalm 89:35-37, Isaiah 49:6</a:t>
            </a:r>
          </a:p>
          <a:p>
            <a:r>
              <a:rPr lang="en-US" sz="1200" baseline="30000" dirty="0">
                <a:solidFill>
                  <a:schemeClr val="tx2"/>
                </a:solidFill>
              </a:rPr>
              <a:t>d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7:22-23 </a:t>
            </a:r>
            <a:r>
              <a:rPr lang="en-US" sz="900" dirty="0">
                <a:solidFill>
                  <a:schemeClr val="tx2"/>
                </a:solidFill>
              </a:rPr>
              <a:t>with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Isaiah 35:5-6; 61:1</a:t>
            </a:r>
            <a:r>
              <a:rPr lang="en-US" sz="900" dirty="0">
                <a:solidFill>
                  <a:schemeClr val="tx2"/>
                </a:solidFill>
              </a:rPr>
              <a:t> </a:t>
            </a:r>
          </a:p>
          <a:p>
            <a:r>
              <a:rPr lang="en-US" sz="1200" baseline="30000" dirty="0">
                <a:solidFill>
                  <a:schemeClr val="tx2"/>
                </a:solidFill>
              </a:rPr>
              <a:t>e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19:28-40 </a:t>
            </a:r>
            <a:r>
              <a:rPr lang="en-US" sz="900" dirty="0">
                <a:solidFill>
                  <a:schemeClr val="tx2"/>
                </a:solidFill>
              </a:rPr>
              <a:t>with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Daniel 9:24-26, Zechariah 9:9</a:t>
            </a:r>
          </a:p>
          <a:p>
            <a:r>
              <a:rPr lang="en-US" sz="1200" baseline="30000" dirty="0">
                <a:solidFill>
                  <a:schemeClr val="tx2"/>
                </a:solidFill>
              </a:rPr>
              <a:t>f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17:25 and Luke 24:26 </a:t>
            </a:r>
            <a:r>
              <a:rPr lang="en-US" sz="900" dirty="0">
                <a:solidFill>
                  <a:schemeClr val="tx2"/>
                </a:solidFill>
              </a:rPr>
              <a:t>with Isaiah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53:1-12, Psalm 22, Psalm 16:10</a:t>
            </a:r>
            <a:endParaRPr lang="en-US" sz="900" dirty="0">
              <a:solidFill>
                <a:schemeClr val="tx2"/>
              </a:solidFill>
            </a:endParaRPr>
          </a:p>
          <a:p>
            <a:endParaRPr lang="en-US" sz="900" dirty="0"/>
          </a:p>
        </p:txBody>
      </p:sp>
    </p:spTree>
    <p:extLst>
      <p:ext uri="{BB962C8B-B14F-4D97-AF65-F5344CB8AC3E}">
        <p14:creationId xmlns:p14="http://schemas.microsoft.com/office/powerpoint/2010/main" val="6964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52B5C-A3FE-587D-881B-40DF9B894184}"/>
              </a:ext>
            </a:extLst>
          </p:cNvPr>
          <p:cNvSpPr>
            <a:spLocks noGrp="1"/>
          </p:cNvSpPr>
          <p:nvPr>
            <p:ph type="title"/>
          </p:nvPr>
        </p:nvSpPr>
        <p:spPr>
          <a:xfrm>
            <a:off x="841248" y="872197"/>
            <a:ext cx="3600860" cy="2949863"/>
          </a:xfrm>
        </p:spPr>
        <p:txBody>
          <a:bodyPr>
            <a:normAutofit/>
          </a:bodyPr>
          <a:lstStyle/>
          <a:p>
            <a:r>
              <a:rPr lang="en-US" sz="5400" dirty="0">
                <a:solidFill>
                  <a:schemeClr val="accent1">
                    <a:lumMod val="75000"/>
                  </a:schemeClr>
                </a:solidFill>
              </a:rPr>
              <a:t>Luke: Practical Application</a:t>
            </a:r>
          </a:p>
        </p:txBody>
      </p:sp>
      <p:sp>
        <p:nvSpPr>
          <p:cNvPr id="3" name="Content Placeholder 2">
            <a:extLst>
              <a:ext uri="{FF2B5EF4-FFF2-40B4-BE49-F238E27FC236}">
                <a16:creationId xmlns:a16="http://schemas.microsoft.com/office/drawing/2014/main" id="{367B3784-D4CA-40FE-90B2-D0E36428EBDF}"/>
              </a:ext>
            </a:extLst>
          </p:cNvPr>
          <p:cNvSpPr>
            <a:spLocks noGrp="1"/>
          </p:cNvSpPr>
          <p:nvPr>
            <p:ph idx="1"/>
          </p:nvPr>
        </p:nvSpPr>
        <p:spPr>
          <a:xfrm>
            <a:off x="5126418" y="872197"/>
            <a:ext cx="6224335" cy="4702490"/>
          </a:xfrm>
        </p:spPr>
        <p:txBody>
          <a:bodyPr anchor="t">
            <a:normAutofit/>
          </a:bodyPr>
          <a:lstStyle/>
          <a:p>
            <a:pPr marL="0" indent="0">
              <a:buNone/>
            </a:pPr>
            <a:endParaRPr lang="en-US" sz="1500" dirty="0"/>
          </a:p>
          <a:p>
            <a:pPr marL="0" indent="0">
              <a:spcBef>
                <a:spcPts val="0"/>
              </a:spcBef>
              <a:buNone/>
            </a:pPr>
            <a:r>
              <a:rPr lang="en-US" sz="1500" b="1" dirty="0"/>
              <a:t>Practical Application</a:t>
            </a:r>
            <a:r>
              <a:rPr lang="en-US" sz="1500" dirty="0"/>
              <a:t>: The Gospel of Luke gives us a beautiful portrait of our compassionate and powerful Savior, the work of the Holy Spirit, and the fulfillment of Jesus’ sufferings so that repentance for the forgiveness of sins could be proclaimed in his name to all nations. </a:t>
            </a:r>
          </a:p>
          <a:p>
            <a:pPr marL="0" indent="0">
              <a:spcBef>
                <a:spcPts val="0"/>
              </a:spcBef>
              <a:buNone/>
            </a:pPr>
            <a:endParaRPr lang="en-US" sz="1500" dirty="0"/>
          </a:p>
          <a:p>
            <a:pPr marL="0" indent="0">
              <a:spcBef>
                <a:spcPts val="0"/>
              </a:spcBef>
              <a:buNone/>
            </a:pPr>
            <a:r>
              <a:rPr lang="en-US" sz="1500" dirty="0"/>
              <a:t>Christians must follow the example of Jesus and through the power of the Holy Spirit show compassion to those in our circles of influence; proclaiming the gospel of repentance and forgiveness of sins through Christ Jesus our Lord. The kingdom of God is near, and the time grows shorter every day.</a:t>
            </a:r>
          </a:p>
          <a:p>
            <a:pPr marL="0" indent="0">
              <a:spcBef>
                <a:spcPts val="0"/>
              </a:spcBef>
              <a:buNone/>
            </a:pPr>
            <a:endParaRPr lang="en-US" sz="1500" dirty="0"/>
          </a:p>
          <a:p>
            <a:pPr marL="0" indent="0">
              <a:spcBef>
                <a:spcPts val="0"/>
              </a:spcBef>
              <a:buNone/>
            </a:pPr>
            <a:endParaRPr lang="en-US" sz="1500" dirty="0"/>
          </a:p>
          <a:p>
            <a:pPr marL="0" indent="0">
              <a:buNone/>
            </a:pPr>
            <a:endParaRPr lang="en-US" sz="1500" dirty="0"/>
          </a:p>
        </p:txBody>
      </p:sp>
      <p:sp>
        <p:nvSpPr>
          <p:cNvPr id="5" name="Slide Number Placeholder 4">
            <a:extLst>
              <a:ext uri="{FF2B5EF4-FFF2-40B4-BE49-F238E27FC236}">
                <a16:creationId xmlns:a16="http://schemas.microsoft.com/office/drawing/2014/main" id="{6BD1897B-9C77-42FA-9876-500F68BE078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B37DED6-D4C7-42EE-AB49-D2E39E64F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3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20194" y="77073"/>
            <a:ext cx="10154709" cy="1396636"/>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17336" y="2317565"/>
            <a:ext cx="5178664" cy="2222870"/>
          </a:xfrm>
        </p:spPr>
        <p:txBody>
          <a:bodyPr>
            <a:normAutofit/>
          </a:bodyPr>
          <a:lstStyle/>
          <a:p>
            <a:pPr marL="0" indent="0">
              <a:spcBef>
                <a:spcPts val="0"/>
              </a:spcBef>
              <a:spcAft>
                <a:spcPts val="0"/>
              </a:spcAft>
              <a:buNone/>
            </a:pPr>
            <a:r>
              <a:rPr lang="en-US" sz="1600" dirty="0">
                <a:hlinkClick r:id="rId2"/>
              </a:rPr>
              <a:t>Luke 24:50-53</a:t>
            </a:r>
            <a:r>
              <a:rPr lang="en-US" sz="1600" dirty="0"/>
              <a:t>: “And he led them out as far as Bethany, and lifting up his hands he blessed them. While he blessed them, he parted from them and was carried up into heaven. And they worshiped him and returned to Jerusalem with great joy, and were continually in the temple blessing God.”</a:t>
            </a:r>
          </a:p>
        </p:txBody>
      </p:sp>
      <p:pic>
        <p:nvPicPr>
          <p:cNvPr id="6" name="Content Placeholder 5" descr="Clear sunny skies">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299148" y="2277068"/>
            <a:ext cx="4975516" cy="3319601"/>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23</a:t>
            </a:fld>
            <a:endParaRPr lang="en-US" dirty="0"/>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p:txBody>
          <a:bodyPr>
            <a:normAutofit/>
          </a:bodyPr>
          <a:lstStyle/>
          <a:p>
            <a:pPr marL="342900" indent="-342900">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900" indent="-342900">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900" indent="-342900">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900" indent="-342900">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900" indent="-342900">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400" b="1"/>
              <a:t>24</a:t>
            </a:fld>
            <a:endParaRPr lang="en-US" sz="2400" b="1" dirty="0"/>
          </a:p>
        </p:txBody>
      </p:sp>
    </p:spTree>
    <p:extLst>
      <p:ext uri="{BB962C8B-B14F-4D97-AF65-F5344CB8AC3E}">
        <p14:creationId xmlns:p14="http://schemas.microsoft.com/office/powerpoint/2010/main" val="90261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2283-3D9B-4E98-DF50-661E4FA235AF}"/>
              </a:ext>
            </a:extLst>
          </p:cNvPr>
          <p:cNvSpPr>
            <a:spLocks noGrp="1"/>
          </p:cNvSpPr>
          <p:nvPr>
            <p:ph type="title"/>
          </p:nvPr>
        </p:nvSpPr>
        <p:spPr>
          <a:xfrm>
            <a:off x="1471952" y="1753039"/>
            <a:ext cx="4279309" cy="2453202"/>
          </a:xfrm>
        </p:spPr>
        <p:txBody>
          <a:bodyPr/>
          <a:lstStyle/>
          <a:p>
            <a:pPr algn="r" defTabSz="914126">
              <a:lnSpc>
                <a:spcPct val="110000"/>
              </a:lnSpc>
            </a:pPr>
            <a:r>
              <a:rPr lang="en-US" sz="4798" spc="-50" dirty="0">
                <a:solidFill>
                  <a:schemeClr val="tx1">
                    <a:lumMod val="75000"/>
                    <a:lumOff val="25000"/>
                  </a:schemeClr>
                </a:solidFill>
              </a:rPr>
              <a:t>Study Leader Assistance</a:t>
            </a:r>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25</a:t>
            </a:fld>
            <a:endParaRPr lang="en-US" dirty="0"/>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910175" y="2154033"/>
            <a:ext cx="4442256" cy="1711952"/>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98" dirty="0"/>
          </a:p>
          <a:p>
            <a:r>
              <a:rPr lang="en-US" sz="1998" dirty="0"/>
              <a:t>Sample Prayers</a:t>
            </a:r>
          </a:p>
          <a:p>
            <a:r>
              <a:rPr lang="en-US" sz="1998" dirty="0"/>
              <a:t>Study Question Answer Keys</a:t>
            </a:r>
          </a:p>
        </p:txBody>
      </p:sp>
      <p:sp>
        <p:nvSpPr>
          <p:cNvPr id="7" name="Left Brace 6">
            <a:extLst>
              <a:ext uri="{FF2B5EF4-FFF2-40B4-BE49-F238E27FC236}">
                <a16:creationId xmlns:a16="http://schemas.microsoft.com/office/drawing/2014/main" id="{F93C33CF-6840-0EA9-203A-85BF27B1A7EF}"/>
              </a:ext>
            </a:extLst>
          </p:cNvPr>
          <p:cNvSpPr/>
          <p:nvPr/>
        </p:nvSpPr>
        <p:spPr>
          <a:xfrm>
            <a:off x="5942004" y="1753038"/>
            <a:ext cx="812682" cy="2513945"/>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044AC-C8BC-CA5D-045D-4B51CB572AC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ACFF7F90-FB68-B312-194A-B9CFD10A7E55}"/>
              </a:ext>
            </a:extLst>
          </p:cNvPr>
          <p:cNvSpPr>
            <a:spLocks noGrp="1"/>
          </p:cNvSpPr>
          <p:nvPr>
            <p:ph type="title"/>
          </p:nvPr>
        </p:nvSpPr>
        <p:spPr>
          <a:xfrm>
            <a:off x="1120194" y="404949"/>
            <a:ext cx="10154709" cy="1068760"/>
          </a:xfrm>
        </p:spPr>
        <p:txBody>
          <a:bodyPr>
            <a:normAutofit/>
          </a:bodyPr>
          <a:lstStyle/>
          <a:p>
            <a:r>
              <a:rPr lang="en-US" sz="3800" dirty="0">
                <a:solidFill>
                  <a:schemeClr val="accent2">
                    <a:lumMod val="75000"/>
                  </a:schemeClr>
                </a:solidFill>
              </a:rPr>
              <a:t>Sample </a:t>
            </a:r>
            <a:r>
              <a:rPr lang="en-US" sz="3800" dirty="0">
                <a:solidFill>
                  <a:schemeClr val="accent1">
                    <a:lumMod val="75000"/>
                  </a:schemeClr>
                </a:solidFill>
              </a:rPr>
              <a:t>Opening Prayer Verse: Luke</a:t>
            </a:r>
          </a:p>
        </p:txBody>
      </p:sp>
      <p:sp>
        <p:nvSpPr>
          <p:cNvPr id="11" name="Content Placeholder 2">
            <a:extLst>
              <a:ext uri="{FF2B5EF4-FFF2-40B4-BE49-F238E27FC236}">
                <a16:creationId xmlns:a16="http://schemas.microsoft.com/office/drawing/2014/main" id="{2E2EC854-0C8B-6F4D-C912-D6BCB4F1633C}"/>
              </a:ext>
            </a:extLst>
          </p:cNvPr>
          <p:cNvSpPr>
            <a:spLocks noGrp="1"/>
          </p:cNvSpPr>
          <p:nvPr>
            <p:ph sz="half" idx="1"/>
          </p:nvPr>
        </p:nvSpPr>
        <p:spPr>
          <a:xfrm>
            <a:off x="961467" y="2050869"/>
            <a:ext cx="5178664" cy="3566159"/>
          </a:xfrm>
        </p:spPr>
        <p:txBody>
          <a:bodyPr>
            <a:noAutofit/>
          </a:bodyPr>
          <a:lstStyle/>
          <a:p>
            <a:pPr marL="0" indent="0">
              <a:buNone/>
            </a:pPr>
            <a:r>
              <a:rPr lang="en-US" sz="1300" dirty="0">
                <a:hlinkClick r:id="rId2"/>
              </a:rPr>
              <a:t>Luke 1:1-4</a:t>
            </a:r>
            <a:r>
              <a:rPr lang="en-US" sz="1300" dirty="0"/>
              <a:t>, “</a:t>
            </a:r>
            <a:r>
              <a:rPr lang="en-US" sz="1300" dirty="0">
                <a:solidFill>
                  <a:schemeClr val="accent1">
                    <a:lumMod val="75000"/>
                  </a:schemeClr>
                </a:solidFill>
              </a:rPr>
              <a:t>Inasmuch as many have undertaken to compile a narrative of the things that have been accomplished among us, just as those who from the beginning were eyewitnesses and ministers of the word have delivered them to us, it seemed good to me also, having followed all things closely for some time past, to write an orderly account for you, most excellent Theophilus, that you may have certainty concerning the things you have been taught.”</a:t>
            </a:r>
          </a:p>
          <a:p>
            <a:pPr marL="0" indent="0">
              <a:buNone/>
            </a:pPr>
            <a:endParaRPr lang="en-US" sz="600" b="1" dirty="0">
              <a:solidFill>
                <a:schemeClr val="accent2">
                  <a:lumMod val="75000"/>
                </a:schemeClr>
              </a:solidFill>
            </a:endParaRPr>
          </a:p>
          <a:p>
            <a:pPr marL="0" indent="0">
              <a:buNone/>
            </a:pPr>
            <a:r>
              <a:rPr lang="en-US" sz="1300" b="1" dirty="0">
                <a:solidFill>
                  <a:schemeClr val="accent2">
                    <a:lumMod val="75000"/>
                  </a:schemeClr>
                </a:solidFill>
              </a:rPr>
              <a:t>Sample Prayer</a:t>
            </a:r>
            <a:r>
              <a:rPr lang="en-US" sz="1300" dirty="0">
                <a:solidFill>
                  <a:schemeClr val="accent2">
                    <a:lumMod val="75000"/>
                  </a:schemeClr>
                </a:solidFill>
              </a:rPr>
              <a:t>: Dear Heavenly Father, thank you for the numerous eyewitness accounts of the first coming of our Lord Jesus Christ. Thank you for these men you chose to write down the Truth so that we can have certainty in the things we have been taught concerning You. We praise you that our sins are forgiven and we have eternal life in Jesus who took your wrath for our sins upon himself on the cross; who died, was buried and rose from the grave. Thank you for preserving your Word and how it coincides with history and the reality we see around us. It is Truth. We are blessed indeed; help us to bless others with your Word. In Jesus’ name we pray. Amen.</a:t>
            </a:r>
            <a:endParaRPr lang="en-US" sz="1300" dirty="0">
              <a:solidFill>
                <a:schemeClr val="accent1">
                  <a:lumMod val="75000"/>
                </a:schemeClr>
              </a:solidFill>
            </a:endParaRPr>
          </a:p>
        </p:txBody>
      </p:sp>
      <p:pic>
        <p:nvPicPr>
          <p:cNvPr id="6" name="Content Placeholder 5" descr="Hand holding piece of white puzzle on blue background">
            <a:extLst>
              <a:ext uri="{FF2B5EF4-FFF2-40B4-BE49-F238E27FC236}">
                <a16:creationId xmlns:a16="http://schemas.microsoft.com/office/drawing/2014/main" id="{4FC51453-84D5-9CAE-056C-F2045763BE7D}"/>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331371" y="1980527"/>
            <a:ext cx="4899162" cy="3263086"/>
          </a:xfrm>
        </p:spPr>
      </p:pic>
      <p:sp>
        <p:nvSpPr>
          <p:cNvPr id="4" name="Slide Number Placeholder 3">
            <a:extLst>
              <a:ext uri="{FF2B5EF4-FFF2-40B4-BE49-F238E27FC236}">
                <a16:creationId xmlns:a16="http://schemas.microsoft.com/office/drawing/2014/main" id="{860927D3-A752-7155-03B7-C1CCBE9F09AA}"/>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26</a:t>
            </a:fld>
            <a:endParaRPr lang="en-US" dirty="0"/>
          </a:p>
        </p:txBody>
      </p:sp>
    </p:spTree>
    <p:extLst>
      <p:ext uri="{BB962C8B-B14F-4D97-AF65-F5344CB8AC3E}">
        <p14:creationId xmlns:p14="http://schemas.microsoft.com/office/powerpoint/2010/main" val="300694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BA2C-81B4-A829-1604-ABA646D1C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4B5C1-512A-FB60-D801-F888D6BB1590}"/>
              </a:ext>
            </a:extLst>
          </p:cNvPr>
          <p:cNvSpPr>
            <a:spLocks noGrp="1"/>
          </p:cNvSpPr>
          <p:nvPr>
            <p:ph type="title"/>
          </p:nvPr>
        </p:nvSpPr>
        <p:spPr>
          <a:xfrm>
            <a:off x="838200" y="201840"/>
            <a:ext cx="10515600" cy="520872"/>
          </a:xfrm>
        </p:spPr>
        <p:txBody>
          <a:bodyPr>
            <a:normAutofit/>
          </a:bodyPr>
          <a:lstStyle/>
          <a:p>
            <a:pPr algn="ctr" defTabSz="914126">
              <a:lnSpc>
                <a:spcPct val="85000"/>
              </a:lnSpc>
            </a:pPr>
            <a:r>
              <a:rPr lang="en-US" sz="2399" spc="-50" dirty="0">
                <a:solidFill>
                  <a:schemeClr val="accent2">
                    <a:lumMod val="75000"/>
                  </a:schemeClr>
                </a:solidFill>
              </a:rPr>
              <a:t>Luke: Study Question Answers</a:t>
            </a:r>
          </a:p>
        </p:txBody>
      </p:sp>
      <p:sp>
        <p:nvSpPr>
          <p:cNvPr id="3" name="Slide Number Placeholder 2">
            <a:extLst>
              <a:ext uri="{FF2B5EF4-FFF2-40B4-BE49-F238E27FC236}">
                <a16:creationId xmlns:a16="http://schemas.microsoft.com/office/drawing/2014/main" id="{AD0652B0-F579-E54B-B78B-E498395E2FCD}"/>
              </a:ext>
            </a:extLst>
          </p:cNvPr>
          <p:cNvSpPr>
            <a:spLocks noGrp="1"/>
          </p:cNvSpPr>
          <p:nvPr>
            <p:ph type="sldNum" sz="quarter" idx="12"/>
          </p:nvPr>
        </p:nvSpPr>
        <p:spPr/>
        <p:txBody>
          <a:bodyPr/>
          <a:lstStyle/>
          <a:p>
            <a:fld id="{EB37DED6-D4C7-42EE-AB49-D2E39E64FDE4}" type="slidenum">
              <a:rPr lang="en-US" smtClean="0"/>
              <a:t>27</a:t>
            </a:fld>
            <a:endParaRPr lang="en-US" dirty="0"/>
          </a:p>
        </p:txBody>
      </p:sp>
      <p:sp>
        <p:nvSpPr>
          <p:cNvPr id="6" name="TextBox 5">
            <a:extLst>
              <a:ext uri="{FF2B5EF4-FFF2-40B4-BE49-F238E27FC236}">
                <a16:creationId xmlns:a16="http://schemas.microsoft.com/office/drawing/2014/main" id="{50E91AD7-8D61-F5BF-1498-5EFB76CC0204}"/>
              </a:ext>
            </a:extLst>
          </p:cNvPr>
          <p:cNvSpPr txBox="1"/>
          <p:nvPr/>
        </p:nvSpPr>
        <p:spPr>
          <a:xfrm>
            <a:off x="838200" y="722712"/>
            <a:ext cx="10421983" cy="5801588"/>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Luke records much about the work of the Holy Spirit, the third Person of the Godhead. Read each passage below and record what is taught about the Holy Spirit and His role. </a:t>
            </a:r>
            <a:endParaRPr lang="en-US" sz="1100" dirty="0"/>
          </a:p>
          <a:p>
            <a:pPr marL="228531" indent="-228531" defTabSz="457063">
              <a:buFont typeface="+mj-lt"/>
              <a:buAutoNum type="arabicPeriod"/>
              <a:defRPr/>
            </a:pPr>
            <a:endParaRPr lang="en-US" sz="600" dirty="0"/>
          </a:p>
          <a:p>
            <a:pPr marL="685594" lvl="1" indent="-228531" defTabSz="457063">
              <a:buFont typeface="+mj-lt"/>
              <a:buAutoNum type="alphaLcParenR"/>
              <a:defRPr/>
            </a:pPr>
            <a:r>
              <a:rPr lang="fi-FI" sz="1000" dirty="0">
                <a:solidFill>
                  <a:srgbClr val="A5A5A5">
                    <a:lumMod val="50000"/>
                  </a:srgbClr>
                </a:solidFill>
                <a:hlinkClick r:id="rId2"/>
              </a:rPr>
              <a:t>Luke 2:25-27</a:t>
            </a:r>
            <a:r>
              <a:rPr lang="fi-FI"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The Holy Spirit came upon a man name Simeon and revealed to him that he would not die before he saw the Lord’s Christ. And at just the right time the Spirit came upon this man so that he entered the temple while Joseph and Mary were there with Christ and Simeon spoke a word of prophecy over the baby Jesus. This teaches us that the Holy Spirit reveals truth to individuals and this truth is sometimes about future events; He directs the perfect timing of encounters and empowers individuals to speak the Truth.</a:t>
            </a:r>
            <a:endParaRPr lang="de-DE" sz="10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3"/>
              </a:rPr>
              <a:t>Luke 3:21-22</a:t>
            </a:r>
            <a:r>
              <a:rPr lang="fi-FI" sz="1000" dirty="0">
                <a:solidFill>
                  <a:srgbClr val="A5A5A5">
                    <a:lumMod val="50000"/>
                  </a:srgbClr>
                </a:solidFill>
              </a:rPr>
              <a:t>:</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The Holy Spirit was a visible part of the inauguration of Jesus’ ministry allowing some who witnessed Jesus’ baptism to see Him descend upon Jesus in bodily form. </a:t>
            </a:r>
            <a:endParaRPr lang="en-US" sz="10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hlinkClick r:id="rId4"/>
              </a:rPr>
              <a:t>Luke 4:1</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The Holy Spirit filled Jesus Christ and led him into the wilderness where the devil tempted him. I believe this teaches that the Holy Spirit was with Jesus during these dreadful temptations. Jesus taught his disciples to pray “Lead us not into temptation”; a very wise prayer indeed. But if we find ourselves there, we can rely on the Holy Spirit to provide a way of escape.</a:t>
            </a:r>
            <a:endParaRPr lang="en-US" sz="10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hlinkClick r:id="rId5"/>
              </a:rPr>
              <a:t>Luke 4:14-18</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The Holy Spirit remained with Jesus during his ministry giving him Power to proclaim the good news to the poor, give sight to the blind and liberty to the oppressed. The Holy Spirit also empowers us as his people to do God’s work.</a:t>
            </a:r>
            <a:endParaRPr lang="en-US" sz="10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hlinkClick r:id="rId6"/>
              </a:rPr>
              <a:t>Luke 10:21</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Jesus rejoiced in the Holy Spirit resulting in prayer and praise to the Father. Likewise, when sincere thanksgiving, praise, and prayers for God’s glory rise out of us, this is the work of the Holy Spirit. </a:t>
            </a:r>
            <a:endParaRPr lang="en-US" sz="1000" dirty="0">
              <a:solidFill>
                <a:srgbClr val="A5A5A5">
                  <a:lumMod val="50000"/>
                </a:srgbClr>
              </a:solidFill>
            </a:endParaRPr>
          </a:p>
          <a:p>
            <a:pPr marL="685594" lvl="1" indent="-228531" defTabSz="457063">
              <a:buFont typeface="+mj-lt"/>
              <a:buAutoNum type="alphaLcParenR"/>
              <a:defRPr/>
            </a:pPr>
            <a:r>
              <a:rPr lang="en-US" sz="1000" dirty="0">
                <a:solidFill>
                  <a:srgbClr val="A5A5A5">
                    <a:lumMod val="50000"/>
                  </a:srgbClr>
                </a:solidFill>
                <a:hlinkClick r:id="rId7"/>
              </a:rPr>
              <a:t>Luke 11:13</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The Heavenly Father gives the Holy Spirit to all who ask. Hallelujah!</a:t>
            </a:r>
            <a:endParaRPr lang="en-US" sz="1000" dirty="0">
              <a:solidFill>
                <a:srgbClr val="A5A5A5">
                  <a:lumMod val="50000"/>
                </a:srgbClr>
              </a:solidFill>
            </a:endParaRPr>
          </a:p>
          <a:p>
            <a:pPr marL="685594" lvl="1" indent="-228531" defTabSz="457063">
              <a:buFont typeface="+mj-lt"/>
              <a:buAutoNum type="alphaLcParenR"/>
              <a:defRPr/>
            </a:pPr>
            <a:endParaRPr lang="en-US" sz="10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In the gospel of Luke, the Holy Spirit gives prominence to several women in this historical account. In chapters 1 and 2 alone we read Elizabeth’s prophesy, the record of Mary’s visit by an angel who proclaims to her that she will carry and parent the Lord of the universe, Mary’s prayer of praise and prophesy, and Anna’s prophesy. Read the passage’s below and list other ways women were given prestige in this gospel account. </a:t>
            </a:r>
          </a:p>
          <a:p>
            <a:pPr defTabSz="457063">
              <a:defRPr/>
            </a:pPr>
            <a:endParaRPr lang="en-US" sz="6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8"/>
              </a:rPr>
              <a:t>Luke 7:37-50</a:t>
            </a:r>
            <a:r>
              <a:rPr lang="fi-FI"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Jesus utilized a woman of the city who was a sinner to teach the Pharisees a lesson on love and forgiveness. Unlike the Pharisees, this woman came to Jesus in a posture of humility, repentance, and love. The Lord responded by proclaiming her forgiveness before them all and teaching that she loved much because she understood she had been forgiven much. </a:t>
            </a:r>
            <a:endParaRPr lang="de-DE" sz="10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9"/>
              </a:rPr>
              <a:t>Luke 8:1-3</a:t>
            </a:r>
            <a:r>
              <a:rPr lang="fi-FI" sz="1000" dirty="0">
                <a:solidFill>
                  <a:srgbClr val="A5A5A5">
                    <a:lumMod val="50000"/>
                  </a:srgbClr>
                </a:solidFill>
              </a:rPr>
              <a:t>:</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Women who had been healed from demons and sicknesses traveled with the Lord and the Apostles and provided for Jesus’ ministry out of their own funds.  </a:t>
            </a:r>
            <a:endParaRPr lang="en-US" sz="10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10"/>
              </a:rPr>
              <a:t>Luke 8:43-48</a:t>
            </a:r>
            <a:r>
              <a:rPr lang="en-US"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Jesus delayed his trip to the Synagogue ruler’s home to bless a woman who had suffered for as long as the ruler’s daughter had been alive. Jesus not only blessed this woman after her healing but referred to her as daughter. Being an outcast because of her hemorrhage likely meant she had not heard the word “daughter” for some time. </a:t>
            </a:r>
            <a:endParaRPr lang="en-US" sz="1000" dirty="0">
              <a:solidFill>
                <a:srgbClr val="A5A5A5">
                  <a:lumMod val="50000"/>
                </a:srgbClr>
              </a:solidFill>
            </a:endParaRPr>
          </a:p>
          <a:p>
            <a:pPr marL="685594" lvl="1" indent="-228531" defTabSz="457063">
              <a:buFont typeface="+mj-lt"/>
              <a:buAutoNum type="alphaLcParenR"/>
              <a:defRPr/>
            </a:pPr>
            <a:r>
              <a:rPr lang="fi-FI" sz="1000" dirty="0">
                <a:solidFill>
                  <a:srgbClr val="A5A5A5">
                    <a:lumMod val="50000"/>
                  </a:srgbClr>
                </a:solidFill>
                <a:hlinkClick r:id="rId11"/>
              </a:rPr>
              <a:t>Luke 23:49</a:t>
            </a:r>
            <a:r>
              <a:rPr lang="fi-FI" sz="1000" dirty="0">
                <a:solidFill>
                  <a:srgbClr val="A5A5A5">
                    <a:lumMod val="50000"/>
                  </a:srgbClr>
                </a:solidFill>
              </a:rPr>
              <a:t>-</a:t>
            </a:r>
            <a:r>
              <a:rPr lang="fi-FI" sz="1000" dirty="0">
                <a:solidFill>
                  <a:srgbClr val="A5A5A5">
                    <a:lumMod val="50000"/>
                  </a:srgbClr>
                </a:solidFill>
                <a:hlinkClick r:id="rId12"/>
              </a:rPr>
              <a:t>24:9</a:t>
            </a:r>
            <a:r>
              <a:rPr lang="fi-FI" sz="1000" dirty="0">
                <a:solidFill>
                  <a:srgbClr val="A5A5A5">
                    <a:lumMod val="50000"/>
                  </a:srgbClr>
                </a:solidFill>
              </a:rPr>
              <a:t>: </a:t>
            </a:r>
            <a:r>
              <a:rPr lang="en-US" sz="1000" b="1" dirty="0">
                <a:solidFill>
                  <a:schemeClr val="accent2">
                    <a:lumMod val="75000"/>
                  </a:schemeClr>
                </a:solidFill>
              </a:rPr>
              <a:t>Answer:</a:t>
            </a:r>
            <a:r>
              <a:rPr lang="en-US" sz="1000" dirty="0">
                <a:solidFill>
                  <a:schemeClr val="accent2">
                    <a:lumMod val="75000"/>
                  </a:schemeClr>
                </a:solidFill>
              </a:rPr>
              <a:t> Women were the first to discover Jesus’ empty tomb and to hear the testimony of the two angels that the Lord had risen. The women were dispatched to give this news to our Lord’s Apostles and other disciples.  </a:t>
            </a:r>
            <a:endParaRPr lang="en-US" sz="1000" dirty="0">
              <a:solidFill>
                <a:srgbClr val="A5A5A5">
                  <a:lumMod val="50000"/>
                </a:srgbClr>
              </a:solidFill>
            </a:endParaRPr>
          </a:p>
          <a:p>
            <a:pPr marL="228600" indent="-228600" defTabSz="457063">
              <a:buFont typeface="+mj-lt"/>
              <a:buAutoNum type="arabicPeriod" startAt="3"/>
              <a:defRPr/>
            </a:pPr>
            <a:endParaRPr lang="en-US" sz="6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Read </a:t>
            </a:r>
            <a:r>
              <a:rPr lang="en-US" sz="1100" dirty="0">
                <a:solidFill>
                  <a:srgbClr val="A5A5A5">
                    <a:lumMod val="50000"/>
                  </a:srgbClr>
                </a:solidFill>
                <a:hlinkClick r:id="rId13"/>
              </a:rPr>
              <a:t>Luke 1:13-15</a:t>
            </a:r>
            <a:r>
              <a:rPr lang="en-US" sz="1100" dirty="0">
                <a:solidFill>
                  <a:srgbClr val="A5A5A5">
                    <a:lumMod val="50000"/>
                  </a:srgbClr>
                </a:solidFill>
              </a:rPr>
              <a:t> and </a:t>
            </a:r>
            <a:r>
              <a:rPr lang="en-US" sz="1100" dirty="0">
                <a:solidFill>
                  <a:srgbClr val="A5A5A5">
                    <a:lumMod val="50000"/>
                  </a:srgbClr>
                </a:solidFill>
                <a:hlinkClick r:id="rId14"/>
              </a:rPr>
              <a:t>Luke 1:39-45</a:t>
            </a:r>
            <a:r>
              <a:rPr lang="en-US" sz="1100" dirty="0">
                <a:solidFill>
                  <a:srgbClr val="A5A5A5">
                    <a:lumMod val="50000"/>
                  </a:srgbClr>
                </a:solidFill>
              </a:rPr>
              <a:t>. What does God’s word definitively tell us about when human life begins? </a:t>
            </a:r>
            <a:r>
              <a:rPr lang="en-US" sz="1000" b="1" dirty="0">
                <a:solidFill>
                  <a:schemeClr val="accent2">
                    <a:lumMod val="75000"/>
                  </a:schemeClr>
                </a:solidFill>
              </a:rPr>
              <a:t>Answer:</a:t>
            </a:r>
            <a:r>
              <a:rPr lang="en-US" sz="1000" dirty="0">
                <a:solidFill>
                  <a:schemeClr val="accent2">
                    <a:lumMod val="75000"/>
                  </a:schemeClr>
                </a:solidFill>
              </a:rPr>
              <a:t> Luke 1:13-15 teaches that the Holy Spirit can fill an individual even when he or she is in their mother’s womb. This alone teaches that human life begins at conception. Luke 1:39-45 takes it even further showing that the Holy Spirit can cause a human baby to be so aware of those around them that they can recognize the presence of others and rejoice over them. This is exactly what happened with John while he was in Elizabeth’s womb when Mary, the mother of our Lord, came into the room. </a:t>
            </a:r>
            <a:endParaRPr lang="en-US" sz="1000" dirty="0">
              <a:solidFill>
                <a:srgbClr val="A5A5A5">
                  <a:lumMod val="50000"/>
                </a:srgbClr>
              </a:solidFill>
            </a:endParaRPr>
          </a:p>
          <a:p>
            <a:pPr marL="228600" indent="-228600" defTabSz="457063">
              <a:buFont typeface="+mj-lt"/>
              <a:buAutoNum type="arabicPeriod" startAt="3"/>
              <a:defRPr/>
            </a:pPr>
            <a:endParaRPr lang="en-US" sz="6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The holy angels are rarely mentioned by name in the Scriptures, but in </a:t>
            </a:r>
            <a:r>
              <a:rPr lang="en-US" sz="1100" dirty="0">
                <a:solidFill>
                  <a:srgbClr val="A5A5A5">
                    <a:lumMod val="50000"/>
                  </a:srgbClr>
                </a:solidFill>
                <a:hlinkClick r:id="rId15"/>
              </a:rPr>
              <a:t>Luke 1:5-38</a:t>
            </a:r>
            <a:r>
              <a:rPr lang="en-US" sz="1100" dirty="0">
                <a:solidFill>
                  <a:srgbClr val="A5A5A5">
                    <a:lumMod val="50000"/>
                  </a:srgbClr>
                </a:solidFill>
              </a:rPr>
              <a:t> we learn of an angel who was referred to by name. What is the angel’s name and what had he come to do? </a:t>
            </a:r>
            <a:r>
              <a:rPr lang="en-US" sz="1000" b="1" dirty="0">
                <a:solidFill>
                  <a:schemeClr val="accent2">
                    <a:lumMod val="75000"/>
                  </a:schemeClr>
                </a:solidFill>
              </a:rPr>
              <a:t>Answer:</a:t>
            </a:r>
            <a:r>
              <a:rPr lang="en-US" sz="1000" dirty="0">
                <a:solidFill>
                  <a:schemeClr val="accent2">
                    <a:lumMod val="75000"/>
                  </a:schemeClr>
                </a:solidFill>
              </a:rPr>
              <a:t> The angel’s name is Gabriel. He is a messenger who stands in the presence of God and is dispatched to tell humans of God’s plans. He was sent to tell Zechariah that God had heard his prayers and was going to give him and Elizabeth a son who would be great before the Lord and be filled with the Holy Spirit from the womb. He would fulfill God’s prophetic word by coming in the spirit of Elijah to prepare the way of our Lord Jesus (Malachi 3:1 and 4:5-6, Isaiah 40:3). Gabriel was also sent to give Mary the message that the Holy Spirit would come upon her so that she, a virgin, would give birth to the Son of God who would reign forever (Isaiah 7:14 and 9:6-7).</a:t>
            </a:r>
            <a:endParaRPr lang="en-US" sz="1100" dirty="0"/>
          </a:p>
        </p:txBody>
      </p:sp>
    </p:spTree>
    <p:extLst>
      <p:ext uri="{BB962C8B-B14F-4D97-AF65-F5344CB8AC3E}">
        <p14:creationId xmlns:p14="http://schemas.microsoft.com/office/powerpoint/2010/main" val="33191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27DD3-605E-120F-4324-D44225D4323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F23AE76-AE30-E07F-55B0-DE6EB4752FC8}"/>
              </a:ext>
            </a:extLst>
          </p:cNvPr>
          <p:cNvSpPr>
            <a:spLocks noGrp="1"/>
          </p:cNvSpPr>
          <p:nvPr>
            <p:ph type="title"/>
          </p:nvPr>
        </p:nvSpPr>
        <p:spPr>
          <a:xfrm>
            <a:off x="1120194" y="496389"/>
            <a:ext cx="10154709" cy="977320"/>
          </a:xfrm>
        </p:spPr>
        <p:txBody>
          <a:bodyPr/>
          <a:lstStyle/>
          <a:p>
            <a:r>
              <a:rPr lang="en-US" dirty="0">
                <a:solidFill>
                  <a:schemeClr val="accent2">
                    <a:lumMod val="75000"/>
                  </a:schemeClr>
                </a:solidFill>
              </a:rPr>
              <a:t>Sample </a:t>
            </a:r>
            <a:r>
              <a:rPr lang="en-US" dirty="0"/>
              <a:t>Closing Prayer Verse</a:t>
            </a:r>
          </a:p>
        </p:txBody>
      </p:sp>
      <p:sp>
        <p:nvSpPr>
          <p:cNvPr id="11" name="Content Placeholder 2">
            <a:extLst>
              <a:ext uri="{FF2B5EF4-FFF2-40B4-BE49-F238E27FC236}">
                <a16:creationId xmlns:a16="http://schemas.microsoft.com/office/drawing/2014/main" id="{253CE950-0126-2AB5-4783-294C5A5BCA91}"/>
              </a:ext>
            </a:extLst>
          </p:cNvPr>
          <p:cNvSpPr>
            <a:spLocks noGrp="1"/>
          </p:cNvSpPr>
          <p:nvPr>
            <p:ph sz="half" idx="1"/>
          </p:nvPr>
        </p:nvSpPr>
        <p:spPr>
          <a:xfrm>
            <a:off x="917336" y="2317565"/>
            <a:ext cx="5178664" cy="3208024"/>
          </a:xfrm>
        </p:spPr>
        <p:txBody>
          <a:bodyPr>
            <a:normAutofit fontScale="92500" lnSpcReduction="10000"/>
          </a:bodyPr>
          <a:lstStyle/>
          <a:p>
            <a:pPr marL="0" indent="0">
              <a:spcBef>
                <a:spcPts val="0"/>
              </a:spcBef>
              <a:spcAft>
                <a:spcPts val="0"/>
              </a:spcAft>
              <a:buNone/>
            </a:pPr>
            <a:r>
              <a:rPr lang="en-US" sz="1600" dirty="0">
                <a:hlinkClick r:id="rId2"/>
              </a:rPr>
              <a:t>Luke 24:50-53</a:t>
            </a:r>
            <a:r>
              <a:rPr lang="en-US" sz="1600" dirty="0"/>
              <a:t>: “And he led them out as far as Bethany, and lifting up his hands he blessed them. While he blessed them, he parted from them and was carried up into heaven. And they worshiped him and returned to Jerusalem with great joy, and were continually in the temple blessing God.”</a:t>
            </a:r>
          </a:p>
          <a:p>
            <a:pPr marL="0" indent="0">
              <a:spcBef>
                <a:spcPts val="0"/>
              </a:spcBef>
              <a:spcAft>
                <a:spcPts val="0"/>
              </a:spcAft>
              <a:buNone/>
            </a:pPr>
            <a:endParaRPr lang="en-US" sz="1600" dirty="0"/>
          </a:p>
          <a:p>
            <a:pPr marL="0" indent="0">
              <a:spcBef>
                <a:spcPts val="0"/>
              </a:spcBef>
              <a:spcAft>
                <a:spcPts val="0"/>
              </a:spcAft>
              <a:buNone/>
            </a:pPr>
            <a:r>
              <a:rPr lang="en-US" sz="1600" b="1" dirty="0">
                <a:solidFill>
                  <a:schemeClr val="accent2">
                    <a:lumMod val="75000"/>
                  </a:schemeClr>
                </a:solidFill>
              </a:rPr>
              <a:t>Sample Prayer</a:t>
            </a:r>
            <a:r>
              <a:rPr lang="en-US" sz="1600" dirty="0">
                <a:solidFill>
                  <a:schemeClr val="accent2">
                    <a:lumMod val="75000"/>
                  </a:schemeClr>
                </a:solidFill>
              </a:rPr>
              <a:t>: Dear Heavenly Father, thank you for how Christ blessed these first disciples and continues to bless us today. Thank you for making it clear through passages like this one that Jesus Christ, your Son, is of the same essence as you and to be worshipped. The teaching that God is One, and exists in three persons: Father, Son, and Holy Spirit, can be difficult to grasp. But this is how you have more clearly revealed yourself in the new covenant Scriptures. And these Scriptures eloquently connect back to your Old Testament revelation. Grow our understanding Lord of you that we may marvel and worship you in spirit and truth. In Jesus’ name we pray. Amen</a:t>
            </a:r>
            <a:endParaRPr lang="en-US" sz="1600" dirty="0"/>
          </a:p>
        </p:txBody>
      </p:sp>
      <p:pic>
        <p:nvPicPr>
          <p:cNvPr id="6" name="Content Placeholder 5" descr="Clear sunny skies">
            <a:extLst>
              <a:ext uri="{FF2B5EF4-FFF2-40B4-BE49-F238E27FC236}">
                <a16:creationId xmlns:a16="http://schemas.microsoft.com/office/drawing/2014/main" id="{9D22D323-8879-D36F-EB8A-25D8F78A18AC}"/>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299148" y="2277068"/>
            <a:ext cx="4975516" cy="3319601"/>
          </a:xfrm>
        </p:spPr>
      </p:pic>
      <p:sp>
        <p:nvSpPr>
          <p:cNvPr id="4" name="Slide Number Placeholder 3">
            <a:extLst>
              <a:ext uri="{FF2B5EF4-FFF2-40B4-BE49-F238E27FC236}">
                <a16:creationId xmlns:a16="http://schemas.microsoft.com/office/drawing/2014/main" id="{A6DE49BB-34DF-024B-2B43-480371865CB2}"/>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28</a:t>
            </a:fld>
            <a:endParaRPr lang="en-US" dirty="0"/>
          </a:p>
        </p:txBody>
      </p:sp>
    </p:spTree>
    <p:extLst>
      <p:ext uri="{BB962C8B-B14F-4D97-AF65-F5344CB8AC3E}">
        <p14:creationId xmlns:p14="http://schemas.microsoft.com/office/powerpoint/2010/main" val="14090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582" y="458748"/>
            <a:ext cx="10152065" cy="1066244"/>
          </a:xfrm>
        </p:spPr>
        <p:txBody>
          <a:bodyPr>
            <a:normAutofit/>
          </a:bodyPr>
          <a:lstStyle/>
          <a:p>
            <a:pPr algn="ctr"/>
            <a:r>
              <a:rPr lang="en-US" dirty="0"/>
              <a:t>Our Goals in Studying the Bible</a:t>
            </a:r>
            <a:endParaRPr lang="en-US" sz="3198"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569" y="1524992"/>
            <a:ext cx="10663932" cy="3656152"/>
          </a:xfrm>
        </p:spPr>
        <p:txBody>
          <a:bodyPr>
            <a:noAutofit/>
          </a:bodyPr>
          <a:lstStyle/>
          <a:p>
            <a:pPr marL="0" indent="0">
              <a:buNone/>
            </a:pPr>
            <a:r>
              <a:rPr lang="en-US" sz="1600" dirty="0"/>
              <a:t>To better …..</a:t>
            </a:r>
          </a:p>
          <a:p>
            <a:pPr indent="-182825">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825">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825">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825">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825">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825">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8255"/>
            <a:fld id="{DA60BA0E-20D0-4E7C-B286-26C960A6788F}" type="slidenum">
              <a:rPr lang="en-US">
                <a:solidFill>
                  <a:srgbClr val="455F51">
                    <a:lumMod val="50000"/>
                  </a:srgbClr>
                </a:solidFill>
                <a:latin typeface="Century Gothic" panose="020B0502020202020204"/>
              </a:rPr>
              <a:pPr defTabSz="1218255"/>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569" y="5176480"/>
            <a:ext cx="10284580" cy="847501"/>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4672" y="457201"/>
            <a:ext cx="10579608" cy="773396"/>
          </a:xfrm>
        </p:spPr>
        <p:txBody>
          <a:bodyPr>
            <a:normAutofit/>
          </a:bodyPr>
          <a:lstStyle/>
          <a:p>
            <a:pPr algn="ctr"/>
            <a:r>
              <a:rPr lang="en-US" sz="4000" dirty="0">
                <a:solidFill>
                  <a:schemeClr val="tx2"/>
                </a:solidFill>
              </a:rPr>
              <a:t>How to Study the Bible</a:t>
            </a:r>
          </a:p>
        </p:txBody>
      </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10600" y="6356350"/>
            <a:ext cx="2743200" cy="365125"/>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nvPr>
        </p:nvGraphicFramePr>
        <p:xfrm>
          <a:off x="2193527" y="1727638"/>
          <a:ext cx="7589521" cy="120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5377" y="1375148"/>
            <a:ext cx="7851622" cy="369332"/>
          </a:xfrm>
          <a:prstGeom prst="rect">
            <a:avLst/>
          </a:prstGeom>
          <a:noFill/>
        </p:spPr>
        <p:txBody>
          <a:bodyPr wrap="square" rtlCol="0">
            <a:spAutoFit/>
          </a:bodyPr>
          <a:lstStyle/>
          <a:p>
            <a:r>
              <a:rPr lang="en-US" dirty="0"/>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5377" y="3014674"/>
            <a:ext cx="7865820" cy="646331"/>
          </a:xfrm>
          <a:prstGeom prst="rect">
            <a:avLst/>
          </a:prstGeom>
          <a:noFill/>
        </p:spPr>
        <p:txBody>
          <a:bodyPr wrap="square" rtlCol="0">
            <a:spAutoFit/>
          </a:bodyPr>
          <a:lstStyle/>
          <a:p>
            <a:pPr marL="365760" indent="-457200"/>
            <a:r>
              <a:rPr lang="en-US" dirty="0"/>
              <a:t>#2. 	</a:t>
            </a:r>
            <a:r>
              <a:rPr lang="en-US" dirty="0">
                <a:solidFill>
                  <a:schemeClr val="bg2">
                    <a:lumMod val="50000"/>
                  </a:schemeClr>
                </a:solidFill>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1179" y="4023439"/>
            <a:ext cx="7865820" cy="646331"/>
          </a:xfrm>
          <a:prstGeom prst="rect">
            <a:avLst/>
          </a:prstGeom>
          <a:noFill/>
        </p:spPr>
        <p:txBody>
          <a:bodyPr wrap="square" rtlCol="0">
            <a:spAutoFit/>
          </a:bodyPr>
          <a:lstStyle/>
          <a:p>
            <a:pPr marL="365760" indent="-457200"/>
            <a:r>
              <a:rPr lang="en-US" dirty="0"/>
              <a:t>#3. 	</a:t>
            </a:r>
            <a:r>
              <a:rPr lang="en-US" dirty="0">
                <a:solidFill>
                  <a:srgbClr val="00B050"/>
                </a:solidFill>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9869-C3FA-2EEE-952B-BCCC430090DC}"/>
              </a:ext>
            </a:extLst>
          </p:cNvPr>
          <p:cNvSpPr>
            <a:spLocks noGrp="1"/>
          </p:cNvSpPr>
          <p:nvPr>
            <p:ph type="title"/>
          </p:nvPr>
        </p:nvSpPr>
        <p:spPr>
          <a:xfrm>
            <a:off x="2026415" y="1731049"/>
            <a:ext cx="3472597" cy="3015002"/>
          </a:xfrm>
        </p:spPr>
        <p:txBody>
          <a:bodyPr/>
          <a:lstStyle/>
          <a:p>
            <a:pPr algn="ctr" defTabSz="1218987">
              <a:lnSpc>
                <a:spcPct val="85000"/>
              </a:lnSpc>
            </a:pPr>
            <a:r>
              <a:rPr lang="en-US" sz="4199" dirty="0">
                <a:solidFill>
                  <a:schemeClr val="accent2">
                    <a:lumMod val="50000"/>
                  </a:schemeClr>
                </a:solidFill>
              </a:rPr>
              <a:t>Study Resources</a:t>
            </a:r>
          </a:p>
        </p:txBody>
      </p:sp>
      <p:sp>
        <p:nvSpPr>
          <p:cNvPr id="3" name="Slide Number Placeholder 2">
            <a:extLst>
              <a:ext uri="{FF2B5EF4-FFF2-40B4-BE49-F238E27FC236}">
                <a16:creationId xmlns:a16="http://schemas.microsoft.com/office/drawing/2014/main" id="{D3F1D076-FDE3-4345-2346-CA3F044F961D}"/>
              </a:ext>
            </a:extLst>
          </p:cNvPr>
          <p:cNvSpPr>
            <a:spLocks noGrp="1"/>
          </p:cNvSpPr>
          <p:nvPr>
            <p:ph type="sldNum" sz="quarter" idx="12"/>
          </p:nvPr>
        </p:nvSpPr>
        <p:spPr/>
        <p:txBody>
          <a:bodyPr/>
          <a:lstStyle/>
          <a:p>
            <a:fld id="{EB37DED6-D4C7-42EE-AB49-D2E39E64FDE4}" type="slidenum">
              <a:rPr lang="en-US" smtClean="0"/>
              <a:t>5</a:t>
            </a:fld>
            <a:endParaRPr lang="en-US" dirty="0"/>
          </a:p>
        </p:txBody>
      </p:sp>
      <p:sp>
        <p:nvSpPr>
          <p:cNvPr id="5" name="Content Placeholder 2">
            <a:extLst>
              <a:ext uri="{FF2B5EF4-FFF2-40B4-BE49-F238E27FC236}">
                <a16:creationId xmlns:a16="http://schemas.microsoft.com/office/drawing/2014/main" id="{0EE5188C-2D8A-ADDD-24EB-2AF0F6999592}"/>
              </a:ext>
            </a:extLst>
          </p:cNvPr>
          <p:cNvSpPr txBox="1">
            <a:spLocks/>
          </p:cNvSpPr>
          <p:nvPr/>
        </p:nvSpPr>
        <p:spPr>
          <a:xfrm>
            <a:off x="6933982" y="1372136"/>
            <a:ext cx="4113728" cy="3656648"/>
          </a:xfrm>
          <a:prstGeom prst="rect">
            <a:avLst/>
          </a:prstGeom>
        </p:spPr>
        <p:txBody>
          <a:bodyPr vert="horz" lIns="91392" tIns="45696" rIns="91392" bIns="45696" rtlCol="0" anchor="ct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Leader Support Slides</a:t>
            </a:r>
          </a:p>
        </p:txBody>
      </p:sp>
      <p:sp>
        <p:nvSpPr>
          <p:cNvPr id="7" name="Left Brace 6">
            <a:extLst>
              <a:ext uri="{FF2B5EF4-FFF2-40B4-BE49-F238E27FC236}">
                <a16:creationId xmlns:a16="http://schemas.microsoft.com/office/drawing/2014/main" id="{529BA8A5-8CD5-0D51-3B0A-4511E2A92A19}"/>
              </a:ext>
            </a:extLst>
          </p:cNvPr>
          <p:cNvSpPr/>
          <p:nvPr/>
        </p:nvSpPr>
        <p:spPr>
          <a:xfrm>
            <a:off x="5562739" y="1524497"/>
            <a:ext cx="837982" cy="3428107"/>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4966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120194" y="77073"/>
            <a:ext cx="10154709" cy="1396636"/>
          </a:xfrm>
        </p:spPr>
        <p:txBody>
          <a:bodyPr/>
          <a:lstStyle/>
          <a:p>
            <a:r>
              <a:rPr lang="en-US" dirty="0">
                <a:solidFill>
                  <a:schemeClr val="accent1">
                    <a:lumMod val="75000"/>
                  </a:schemeClr>
                </a:solidFill>
              </a:rPr>
              <a:t>Opening Prayer Verse: Luke</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961467" y="2107850"/>
            <a:ext cx="5178664" cy="2035329"/>
          </a:xfrm>
        </p:spPr>
        <p:txBody>
          <a:bodyPr>
            <a:normAutofit/>
          </a:bodyPr>
          <a:lstStyle/>
          <a:p>
            <a:pPr marL="0" indent="0">
              <a:buNone/>
            </a:pPr>
            <a:r>
              <a:rPr lang="en-US" sz="1500" dirty="0">
                <a:hlinkClick r:id="rId2"/>
              </a:rPr>
              <a:t>Luke 1:1-4</a:t>
            </a:r>
            <a:r>
              <a:rPr lang="en-US" sz="1500" dirty="0"/>
              <a:t>, “</a:t>
            </a:r>
            <a:r>
              <a:rPr lang="en-US" sz="1600" dirty="0">
                <a:solidFill>
                  <a:schemeClr val="accent1">
                    <a:lumMod val="75000"/>
                  </a:schemeClr>
                </a:solidFill>
              </a:rPr>
              <a:t>Inasmuch as many have undertaken to compile a narrative of the things that have been accomplished among us, just as those who from the beginning were eyewitnesses and ministers of the word have delivered them to us, it seemed good to me also, having followed all things closely for some time past, to write an orderly account for you, most excellent Theophilus, that you may have certainty concerning the things you have been taught.”</a:t>
            </a:r>
            <a:endParaRPr lang="en-US" sz="1500" dirty="0">
              <a:solidFill>
                <a:schemeClr val="accent1">
                  <a:lumMod val="75000"/>
                </a:schemeClr>
              </a:solidFill>
            </a:endParaRPr>
          </a:p>
        </p:txBody>
      </p:sp>
      <p:pic>
        <p:nvPicPr>
          <p:cNvPr id="6" name="Content Placeholder 5" descr="Hand holding piece of white puzzle on blue background">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331371" y="1980527"/>
            <a:ext cx="4899162" cy="326308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6</a:t>
            </a:fld>
            <a:endParaRPr lang="en-US" dirty="0"/>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7966-8DC9-98E5-FC3A-CF3A4C66C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4BDF1-DE76-15E7-13F8-27E14884C0C7}"/>
              </a:ext>
            </a:extLst>
          </p:cNvPr>
          <p:cNvSpPr>
            <a:spLocks noGrp="1"/>
          </p:cNvSpPr>
          <p:nvPr>
            <p:ph type="title"/>
          </p:nvPr>
        </p:nvSpPr>
        <p:spPr>
          <a:xfrm>
            <a:off x="1285069" y="288150"/>
            <a:ext cx="10055721" cy="731505"/>
          </a:xfrm>
        </p:spPr>
        <p:txBody>
          <a:bodyPr vert="horz" lIns="91440" tIns="45720" rIns="91440" bIns="45720" rtlCol="0" anchor="t">
            <a:normAutofit/>
          </a:bodyPr>
          <a:lstStyle/>
          <a:p>
            <a:pPr algn="ctr"/>
            <a:r>
              <a:rPr lang="en-US" sz="3000" b="1" dirty="0">
                <a:solidFill>
                  <a:srgbClr val="00B050"/>
                </a:solidFill>
              </a:rPr>
              <a:t>Review of Mark</a:t>
            </a:r>
            <a:endParaRPr lang="en-US" sz="3000" b="1" kern="1200" dirty="0">
              <a:solidFill>
                <a:srgbClr val="00B050"/>
              </a:solidFill>
              <a:latin typeface="+mj-lt"/>
              <a:ea typeface="+mj-ea"/>
              <a:cs typeface="+mj-cs"/>
            </a:endParaRPr>
          </a:p>
        </p:txBody>
      </p:sp>
      <p:sp>
        <p:nvSpPr>
          <p:cNvPr id="3" name="Content Placeholder 2">
            <a:extLst>
              <a:ext uri="{FF2B5EF4-FFF2-40B4-BE49-F238E27FC236}">
                <a16:creationId xmlns:a16="http://schemas.microsoft.com/office/drawing/2014/main" id="{2521ECB9-1BF5-45EC-BB23-CEC7B7206863}"/>
              </a:ext>
            </a:extLst>
          </p:cNvPr>
          <p:cNvSpPr>
            <a:spLocks noGrp="1"/>
          </p:cNvSpPr>
          <p:nvPr>
            <p:ph idx="1"/>
          </p:nvPr>
        </p:nvSpPr>
        <p:spPr>
          <a:xfrm>
            <a:off x="1285069" y="922931"/>
            <a:ext cx="10176181" cy="4912809"/>
          </a:xfrm>
        </p:spPr>
        <p:txBody>
          <a:bodyPr vert="horz" lIns="91440" tIns="45720" rIns="91440" bIns="45720" rtlCol="0">
            <a:noAutofit/>
          </a:bodyPr>
          <a:lstStyle/>
          <a:p>
            <a:pPr marL="0" marR="0" indent="0">
              <a:spcBef>
                <a:spcPts val="0"/>
              </a:spcBef>
              <a:spcAft>
                <a:spcPts val="600"/>
              </a:spcAft>
              <a:buNone/>
            </a:pPr>
            <a:r>
              <a:rPr lang="en-US" sz="1200" b="1"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Brief Summary: </a:t>
            </a:r>
            <a:r>
              <a:rPr lang="en-US" sz="1200" dirty="0">
                <a:latin typeface="Calibri" panose="020F0502020204030204" pitchFamily="34" charset="0"/>
                <a:ea typeface="Calibri" panose="020F0502020204030204" pitchFamily="34" charset="0"/>
                <a:cs typeface="Times New Roman" panose="02020603050405020304" pitchFamily="18" charset="0"/>
              </a:rPr>
              <a:t>The book of Mark opens with a proclamation of its content, “The beginning of the gospel of Jesus Christ, the Son of God.” Mark’s record starts at “the beginning” of Jesus’ ministry with his forerunner, John the Baptist. John prepared the way of the Lord by calling people to repentance and baptizing them with water in the wilderness (</a:t>
            </a:r>
            <a:r>
              <a:rPr lang="en-US" sz="1200" dirty="0">
                <a:hlinkClick r:id="rId2"/>
              </a:rPr>
              <a:t>Mark 1:1-4</a:t>
            </a:r>
            <a:r>
              <a:rPr lang="en-US" sz="1200" dirty="0"/>
              <a:t>)</a:t>
            </a:r>
            <a:r>
              <a:rPr lang="en-US" sz="1200" dirty="0">
                <a:latin typeface="Calibri" panose="020F0502020204030204" pitchFamily="34" charset="0"/>
                <a:ea typeface="Calibri" panose="020F0502020204030204" pitchFamily="34" charset="0"/>
                <a:cs typeface="Times New Roman" panose="02020603050405020304" pitchFamily="18" charset="0"/>
              </a:rPr>
              <a:t>. It was through John’s ministry, that our Lord Jesus was baptized and ordained by the Holy Spirit descending on him like a dove and the Father’s declaration from heaven (</a:t>
            </a:r>
            <a:r>
              <a:rPr lang="en-US" sz="1200" dirty="0">
                <a:hlinkClick r:id="rId3"/>
              </a:rPr>
              <a:t>Mark 1:9-11</a:t>
            </a:r>
            <a:r>
              <a:rPr lang="en-US" sz="1200" dirty="0"/>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After Jesus’ baptism and victory over the wilderness temptations, He began His public ministry in Galilee and called the first four of His disciples (</a:t>
            </a:r>
            <a:r>
              <a:rPr lang="en-US" sz="1200" dirty="0">
                <a:hlinkClick r:id="rId4"/>
              </a:rPr>
              <a:t>Mark 1:17-20</a:t>
            </a:r>
            <a:r>
              <a:rPr lang="en-US" sz="1200" dirty="0"/>
              <a:t>)</a:t>
            </a:r>
            <a:r>
              <a:rPr lang="en-US" sz="1200" dirty="0">
                <a:latin typeface="Calibri" panose="020F0502020204030204" pitchFamily="34" charset="0"/>
                <a:ea typeface="Calibri" panose="020F0502020204030204" pitchFamily="34" charset="0"/>
                <a:cs typeface="Times New Roman" panose="02020603050405020304" pitchFamily="18" charset="0"/>
              </a:rPr>
              <a:t>. As Jesus’ following grew, these four men along with eight others were named as his Apostles (</a:t>
            </a:r>
            <a:r>
              <a:rPr lang="en-US" sz="1200" dirty="0">
                <a:hlinkClick r:id="rId5"/>
              </a:rPr>
              <a:t>Mark 3:13-19</a:t>
            </a:r>
            <a:r>
              <a:rPr lang="en-US" sz="1200" dirty="0"/>
              <a:t>) from among his disciples</a:t>
            </a:r>
            <a:r>
              <a:rPr lang="en-US" sz="1200" dirty="0">
                <a:latin typeface="Calibri" panose="020F0502020204030204" pitchFamily="34" charset="0"/>
                <a:ea typeface="Calibri" panose="020F0502020204030204" pitchFamily="34" charset="0"/>
                <a:cs typeface="Times New Roman" panose="02020603050405020304" pitchFamily="18" charset="0"/>
              </a:rPr>
              <a:t>. What follows is the record of Jesus’ ministry in Israel and various Gentile regions (</a:t>
            </a:r>
            <a:r>
              <a:rPr lang="en-US" sz="1200" dirty="0">
                <a:latin typeface="Calibri" panose="020F0502020204030204" pitchFamily="34" charset="0"/>
                <a:ea typeface="Calibri" panose="020F0502020204030204" pitchFamily="34" charset="0"/>
                <a:cs typeface="Times New Roman" panose="02020603050405020304" pitchFamily="18" charset="0"/>
                <a:hlinkClick r:id="rId6"/>
              </a:rPr>
              <a:t>Mark 1:14-10:52</a:t>
            </a:r>
            <a:r>
              <a:rPr lang="en-US" sz="1200" dirty="0">
                <a:latin typeface="Calibri" panose="020F0502020204030204" pitchFamily="34" charset="0"/>
                <a:ea typeface="Calibri" panose="020F0502020204030204" pitchFamily="34" charset="0"/>
                <a:cs typeface="Times New Roman" panose="02020603050405020304" pitchFamily="18" charset="0"/>
              </a:rPr>
              <a:t>). He touched the lives of many people, but He left an enduring impact on His disciples. At the transfiguration (</a:t>
            </a:r>
            <a:r>
              <a:rPr lang="en-US" sz="1200" dirty="0">
                <a:latin typeface="Calibri" panose="020F0502020204030204" pitchFamily="34" charset="0"/>
                <a:ea typeface="Calibri" panose="020F0502020204030204" pitchFamily="34" charset="0"/>
                <a:cs typeface="Times New Roman" panose="02020603050405020304" pitchFamily="18" charset="0"/>
                <a:hlinkClick r:id="rId7"/>
              </a:rPr>
              <a:t>Mark 9:1-9</a:t>
            </a:r>
            <a:r>
              <a:rPr lang="en-US" sz="1200" dirty="0">
                <a:latin typeface="Calibri" panose="020F0502020204030204" pitchFamily="34" charset="0"/>
                <a:ea typeface="Calibri" panose="020F0502020204030204" pitchFamily="34" charset="0"/>
                <a:cs typeface="Times New Roman" panose="02020603050405020304" pitchFamily="18" charset="0"/>
              </a:rPr>
              <a:t>) and the Olivet Discourse (</a:t>
            </a:r>
            <a:r>
              <a:rPr lang="en-US" sz="1200" dirty="0">
                <a:latin typeface="Calibri" panose="020F0502020204030204" pitchFamily="34" charset="0"/>
                <a:ea typeface="Calibri" panose="020F0502020204030204" pitchFamily="34" charset="0"/>
                <a:cs typeface="Times New Roman" panose="02020603050405020304" pitchFamily="18" charset="0"/>
                <a:hlinkClick r:id="rId8"/>
              </a:rPr>
              <a:t>Mark 13</a:t>
            </a:r>
            <a:r>
              <a:rPr lang="en-US" sz="1200" dirty="0">
                <a:latin typeface="Calibri" panose="020F0502020204030204" pitchFamily="34" charset="0"/>
                <a:ea typeface="Calibri" panose="020F0502020204030204" pitchFamily="34" charset="0"/>
                <a:cs typeface="Times New Roman" panose="02020603050405020304" pitchFamily="18" charset="0"/>
              </a:rPr>
              <a:t>), Jesus gave the disciples a preview of His future return in power and glory.</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While Mark’s gospel incudes information similar to Matthew about the same people, places, sermons and events, Mark’s focus is on the authority and power of Jesus Christ: the Son of God, the Son of Man, the Son of David, King of the Jews; to whom we are to listen in order to enter the Kingdom of God, do the will of God, and understand the things to come.</a:t>
            </a:r>
            <a:r>
              <a:rPr lang="en-US" sz="1200" baseline="30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Mark uses the word immediately 37 times in conjunction with key events and the miraculous works of Jesus. For example, while God granted the power to Elijah and Elisha to even resurrect the dead, these miracles were not immediate, and the power that came was clearly not from within them (see </a:t>
            </a:r>
            <a:r>
              <a:rPr lang="en-US" sz="1200" dirty="0">
                <a:latin typeface="Calibri" panose="020F0502020204030204" pitchFamily="34" charset="0"/>
                <a:ea typeface="Calibri" panose="020F0502020204030204" pitchFamily="34" charset="0"/>
                <a:cs typeface="Times New Roman" panose="02020603050405020304" pitchFamily="18" charset="0"/>
                <a:hlinkClick r:id="rId9"/>
              </a:rPr>
              <a:t>1 Kings 17</a:t>
            </a:r>
            <a:r>
              <a:rPr lang="en-US" sz="1200" dirty="0">
                <a:latin typeface="Calibri" panose="020F0502020204030204" pitchFamily="34" charset="0"/>
                <a:ea typeface="Calibri" panose="020F0502020204030204" pitchFamily="34" charset="0"/>
                <a:cs typeface="Times New Roman" panose="02020603050405020304" pitchFamily="18" charset="0"/>
              </a:rPr>
              <a:t> and </a:t>
            </a:r>
            <a:r>
              <a:rPr lang="en-US" sz="1200" dirty="0">
                <a:latin typeface="Calibri" panose="020F0502020204030204" pitchFamily="34" charset="0"/>
                <a:ea typeface="Calibri" panose="020F0502020204030204" pitchFamily="34" charset="0"/>
                <a:cs typeface="Times New Roman" panose="02020603050405020304" pitchFamily="18" charset="0"/>
                <a:hlinkClick r:id="rId10"/>
              </a:rPr>
              <a:t>2 Kings 4:8-37</a:t>
            </a:r>
            <a:r>
              <a:rPr lang="en-US" sz="1200" dirty="0">
                <a:latin typeface="Calibri" panose="020F0502020204030204" pitchFamily="34" charset="0"/>
                <a:ea typeface="Calibri" panose="020F0502020204030204" pitchFamily="34" charset="0"/>
                <a:cs typeface="Times New Roman" panose="02020603050405020304" pitchFamily="18" charset="0"/>
              </a:rPr>
              <a:t>). The miraculous works of Jesus, the Son of God, were immediate and from Power within Him. Mark highlights this immediate and sovereign power over nature, sickness, handicaps, death, and even more so, over the demonic world. Demons, unclean spirits and Satan are mentioned over 30 times in Mark’s writings demonstrating Jesus’ victorious power over them and their subjection to Him. The account tells us that those who witnessed the work of Jesus Christ were amazed and astonished. </a:t>
            </a:r>
          </a:p>
          <a:p>
            <a:pPr marL="0" marR="0" indent="0">
              <a:spcBef>
                <a:spcPts val="0"/>
              </a:spcBef>
              <a:spcAft>
                <a:spcPts val="600"/>
              </a:spcAft>
              <a:buNone/>
            </a:pPr>
            <a:r>
              <a:rPr lang="en-US" sz="1200" dirty="0">
                <a:latin typeface="Calibri" panose="020F0502020204030204" pitchFamily="34" charset="0"/>
                <a:ea typeface="Calibri" panose="020F0502020204030204" pitchFamily="34" charset="0"/>
                <a:cs typeface="Times New Roman" panose="02020603050405020304" pitchFamily="18" charset="0"/>
              </a:rPr>
              <a:t>However, most of the Jewish leaders (chief priests, scribes, and elders) opposed Jesus, and refused to repent of the sin He exposed in them. And after his Messianic entry into Jerusalem (</a:t>
            </a:r>
            <a:r>
              <a:rPr lang="en-US" sz="1200" dirty="0">
                <a:latin typeface="Calibri" panose="020F0502020204030204" pitchFamily="34" charset="0"/>
                <a:ea typeface="Calibri" panose="020F0502020204030204" pitchFamily="34" charset="0"/>
                <a:cs typeface="Times New Roman" panose="02020603050405020304" pitchFamily="18" charset="0"/>
                <a:hlinkClick r:id="rId11"/>
              </a:rPr>
              <a:t>Mark 11:1-11</a:t>
            </a:r>
            <a:r>
              <a:rPr lang="en-US" sz="1200" dirty="0">
                <a:latin typeface="Calibri" panose="020F0502020204030204" pitchFamily="34" charset="0"/>
                <a:ea typeface="Calibri" panose="020F0502020204030204" pitchFamily="34" charset="0"/>
                <a:cs typeface="Times New Roman" panose="02020603050405020304" pitchFamily="18" charset="0"/>
              </a:rPr>
              <a:t>), they plotted to kill the Son of God and delivered him over to Pilate to be crucified (</a:t>
            </a:r>
            <a:r>
              <a:rPr lang="en-US" sz="1200" dirty="0">
                <a:latin typeface="Calibri" panose="020F0502020204030204" pitchFamily="34" charset="0"/>
                <a:ea typeface="Calibri" panose="020F0502020204030204" pitchFamily="34" charset="0"/>
                <a:cs typeface="Times New Roman" panose="02020603050405020304" pitchFamily="18" charset="0"/>
                <a:hlinkClick r:id="rId12"/>
              </a:rPr>
              <a:t>Mark 14:43</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latin typeface="Calibri" panose="020F0502020204030204" pitchFamily="34" charset="0"/>
                <a:ea typeface="Calibri" panose="020F0502020204030204" pitchFamily="34" charset="0"/>
                <a:cs typeface="Times New Roman" panose="02020603050405020304" pitchFamily="18" charset="0"/>
                <a:hlinkClick r:id="rId13"/>
              </a:rPr>
              <a:t>15:41</a:t>
            </a:r>
            <a:r>
              <a:rPr lang="en-US" sz="1200" dirty="0">
                <a:latin typeface="Calibri" panose="020F0502020204030204" pitchFamily="34" charset="0"/>
                <a:ea typeface="Calibri" panose="020F0502020204030204" pitchFamily="34" charset="0"/>
                <a:cs typeface="Times New Roman" panose="02020603050405020304" pitchFamily="18" charset="0"/>
              </a:rPr>
              <a:t>). But what they meant for evil, our Lord planned for our good to give his life as a ransom for us (</a:t>
            </a:r>
            <a:r>
              <a:rPr lang="en-US" sz="1200" dirty="0">
                <a:latin typeface="Calibri" panose="020F0502020204030204" pitchFamily="34" charset="0"/>
                <a:ea typeface="Calibri" panose="020F0502020204030204" pitchFamily="34" charset="0"/>
                <a:cs typeface="Times New Roman" panose="02020603050405020304" pitchFamily="18" charset="0"/>
                <a:hlinkClick r:id="rId14"/>
              </a:rPr>
              <a:t>Mark 10:45</a:t>
            </a:r>
            <a:r>
              <a:rPr lang="en-US" sz="1200" dirty="0">
                <a:latin typeface="Calibri" panose="020F0502020204030204" pitchFamily="34" charset="0"/>
                <a:ea typeface="Calibri" panose="020F0502020204030204" pitchFamily="34" charset="0"/>
                <a:cs typeface="Times New Roman" panose="02020603050405020304" pitchFamily="18" charset="0"/>
              </a:rPr>
              <a:t>). Victoriously, Jesus took up his life again from the grave on the third day with our ransom secured as he foretold (</a:t>
            </a:r>
            <a:r>
              <a:rPr lang="en-US" sz="1200" dirty="0">
                <a:latin typeface="Calibri" panose="020F0502020204030204" pitchFamily="34" charset="0"/>
                <a:ea typeface="Calibri" panose="020F0502020204030204" pitchFamily="34" charset="0"/>
                <a:cs typeface="Times New Roman" panose="02020603050405020304" pitchFamily="18" charset="0"/>
                <a:hlinkClick r:id="rId15"/>
              </a:rPr>
              <a:t>Mark 8:31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16"/>
              </a:rPr>
              <a:t>9:31</a:t>
            </a:r>
            <a:r>
              <a:rPr lang="en-US" sz="1200" dirty="0">
                <a:latin typeface="Calibri" panose="020F0502020204030204" pitchFamily="34" charset="0"/>
                <a:ea typeface="Calibri" panose="020F0502020204030204" pitchFamily="34" charset="0"/>
                <a:cs typeface="Times New Roman" panose="02020603050405020304" pitchFamily="18" charset="0"/>
              </a:rPr>
              <a:t>). His resurrection was proclaimed by the angels at the tomb, and he appeared to many witnesses with convincing proofs</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200" baseline="30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2</a:t>
            </a:r>
            <a:endPar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1200" b="1"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Connections:</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Mark does not quote as frequently from the Old Testament as Matthew, who was writing primarily to the Jews. He does not begin with a genealogy to link Jesus with the Jewish patriarchs or to Adam, but begins instead with His baptism, the beginning of His earthly ministry. There Mark quotes from an Old Testament prophecy regarding the messenger—John the Baptist—who would exhort the people to “prepare the way for the Lord” (</a:t>
            </a:r>
            <a:r>
              <a:rPr lang="en-US" sz="1200" dirty="0">
                <a:hlinkClick r:id="rId2"/>
              </a:rPr>
              <a:t>Mark 1:1-4</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hlinkClick r:id="rId17"/>
              </a:rPr>
              <a:t>Isaiah 40:3</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hlinkClick r:id="rId18"/>
              </a:rPr>
              <a:t>Malachi 3:1</a:t>
            </a:r>
            <a:r>
              <a:rPr lang="en-US" sz="12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 as they awaited the coming of their Messiah. Mark also includes connections back to Isaiah and Psalms.</a:t>
            </a:r>
            <a:r>
              <a:rPr lang="en-US" sz="1200" baseline="30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3</a:t>
            </a:r>
            <a:endParaRPr lang="en-US" sz="1200" baseline="30000" dirty="0">
              <a:solidFill>
                <a:schemeClr val="tx1">
                  <a:alpha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FC2D86-AE3B-1167-976B-3285009CD2C0}"/>
              </a:ext>
            </a:extLst>
          </p:cNvPr>
          <p:cNvSpPr>
            <a:spLocks noGrp="1"/>
          </p:cNvSpPr>
          <p:nvPr>
            <p:ph type="sldNum" sz="quarter" idx="12"/>
          </p:nvPr>
        </p:nvSpPr>
        <p:spPr>
          <a:xfrm>
            <a:off x="8610600" y="6356350"/>
            <a:ext cx="2814638"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A60BA0E-20D0-4E7C-B286-26C960A6788F}" type="slidenum">
              <a:rPr kumimoji="0" lang="en-US" sz="1200" b="0" i="0" u="none" strike="noStrike" kern="1200" cap="none" spc="0" normalizeH="0" baseline="0" noProof="0">
                <a:ln>
                  <a:noFill/>
                </a:ln>
                <a:solidFill>
                  <a:prstClr val="black">
                    <a:alpha val="6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prstClr val="black">
                  <a:alpha val="60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D4016BD-C075-1AB6-B4F9-E2547D0AB856}"/>
              </a:ext>
            </a:extLst>
          </p:cNvPr>
          <p:cNvSpPr txBox="1"/>
          <p:nvPr/>
        </p:nvSpPr>
        <p:spPr>
          <a:xfrm>
            <a:off x="1211370" y="5835740"/>
            <a:ext cx="7399230" cy="784830"/>
          </a:xfrm>
          <a:prstGeom prst="rect">
            <a:avLst/>
          </a:prstGeom>
          <a:noFill/>
        </p:spPr>
        <p:txBody>
          <a:bodyPr wrap="square" rtlCol="0">
            <a:spAutoFit/>
          </a:bodyPr>
          <a:lstStyle/>
          <a:p>
            <a:r>
              <a:rPr lang="en-US" sz="900" b="1" dirty="0"/>
              <a:t>Notes:</a:t>
            </a:r>
          </a:p>
          <a:p>
            <a:r>
              <a:rPr lang="en-US" sz="1200" baseline="30000" dirty="0"/>
              <a:t>1 </a:t>
            </a:r>
            <a:r>
              <a:rPr lang="en-US" sz="900" dirty="0">
                <a:latin typeface="Calibri" panose="020F0502020204030204" pitchFamily="34" charset="0"/>
                <a:ea typeface="Calibri" panose="020F0502020204030204" pitchFamily="34" charset="0"/>
                <a:cs typeface="Times New Roman" panose="02020603050405020304" pitchFamily="18" charset="0"/>
                <a:hlinkClick r:id="rId19"/>
              </a:rPr>
              <a:t>Mark 1:1</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0"/>
              </a:rPr>
              <a:t>2:10</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1"/>
              </a:rPr>
              <a:t>2:28</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2"/>
              </a:rPr>
              <a:t>10:47-48</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3"/>
              </a:rPr>
              <a:t>15:2</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4"/>
              </a:rPr>
              <a:t>9:7</a:t>
            </a:r>
            <a:r>
              <a:rPr lang="en-US" sz="900" dirty="0">
                <a:solidFill>
                  <a:schemeClr val="tx2"/>
                </a:solidFill>
              </a:rPr>
              <a:t> </a:t>
            </a:r>
          </a:p>
          <a:p>
            <a:r>
              <a:rPr lang="en-US" sz="1200" baseline="30000" dirty="0"/>
              <a:t>2 </a:t>
            </a:r>
            <a:r>
              <a:rPr lang="en-US" sz="900" dirty="0">
                <a:latin typeface="Calibri" panose="020F0502020204030204" pitchFamily="34" charset="0"/>
                <a:ea typeface="Calibri" panose="020F0502020204030204" pitchFamily="34" charset="0"/>
                <a:cs typeface="Times New Roman" panose="02020603050405020304" pitchFamily="18" charset="0"/>
                <a:hlinkClick r:id="rId25"/>
              </a:rPr>
              <a:t>Mark 16:1-8</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6"/>
              </a:rPr>
              <a:t>John 20:11-29</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7"/>
              </a:rPr>
              <a:t>Acts 1:3</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hlinkClick r:id="rId28"/>
              </a:rPr>
              <a:t>1 Corinthians 15:1-8</a:t>
            </a:r>
            <a:r>
              <a:rPr lang="en-US" sz="900" dirty="0">
                <a:solidFill>
                  <a:schemeClr val="tx2"/>
                </a:solidFill>
              </a:rPr>
              <a:t> </a:t>
            </a:r>
          </a:p>
          <a:p>
            <a:r>
              <a:rPr lang="en-US" sz="1200" baseline="30000" dirty="0"/>
              <a:t>3 </a:t>
            </a:r>
            <a:r>
              <a:rPr lang="en-US" sz="900" dirty="0">
                <a:solidFill>
                  <a:schemeClr val="tx2"/>
                </a:solidFill>
              </a:rPr>
              <a:t>Compare </a:t>
            </a:r>
            <a:r>
              <a:rPr lang="en-US" sz="900" dirty="0">
                <a:solidFill>
                  <a:schemeClr val="tx2"/>
                </a:solidFill>
                <a:hlinkClick r:id="rId29"/>
              </a:rPr>
              <a:t>Mark</a:t>
            </a:r>
            <a:r>
              <a:rPr lang="en-US" sz="900" dirty="0">
                <a:hlinkClick r:id="rId29"/>
              </a:rPr>
              <a:t> 4</a:t>
            </a:r>
            <a:r>
              <a:rPr lang="en-US" sz="900" dirty="0">
                <a:solidFill>
                  <a:schemeClr val="tx2"/>
                </a:solidFill>
                <a:hlinkClick r:id="rId29"/>
              </a:rPr>
              <a:t>:11-12</a:t>
            </a:r>
            <a:r>
              <a:rPr lang="en-US" sz="900" dirty="0">
                <a:solidFill>
                  <a:schemeClr val="tx2"/>
                </a:solidFill>
              </a:rPr>
              <a:t> with </a:t>
            </a:r>
            <a:r>
              <a:rPr lang="en-US" sz="900" dirty="0">
                <a:solidFill>
                  <a:schemeClr val="tx2"/>
                </a:solidFill>
                <a:hlinkClick r:id="rId30"/>
              </a:rPr>
              <a:t>Isaiah 6:9-10</a:t>
            </a:r>
            <a:r>
              <a:rPr lang="en-US" sz="900" dirty="0">
                <a:solidFill>
                  <a:schemeClr val="tx2"/>
                </a:solidFill>
              </a:rPr>
              <a:t>; Compare </a:t>
            </a:r>
            <a:r>
              <a:rPr lang="en-US" sz="900" dirty="0">
                <a:solidFill>
                  <a:schemeClr val="tx2"/>
                </a:solidFill>
                <a:hlinkClick r:id="rId31"/>
              </a:rPr>
              <a:t>Mark 7:6-7</a:t>
            </a:r>
            <a:r>
              <a:rPr lang="en-US" sz="900" dirty="0">
                <a:solidFill>
                  <a:schemeClr val="tx2"/>
                </a:solidFill>
              </a:rPr>
              <a:t> with </a:t>
            </a:r>
            <a:r>
              <a:rPr lang="en-US" sz="900" dirty="0">
                <a:solidFill>
                  <a:schemeClr val="tx2"/>
                </a:solidFill>
                <a:hlinkClick r:id="rId32"/>
              </a:rPr>
              <a:t>Isaiah 29:13</a:t>
            </a:r>
            <a:r>
              <a:rPr lang="en-US" sz="900" dirty="0">
                <a:solidFill>
                  <a:schemeClr val="tx2"/>
                </a:solidFill>
              </a:rPr>
              <a:t>, Compare </a:t>
            </a:r>
            <a:r>
              <a:rPr lang="en-US" sz="900" dirty="0">
                <a:solidFill>
                  <a:schemeClr val="tx2"/>
                </a:solidFill>
                <a:hlinkClick r:id="rId33"/>
              </a:rPr>
              <a:t>Mark 12:10-11</a:t>
            </a:r>
            <a:r>
              <a:rPr lang="en-US" sz="900" dirty="0">
                <a:solidFill>
                  <a:schemeClr val="tx2"/>
                </a:solidFill>
              </a:rPr>
              <a:t> with </a:t>
            </a:r>
            <a:r>
              <a:rPr lang="en-US" sz="900" dirty="0">
                <a:solidFill>
                  <a:schemeClr val="tx2"/>
                </a:solidFill>
                <a:hlinkClick r:id="rId34"/>
              </a:rPr>
              <a:t>Psalm 118:22-23</a:t>
            </a:r>
            <a:r>
              <a:rPr lang="en-US" sz="900" dirty="0">
                <a:solidFill>
                  <a:schemeClr val="tx2"/>
                </a:solidFill>
              </a:rPr>
              <a:t> </a:t>
            </a:r>
            <a:endParaRPr lang="en-US" sz="900" dirty="0"/>
          </a:p>
          <a:p>
            <a:endParaRPr lang="en-US" sz="900" dirty="0"/>
          </a:p>
        </p:txBody>
      </p:sp>
    </p:spTree>
    <p:extLst>
      <p:ext uri="{BB962C8B-B14F-4D97-AF65-F5344CB8AC3E}">
        <p14:creationId xmlns:p14="http://schemas.microsoft.com/office/powerpoint/2010/main" val="254957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1BF0-6EA3-8218-7290-42846A1440A9}"/>
              </a:ext>
            </a:extLst>
          </p:cNvPr>
          <p:cNvSpPr>
            <a:spLocks noGrp="1"/>
          </p:cNvSpPr>
          <p:nvPr>
            <p:ph type="title"/>
          </p:nvPr>
        </p:nvSpPr>
        <p:spPr>
          <a:xfrm>
            <a:off x="1292242" y="402202"/>
            <a:ext cx="10061558" cy="1047465"/>
          </a:xfrm>
        </p:spPr>
        <p:txBody>
          <a:bodyPr>
            <a:normAutofit/>
          </a:bodyPr>
          <a:lstStyle/>
          <a:p>
            <a:pPr algn="ctr"/>
            <a:r>
              <a:rPr lang="en-US" sz="4000" dirty="0"/>
              <a:t>New Testament Table of Contents (27 Books)</a:t>
            </a:r>
          </a:p>
        </p:txBody>
      </p:sp>
      <p:sp>
        <p:nvSpPr>
          <p:cNvPr id="4" name="Slide Number Placeholder 3">
            <a:extLst>
              <a:ext uri="{FF2B5EF4-FFF2-40B4-BE49-F238E27FC236}">
                <a16:creationId xmlns:a16="http://schemas.microsoft.com/office/drawing/2014/main" id="{B64DA42A-EEFB-2775-0BC9-1202C275B98E}"/>
              </a:ext>
            </a:extLst>
          </p:cNvPr>
          <p:cNvSpPr>
            <a:spLocks noGrp="1"/>
          </p:cNvSpPr>
          <p:nvPr>
            <p:ph type="sldNum" sz="quarter" idx="12"/>
          </p:nvPr>
        </p:nvSpPr>
        <p:spPr/>
        <p:txBody>
          <a:bodyPr/>
          <a:lstStyle/>
          <a:p>
            <a:fld id="{AA404F46-0C47-424B-883B-DA147CF358A3}" type="slidenum">
              <a:rPr lang="en-US" smtClean="0"/>
              <a:t>8</a:t>
            </a:fld>
            <a:endParaRPr lang="en-US" dirty="0"/>
          </a:p>
        </p:txBody>
      </p:sp>
      <p:graphicFrame>
        <p:nvGraphicFramePr>
          <p:cNvPr id="5" name="Table 4">
            <a:extLst>
              <a:ext uri="{FF2B5EF4-FFF2-40B4-BE49-F238E27FC236}">
                <a16:creationId xmlns:a16="http://schemas.microsoft.com/office/drawing/2014/main" id="{19C013C4-C215-517F-4D48-9915B9A10885}"/>
              </a:ext>
            </a:extLst>
          </p:cNvPr>
          <p:cNvGraphicFramePr>
            <a:graphicFrameLocks noGrp="1"/>
          </p:cNvGraphicFramePr>
          <p:nvPr/>
        </p:nvGraphicFramePr>
        <p:xfrm>
          <a:off x="1292242" y="1664528"/>
          <a:ext cx="1988323" cy="1874560"/>
        </p:xfrm>
        <a:graphic>
          <a:graphicData uri="http://schemas.openxmlformats.org/drawingml/2006/table">
            <a:tbl>
              <a:tblPr firstRow="1" bandRow="1">
                <a:tableStyleId>{775DCB02-9BB8-47FD-8907-85C794F793BA}</a:tableStyleId>
              </a:tblPr>
              <a:tblGrid>
                <a:gridCol w="1988323">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THE GOSPELS &amp; ACTS - 5</a:t>
                      </a:r>
                    </a:p>
                  </a:txBody>
                  <a:tcPr>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09421304"/>
                  </a:ext>
                </a:extLst>
              </a:tr>
              <a:tr h="316240">
                <a:tc>
                  <a:txBody>
                    <a:bodyPr/>
                    <a:lstStyle/>
                    <a:p>
                      <a:pPr algn="ctr"/>
                      <a:r>
                        <a:rPr lang="en-US" sz="1400" dirty="0"/>
                        <a:t>MATTHEW</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316240">
                <a:tc>
                  <a:txBody>
                    <a:bodyPr/>
                    <a:lstStyle/>
                    <a:p>
                      <a:pPr algn="ctr"/>
                      <a:r>
                        <a:rPr lang="en-US" sz="1400" dirty="0"/>
                        <a:t>MARK</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316240">
                <a:tc>
                  <a:txBody>
                    <a:bodyPr/>
                    <a:lstStyle/>
                    <a:p>
                      <a:pPr algn="ctr"/>
                      <a:r>
                        <a:rPr lang="en-US" sz="1400" dirty="0"/>
                        <a:t>LUKE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304291">
                <a:tc>
                  <a:txBody>
                    <a:bodyPr/>
                    <a:lstStyle/>
                    <a:p>
                      <a:pPr algn="ctr"/>
                      <a:r>
                        <a:rPr lang="en-US" sz="1400" dirty="0"/>
                        <a:t>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304291">
                <a:tc>
                  <a:txBody>
                    <a:bodyPr/>
                    <a:lstStyle/>
                    <a:p>
                      <a:pPr algn="ctr"/>
                      <a:r>
                        <a:rPr lang="en-US" sz="1400" dirty="0"/>
                        <a:t>ACTS</a:t>
                      </a:r>
                    </a:p>
                  </a:txBody>
                  <a:tcPr>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9" name="Table 8">
            <a:extLst>
              <a:ext uri="{FF2B5EF4-FFF2-40B4-BE49-F238E27FC236}">
                <a16:creationId xmlns:a16="http://schemas.microsoft.com/office/drawing/2014/main" id="{948A5BCB-7E6F-0317-89FE-3080C72DF6C8}"/>
              </a:ext>
            </a:extLst>
          </p:cNvPr>
          <p:cNvGraphicFramePr>
            <a:graphicFrameLocks noGrp="1"/>
          </p:cNvGraphicFramePr>
          <p:nvPr/>
        </p:nvGraphicFramePr>
        <p:xfrm>
          <a:off x="4148079"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CHURCHES - 9</a:t>
                      </a:r>
                    </a:p>
                  </a:txBody>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ROMANS</a:t>
                      </a:r>
                    </a:p>
                  </a:txBody>
                  <a:tcPr>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1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2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GALATIANS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EPHESIANS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PHILIPPIANS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COLOSSIANS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THESSALONIANS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2 THESSALONIANS</a:t>
                      </a: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2292453857"/>
                  </a:ext>
                </a:extLst>
              </a:tr>
            </a:tbl>
          </a:graphicData>
        </a:graphic>
      </p:graphicFrame>
      <p:graphicFrame>
        <p:nvGraphicFramePr>
          <p:cNvPr id="10" name="Table 9">
            <a:extLst>
              <a:ext uri="{FF2B5EF4-FFF2-40B4-BE49-F238E27FC236}">
                <a16:creationId xmlns:a16="http://schemas.microsoft.com/office/drawing/2014/main" id="{13396F23-52BB-8F76-7F0E-0B425C889D93}"/>
              </a:ext>
            </a:extLst>
          </p:cNvPr>
          <p:cNvGraphicFramePr>
            <a:graphicFrameLocks noGrp="1"/>
          </p:cNvGraphicFramePr>
          <p:nvPr/>
        </p:nvGraphicFramePr>
        <p:xfrm>
          <a:off x="6845853" y="1595784"/>
          <a:ext cx="1758030" cy="1771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INDIVIDUALS - 4</a:t>
                      </a:r>
                    </a:p>
                  </a:txBody>
                  <a:tcPr>
                    <a:solidFill>
                      <a:srgbClr val="92D050"/>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1 TIMOTHY</a:t>
                      </a:r>
                    </a:p>
                  </a:txBody>
                  <a:tcPr>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2 TIMOTHY</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TITUS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PHILEMON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73139883"/>
                  </a:ext>
                </a:extLst>
              </a:tr>
            </a:tbl>
          </a:graphicData>
        </a:graphic>
      </p:graphicFrame>
      <p:graphicFrame>
        <p:nvGraphicFramePr>
          <p:cNvPr id="11" name="Table 10">
            <a:extLst>
              <a:ext uri="{FF2B5EF4-FFF2-40B4-BE49-F238E27FC236}">
                <a16:creationId xmlns:a16="http://schemas.microsoft.com/office/drawing/2014/main" id="{322029E7-55A5-46AC-77EF-29A10831D8DC}"/>
              </a:ext>
            </a:extLst>
          </p:cNvPr>
          <p:cNvGraphicFramePr>
            <a:graphicFrameLocks noGrp="1"/>
          </p:cNvGraphicFramePr>
          <p:nvPr/>
        </p:nvGraphicFramePr>
        <p:xfrm>
          <a:off x="9543628"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LETTERS BY </a:t>
                      </a:r>
                    </a:p>
                    <a:p>
                      <a:pPr algn="ctr"/>
                      <a:r>
                        <a:rPr lang="en-US" sz="1400" dirty="0">
                          <a:solidFill>
                            <a:schemeClr val="tx1"/>
                          </a:solidFill>
                        </a:rPr>
                        <a:t>OTHERS – 9</a:t>
                      </a:r>
                    </a:p>
                  </a:txBody>
                  <a:tcPr>
                    <a:solidFill>
                      <a:srgbClr val="9999FF"/>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HEBREWS</a:t>
                      </a:r>
                    </a:p>
                  </a:txBody>
                  <a:tcPr>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JAMES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1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3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JUDE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REVELATION</a:t>
                      </a:r>
                    </a:p>
                  </a:txBody>
                  <a:tcPr>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2292453857"/>
                  </a:ext>
                </a:extLst>
              </a:tr>
            </a:tbl>
          </a:graphicData>
        </a:graphic>
      </p:graphicFrame>
    </p:spTree>
    <p:extLst>
      <p:ext uri="{BB962C8B-B14F-4D97-AF65-F5344CB8AC3E}">
        <p14:creationId xmlns:p14="http://schemas.microsoft.com/office/powerpoint/2010/main" val="392489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0706-B798-2855-AD0F-FB2364FC4BB5}"/>
              </a:ext>
            </a:extLst>
          </p:cNvPr>
          <p:cNvSpPr>
            <a:spLocks noGrp="1"/>
          </p:cNvSpPr>
          <p:nvPr>
            <p:ph type="title"/>
          </p:nvPr>
        </p:nvSpPr>
        <p:spPr>
          <a:xfrm>
            <a:off x="1068111" y="915930"/>
            <a:ext cx="10055781" cy="765687"/>
          </a:xfrm>
        </p:spPr>
        <p:txBody>
          <a:bodyPr>
            <a:normAutofit/>
          </a:bodyPr>
          <a:lstStyle/>
          <a:p>
            <a:pPr algn="ctr"/>
            <a:r>
              <a:rPr lang="en-US" dirty="0"/>
              <a:t>New Testament Books by Date Written</a:t>
            </a:r>
          </a:p>
        </p:txBody>
      </p:sp>
      <p:graphicFrame>
        <p:nvGraphicFramePr>
          <p:cNvPr id="7" name="Content Placeholder 6">
            <a:extLst>
              <a:ext uri="{FF2B5EF4-FFF2-40B4-BE49-F238E27FC236}">
                <a16:creationId xmlns:a16="http://schemas.microsoft.com/office/drawing/2014/main" id="{CF6DF2AD-6E7C-EACB-B4FF-7A548809CEAE}"/>
              </a:ext>
            </a:extLst>
          </p:cNvPr>
          <p:cNvGraphicFramePr>
            <a:graphicFrameLocks noGrp="1"/>
          </p:cNvGraphicFramePr>
          <p:nvPr>
            <p:ph sz="half" idx="1"/>
          </p:nvPr>
        </p:nvGraphicFramePr>
        <p:xfrm>
          <a:off x="1068110" y="1905397"/>
          <a:ext cx="4799350" cy="427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14">
            <a:extLst>
              <a:ext uri="{FF2B5EF4-FFF2-40B4-BE49-F238E27FC236}">
                <a16:creationId xmlns:a16="http://schemas.microsoft.com/office/drawing/2014/main" id="{0038A378-C0C8-5200-1F03-E314BD3B00ED}"/>
              </a:ext>
            </a:extLst>
          </p:cNvPr>
          <p:cNvGraphicFramePr>
            <a:graphicFrameLocks noGrp="1"/>
          </p:cNvGraphicFramePr>
          <p:nvPr>
            <p:ph sz="half" idx="2"/>
          </p:nvPr>
        </p:nvGraphicFramePr>
        <p:xfrm>
          <a:off x="6324540" y="1905397"/>
          <a:ext cx="4799350" cy="4270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a:extLst>
              <a:ext uri="{FF2B5EF4-FFF2-40B4-BE49-F238E27FC236}">
                <a16:creationId xmlns:a16="http://schemas.microsoft.com/office/drawing/2014/main" id="{C0663192-E0F5-A50D-9065-1D89870E278A}"/>
              </a:ext>
            </a:extLst>
          </p:cNvPr>
          <p:cNvSpPr>
            <a:spLocks noGrp="1"/>
          </p:cNvSpPr>
          <p:nvPr>
            <p:ph type="sldNum" sz="quarter" idx="12"/>
          </p:nvPr>
        </p:nvSpPr>
        <p:spPr/>
        <p:txBody>
          <a:bodyPr/>
          <a:lstStyle/>
          <a:p>
            <a:pPr defTabSz="914126">
              <a:defRPr/>
            </a:pPr>
            <a:fld id="{E31375A4-56A4-47D6-9801-1991572033F7}" type="slidenum">
              <a:rPr lang="en-US" sz="1000" cap="all" spc="200">
                <a:solidFill>
                  <a:prstClr val="black">
                    <a:alpha val="60000"/>
                  </a:prstClr>
                </a:solidFill>
                <a:latin typeface="Goudy Old Style"/>
              </a:rPr>
              <a:pPr defTabSz="914126">
                <a:defRPr/>
              </a:pPr>
              <a:t>9</a:t>
            </a:fld>
            <a:endParaRPr lang="en-US" sz="1000" cap="all" spc="200" dirty="0">
              <a:solidFill>
                <a:prstClr val="black">
                  <a:alpha val="60000"/>
                </a:prstClr>
              </a:solidFill>
              <a:latin typeface="Goudy Old Style"/>
            </a:endParaRPr>
          </a:p>
        </p:txBody>
      </p:sp>
    </p:spTree>
    <p:extLst>
      <p:ext uri="{BB962C8B-B14F-4D97-AF65-F5344CB8AC3E}">
        <p14:creationId xmlns:p14="http://schemas.microsoft.com/office/powerpoint/2010/main" val="32338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3833</TotalTime>
  <Words>7165</Words>
  <Application>Microsoft Office PowerPoint</Application>
  <PresentationFormat>Widescreen</PresentationFormat>
  <Paragraphs>421</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Century Gothic</vt:lpstr>
      <vt:lpstr>Georgia</vt:lpstr>
      <vt:lpstr>Goudy Old Style</vt:lpstr>
      <vt:lpstr>Symbol</vt:lpstr>
      <vt:lpstr>Wingdings</vt:lpstr>
      <vt:lpstr>Office Theme</vt:lpstr>
      <vt:lpstr>LUKE</vt:lpstr>
      <vt:lpstr>What is the Holy Bible?</vt:lpstr>
      <vt:lpstr>Our Goals in Studying the Bible</vt:lpstr>
      <vt:lpstr>How to Study the Bible</vt:lpstr>
      <vt:lpstr>Study Resources</vt:lpstr>
      <vt:lpstr>Opening Prayer Verse: Luke</vt:lpstr>
      <vt:lpstr>Review of Mark</vt:lpstr>
      <vt:lpstr>New Testament Table of Contents (27 Books)</vt:lpstr>
      <vt:lpstr>New Testament Books by Date Written</vt:lpstr>
      <vt:lpstr>BIBLICAL CHRONOLOGICAL BACKGROUND</vt:lpstr>
      <vt:lpstr>Luke</vt:lpstr>
      <vt:lpstr>About this Gospel and Its Author  - LUKE</vt:lpstr>
      <vt:lpstr>Luke: Background and Setting</vt:lpstr>
      <vt:lpstr>Luke: Outline</vt:lpstr>
      <vt:lpstr>Geography for New Testament Israel </vt:lpstr>
      <vt:lpstr>Comparison of Israel During Jesus’ and Joshua’s Lives</vt:lpstr>
      <vt:lpstr>Luke’s Historical References</vt:lpstr>
      <vt:lpstr>Luke: Key Verses</vt:lpstr>
      <vt:lpstr>Luke: Study Questions</vt:lpstr>
      <vt:lpstr> BIBLE ESCHATOLOGY</vt:lpstr>
      <vt:lpstr>Summary of Luke</vt:lpstr>
      <vt:lpstr>Luke: Practical Application</vt:lpstr>
      <vt:lpstr>Closing Prayer Verse</vt:lpstr>
      <vt:lpstr>Acknowledgements</vt:lpstr>
      <vt:lpstr>Study Leader Assistance</vt:lpstr>
      <vt:lpstr>Sample Opening Prayer Verse: Luke</vt:lpstr>
      <vt:lpstr>Luke: Study Question Answers</vt:lpstr>
      <vt:lpstr>Sample Closing Prayer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Luke</dc:title>
  <dc:creator>Joan Whitcomb</dc:creator>
  <cp:lastModifiedBy>Joan Whitcomb</cp:lastModifiedBy>
  <cp:revision>377</cp:revision>
  <dcterms:created xsi:type="dcterms:W3CDTF">2022-03-31T13:59:13Z</dcterms:created>
  <dcterms:modified xsi:type="dcterms:W3CDTF">2026-03-31T14:14:36Z</dcterms:modified>
</cp:coreProperties>
</file>