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68" r:id="rId2"/>
    <p:sldId id="2896" r:id="rId3"/>
    <p:sldId id="2897" r:id="rId4"/>
    <p:sldId id="2898" r:id="rId5"/>
    <p:sldId id="2845" r:id="rId6"/>
    <p:sldId id="2934" r:id="rId7"/>
    <p:sldId id="2929" r:id="rId8"/>
    <p:sldId id="2895" r:id="rId9"/>
    <p:sldId id="2935" r:id="rId10"/>
    <p:sldId id="2901" r:id="rId11"/>
    <p:sldId id="2884" r:id="rId12"/>
    <p:sldId id="350" r:id="rId13"/>
    <p:sldId id="450" r:id="rId14"/>
    <p:sldId id="2793" r:id="rId15"/>
    <p:sldId id="271" r:id="rId16"/>
    <p:sldId id="451" r:id="rId17"/>
    <p:sldId id="460" r:id="rId18"/>
    <p:sldId id="2855" r:id="rId19"/>
    <p:sldId id="2937" r:id="rId20"/>
    <p:sldId id="446" r:id="rId21"/>
    <p:sldId id="2903" r:id="rId22"/>
    <p:sldId id="2857" r:id="rId23"/>
    <p:sldId id="2936" r:id="rId24"/>
    <p:sldId id="2922" r:id="rId25"/>
    <p:sldId id="2933" r:id="rId26"/>
    <p:sldId id="2932" r:id="rId27"/>
    <p:sldId id="2931" r:id="rId28"/>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jkkie0QmJ3n20Ucxzm0uA==" hashData="y+VxGK5Nw6uOcOgoYeA+NHeVEB65UsnVSmGST2PSzoXf58JLTQr6jFjbu5+2xRVasUTEQeUd5n9HPIcbZIqZrg=="/>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4" autoAdjust="0"/>
    <p:restoredTop sz="96622" autoAdjust="0"/>
  </p:normalViewPr>
  <p:slideViewPr>
    <p:cSldViewPr snapToGrid="0" showGuides="1">
      <p:cViewPr varScale="1">
        <p:scale>
          <a:sx n="114" d="100"/>
          <a:sy n="114" d="100"/>
        </p:scale>
        <p:origin x="898" y="86"/>
      </p:cViewPr>
      <p:guideLst>
        <p:guide orient="horz" pos="2160"/>
        <p:guide pos="3840"/>
      </p:guideLst>
    </p:cSldViewPr>
  </p:slideViewPr>
  <p:outlineViewPr>
    <p:cViewPr>
      <p:scale>
        <a:sx n="33" d="100"/>
        <a:sy n="33" d="100"/>
      </p:scale>
      <p:origin x="0" y="-13781"/>
    </p:cViewPr>
  </p:outlineViewPr>
  <p:notesTextViewPr>
    <p:cViewPr>
      <p:scale>
        <a:sx n="1" d="1"/>
        <a:sy n="1" d="1"/>
      </p:scale>
      <p:origin x="0" y="0"/>
    </p:cViewPr>
  </p:notesTextViewPr>
  <p:notesViewPr>
    <p:cSldViewPr snapToGrid="0" showGuides="1">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 qsCatId="simple" csTypeId="urn:microsoft.com/office/officeart/2005/8/colors/colorful1#1" csCatId="colorful"/>
      <dgm:spPr/>
      <dgm:t>
        <a:bodyPr/>
        <a:lstStyle/>
        <a:p>
          <a:endParaRPr lang="en-US"/>
        </a:p>
      </dgm:t>
    </dgm:pt>
    <dgm:pt modelId="{B703AEAC-4A2E-4727-85C9-8FF262D6BC80}">
      <dgm:prSet/>
      <dgm:spPr/>
      <dgm:t>
        <a:bodyPr/>
        <a:lstStyle/>
        <a:p>
          <a:r>
            <a:rPr lang="en-US" dirty="0"/>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dirty="0"/>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dirty="0"/>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dirty="0"/>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2" qsCatId="simple" csTypeId="urn:microsoft.com/office/officeart/2005/8/colors/colorful1#2" csCatId="colorful" phldr="1"/>
      <dgm:spPr/>
      <dgm:t>
        <a:bodyPr/>
        <a:lstStyle/>
        <a:p>
          <a:endParaRPr lang="en-US"/>
        </a:p>
      </dgm:t>
    </dgm:pt>
    <dgm:pt modelId="{BC626C15-F502-4027-B7BA-FB7E47244622}">
      <dgm:prSet/>
      <dgm:spPr/>
      <dgm:t>
        <a:bodyPr/>
        <a:lstStyle/>
        <a:p>
          <a:r>
            <a:rPr lang="en-US" dirty="0"/>
            <a:t>James: </a:t>
          </a:r>
        </a:p>
        <a:p>
          <a:r>
            <a:rPr lang="en-US" dirty="0"/>
            <a:t>45-50 A.D.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Galatians: </a:t>
          </a:r>
        </a:p>
        <a:p>
          <a:r>
            <a:rPr lang="en-US" dirty="0"/>
            <a:t>49-55 A.D.</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1 Thess: </a:t>
          </a:r>
        </a:p>
        <a:p>
          <a:r>
            <a:rPr lang="en-US" dirty="0"/>
            <a:t>51 A.D.</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2 Thess: </a:t>
          </a:r>
        </a:p>
        <a:p>
          <a:r>
            <a:rPr lang="en-US" dirty="0"/>
            <a:t>52 A.D.</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1 Cor: </a:t>
          </a:r>
        </a:p>
        <a:p>
          <a:r>
            <a:rPr lang="en-US" dirty="0"/>
            <a:t>53-55 A.D.</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2 Cor: </a:t>
          </a:r>
        </a:p>
        <a:p>
          <a:r>
            <a:rPr lang="en-US" dirty="0"/>
            <a:t>55-56 A.D.</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Mark: </a:t>
          </a:r>
        </a:p>
        <a:p>
          <a:r>
            <a:rPr lang="en-US" dirty="0"/>
            <a:t>55-60 A.D.</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Matthew: </a:t>
          </a:r>
        </a:p>
        <a:p>
          <a:r>
            <a:rPr lang="en-US" dirty="0"/>
            <a:t>55-65 A.D.</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Romans: </a:t>
          </a:r>
        </a:p>
        <a:p>
          <a:r>
            <a:rPr lang="en-US" dirty="0"/>
            <a:t>57-58 A.D.</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Luke: </a:t>
          </a:r>
        </a:p>
        <a:p>
          <a:r>
            <a:rPr lang="en-US" dirty="0"/>
            <a:t>60 A.D.</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1 Peter:  60-65 A.D.</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Jude: </a:t>
          </a:r>
        </a:p>
        <a:p>
          <a:r>
            <a:rPr lang="en-US" dirty="0"/>
            <a:t>60-70 A.D.</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3ADCFE0E-9CA7-43A9-9FA5-27D9A4EBB6A1}">
      <dgm:prSet phldrT="[Text]"/>
      <dgm:spPr/>
      <dgm:t>
        <a:bodyPr/>
        <a:lstStyle/>
        <a:p>
          <a:r>
            <a:rPr lang="en-US" dirty="0"/>
            <a:t>2 Peter:  65-68 A.D.</a:t>
          </a:r>
        </a:p>
      </dgm:t>
    </dgm:pt>
    <dgm:pt modelId="{A6ECBDC6-5AD5-49A0-98AF-7E655808D4A9}" type="parTrans" cxnId="{4CDF1D25-1415-419E-8B5F-9C4F5575AD68}">
      <dgm:prSet/>
      <dgm:spPr/>
      <dgm:t>
        <a:bodyPr/>
        <a:lstStyle/>
        <a:p>
          <a:endParaRPr lang="en-US"/>
        </a:p>
      </dgm:t>
    </dgm:pt>
    <dgm:pt modelId="{5BEAC45E-B446-4159-891E-90E9229010C3}" type="sibTrans" cxnId="{4CDF1D25-1415-419E-8B5F-9C4F5575AD68}">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3">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3">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3">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3">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3">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3">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3">
        <dgm:presLayoutVars>
          <dgm:bulletEnabled val="1"/>
        </dgm:presLayoutVars>
      </dgm:prSet>
      <dgm:spPr/>
    </dgm:pt>
    <dgm:pt modelId="{5B736262-2081-4595-8295-3E9B55AD7C18}" type="pres">
      <dgm:prSet presAssocID="{24C8AF78-0FAF-440D-802F-F0BC184321C2}" presName="sibTrans" presStyleCnt="0"/>
      <dgm:spPr/>
    </dgm:pt>
    <dgm:pt modelId="{B9CD0B70-E3B0-4F5F-B03A-EBFC05E88F81}" type="pres">
      <dgm:prSet presAssocID="{1C346BD6-CDA6-4D25-85F6-438E41C007B2}" presName="node" presStyleLbl="node1" presStyleIdx="7" presStyleCnt="13">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8" presStyleCnt="13">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9" presStyleCnt="13">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0" presStyleCnt="13">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1" presStyleCnt="13">
        <dgm:presLayoutVars>
          <dgm:bulletEnabled val="1"/>
        </dgm:presLayoutVars>
      </dgm:prSet>
      <dgm:spPr/>
    </dgm:pt>
    <dgm:pt modelId="{B84FB20A-84D7-442D-9C01-1311CC450AFD}" type="pres">
      <dgm:prSet presAssocID="{B0386349-49DF-480C-9F6D-26B2DBC7009E}" presName="sibTrans" presStyleCnt="0"/>
      <dgm:spPr/>
    </dgm:pt>
    <dgm:pt modelId="{B18B9B4C-EAE7-47FF-A5CD-7B75E2B798AF}" type="pres">
      <dgm:prSet presAssocID="{3ADCFE0E-9CA7-43A9-9FA5-27D9A4EBB6A1}" presName="node" presStyleLbl="node1" presStyleIdx="12" presStyleCnt="13">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4CDF1D25-1415-419E-8B5F-9C4F5575AD68}" srcId="{8DDE726B-A108-4D97-807E-3D9959D691D0}" destId="{3ADCFE0E-9CA7-43A9-9FA5-27D9A4EBB6A1}" srcOrd="12" destOrd="0" parTransId="{A6ECBDC6-5AD5-49A0-98AF-7E655808D4A9}" sibTransId="{5BEAC45E-B446-4159-891E-90E9229010C3}"/>
    <dgm:cxn modelId="{F86CC834-514C-4670-AAC4-5D34ABB5F53D}" srcId="{8DDE726B-A108-4D97-807E-3D9959D691D0}" destId="{169C9D77-5F21-4A55-A2A9-0A79F6E34013}" srcOrd="10" destOrd="0" parTransId="{C5643862-4456-4F54-B963-D09A76170E90}" sibTransId="{846A479A-EE27-47CB-8B27-5218B50B5EE2}"/>
    <dgm:cxn modelId="{A6DB3C39-D714-41E8-982D-28B0E4507AF7}" srcId="{8DDE726B-A108-4D97-807E-3D9959D691D0}" destId="{D4C710E0-F801-46E2-9D3D-F76C6017941D}" srcOrd="9"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7"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8"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1" destOrd="0" parTransId="{EC0CE670-7BF1-4F74-929D-35EC39F1F5EE}" sibTransId="{B0386349-49DF-480C-9F6D-26B2DBC7009E}"/>
    <dgm:cxn modelId="{B27F34DC-9CF4-4175-9D84-61C3D17BE53C}" type="presOf" srcId="{078E10E3-3E79-4472-BD73-ADECAA96974A}" destId="{54EE5962-6B50-4EFA-A8AC-62736875F1C3}" srcOrd="0" destOrd="0" presId="urn:microsoft.com/office/officeart/2005/8/layout/default"/>
    <dgm:cxn modelId="{57BC4DE7-21CF-4048-B60F-1407099E576F}" type="presOf" srcId="{3ADCFE0E-9CA7-43A9-9FA5-27D9A4EBB6A1}" destId="{B18B9B4C-EAE7-47FF-A5CD-7B75E2B798AF}"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F1367D06-1D80-4969-94C4-D43C95AB919A}" type="presParOf" srcId="{2786F6B7-2D88-406D-A6E6-D8B3CC0FF84A}" destId="{B9CD0B70-E3B0-4F5F-B03A-EBFC05E88F81}" srcOrd="14" destOrd="0" presId="urn:microsoft.com/office/officeart/2005/8/layout/default"/>
    <dgm:cxn modelId="{8308EFCA-DEE8-4043-AD69-1B4113EA1949}" type="presParOf" srcId="{2786F6B7-2D88-406D-A6E6-D8B3CC0FF84A}" destId="{91C88BEF-CE91-4266-8976-804B40A099F7}" srcOrd="15" destOrd="0" presId="urn:microsoft.com/office/officeart/2005/8/layout/default"/>
    <dgm:cxn modelId="{744DD451-B6A2-4B76-B7A4-47B3C3CA7F26}" type="presParOf" srcId="{2786F6B7-2D88-406D-A6E6-D8B3CC0FF84A}" destId="{6AE09694-0375-46FA-8161-FD17E0B18849}" srcOrd="16" destOrd="0" presId="urn:microsoft.com/office/officeart/2005/8/layout/default"/>
    <dgm:cxn modelId="{B2F6C914-4452-46EC-BD96-B479B61CCE40}" type="presParOf" srcId="{2786F6B7-2D88-406D-A6E6-D8B3CC0FF84A}" destId="{E982870D-B2C5-44D7-A46A-C171596D5546}" srcOrd="17" destOrd="0" presId="urn:microsoft.com/office/officeart/2005/8/layout/default"/>
    <dgm:cxn modelId="{D5182C17-A17F-4AD4-8E68-1EDBD5CEE185}" type="presParOf" srcId="{2786F6B7-2D88-406D-A6E6-D8B3CC0FF84A}" destId="{175FA496-49DF-4C55-80BD-9D3CA7141129}" srcOrd="18" destOrd="0" presId="urn:microsoft.com/office/officeart/2005/8/layout/default"/>
    <dgm:cxn modelId="{4009A4F5-0307-43E8-9ACB-90ABDE910BE3}" type="presParOf" srcId="{2786F6B7-2D88-406D-A6E6-D8B3CC0FF84A}" destId="{A0AD43BB-04B6-4500-B3E3-4A54BBCB8D70}" srcOrd="19" destOrd="0" presId="urn:microsoft.com/office/officeart/2005/8/layout/default"/>
    <dgm:cxn modelId="{144A2A0D-6CD6-4000-960E-4B446DE0663F}" type="presParOf" srcId="{2786F6B7-2D88-406D-A6E6-D8B3CC0FF84A}" destId="{7CB2E289-81FC-4686-988C-9B768BB06DC8}" srcOrd="20" destOrd="0" presId="urn:microsoft.com/office/officeart/2005/8/layout/default"/>
    <dgm:cxn modelId="{0B3B23E7-EEC0-4D95-93FE-B2E8B27FDEB0}" type="presParOf" srcId="{2786F6B7-2D88-406D-A6E6-D8B3CC0FF84A}" destId="{74EEC83F-D118-4451-AB48-A3A460C9195E}" srcOrd="21" destOrd="0" presId="urn:microsoft.com/office/officeart/2005/8/layout/default"/>
    <dgm:cxn modelId="{16D467BC-E4C8-42EF-B8A8-001D81DFA064}" type="presParOf" srcId="{2786F6B7-2D88-406D-A6E6-D8B3CC0FF84A}" destId="{9326DC7B-2076-4F86-9975-5212D24ED68E}" srcOrd="22" destOrd="0" presId="urn:microsoft.com/office/officeart/2005/8/layout/default"/>
    <dgm:cxn modelId="{DCF51E9D-5587-419D-9048-BC776E79EB62}" type="presParOf" srcId="{2786F6B7-2D88-406D-A6E6-D8B3CC0FF84A}" destId="{B84FB20A-84D7-442D-9C01-1311CC450AFD}" srcOrd="23" destOrd="0" presId="urn:microsoft.com/office/officeart/2005/8/layout/default"/>
    <dgm:cxn modelId="{CE13FDEB-1AC7-44E5-9F43-3E09D539CAC1}" type="presParOf" srcId="{2786F6B7-2D88-406D-A6E6-D8B3CC0FF84A}" destId="{B18B9B4C-EAE7-47FF-A5CD-7B75E2B798AF}"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3" qsCatId="simple" csTypeId="urn:microsoft.com/office/officeart/2005/8/colors/colorful5#1" csCatId="colorful" phldr="1"/>
      <dgm:spPr/>
      <dgm:t>
        <a:bodyPr/>
        <a:lstStyle/>
        <a:p>
          <a:endParaRPr lang="en-US"/>
        </a:p>
      </dgm:t>
    </dgm:pt>
    <dgm:pt modelId="{BC05F2E4-47EF-4053-B619-CECDC284AB20}">
      <dgm:prSet/>
      <dgm:spPr/>
      <dgm:t>
        <a:bodyPr/>
        <a:lstStyle/>
        <a:p>
          <a:r>
            <a:rPr lang="en-US" dirty="0"/>
            <a:t>Ephesians: 60-61 A.D</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Philippians: 60-61 A.D.</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Colossians: 61 A.D.</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5AB04211-DEF1-47FC-9728-EFD2F47CF487}">
      <dgm:prSet/>
      <dgm:spPr/>
      <dgm:t>
        <a:bodyPr/>
        <a:lstStyle/>
        <a:p>
          <a:r>
            <a:rPr lang="en-US" dirty="0"/>
            <a:t>Philemon: </a:t>
          </a:r>
        </a:p>
        <a:p>
          <a:r>
            <a:rPr lang="en-US" dirty="0"/>
            <a:t>61 A.D.</a:t>
          </a:r>
        </a:p>
      </dgm:t>
    </dgm:pt>
    <dgm:pt modelId="{8DCB9978-275C-4C8C-935C-7FDC9F2F0E19}" type="parTrans" cxnId="{D9B73B8A-994F-4236-AC72-D465DACCB522}">
      <dgm:prSet/>
      <dgm:spPr/>
      <dgm:t>
        <a:bodyPr/>
        <a:lstStyle/>
        <a:p>
          <a:endParaRPr lang="en-US"/>
        </a:p>
      </dgm:t>
    </dgm:pt>
    <dgm:pt modelId="{F68DFBB7-8EEC-409E-B0FD-8DB7C41EF390}" type="sibTrans" cxnId="{D9B73B8A-994F-4236-AC72-D465DACCB522}">
      <dgm:prSet/>
      <dgm:spPr/>
      <dgm:t>
        <a:bodyPr/>
        <a:lstStyle/>
        <a:p>
          <a:endParaRPr lang="en-US"/>
        </a:p>
      </dgm:t>
    </dgm:pt>
    <dgm:pt modelId="{FD7ACDD6-1D95-4031-AB91-863C93F0BC07}">
      <dgm:prSet/>
      <dgm:spPr/>
      <dgm:t>
        <a:bodyPr/>
        <a:lstStyle/>
        <a:p>
          <a:r>
            <a:rPr lang="en-US" dirty="0"/>
            <a:t>Titus: </a:t>
          </a:r>
        </a:p>
        <a:p>
          <a:r>
            <a:rPr lang="en-US" dirty="0"/>
            <a:t>62-67 A.D.</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1 Timothy: </a:t>
          </a:r>
        </a:p>
        <a:p>
          <a:r>
            <a:rPr lang="en-US" dirty="0"/>
            <a:t>63-66 A.D.</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Acts: </a:t>
          </a:r>
        </a:p>
        <a:p>
          <a:r>
            <a:rPr lang="en-US" dirty="0"/>
            <a:t>65 A.D.</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dirty="0"/>
            <a:t>Hebrews: </a:t>
          </a:r>
        </a:p>
        <a:p>
          <a:r>
            <a:rPr lang="en-US" dirty="0"/>
            <a:t>65 A.D.</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2 Timothy: </a:t>
          </a:r>
        </a:p>
        <a:p>
          <a:r>
            <a:rPr lang="en-US" dirty="0"/>
            <a:t>67 A.D.</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John: </a:t>
          </a:r>
        </a:p>
        <a:p>
          <a:r>
            <a:rPr lang="en-US" dirty="0"/>
            <a:t>85-90 A.D.</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1 John: </a:t>
          </a:r>
        </a:p>
        <a:p>
          <a:r>
            <a:rPr lang="en-US" dirty="0"/>
            <a:t>85-95 A.D.</a:t>
          </a:r>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A49471B6-DF6B-4E5A-ACB3-75877E926E99}">
      <dgm:prSet/>
      <dgm:spPr/>
      <dgm:t>
        <a:bodyPr/>
        <a:lstStyle/>
        <a:p>
          <a:r>
            <a:rPr lang="en-US" dirty="0"/>
            <a:t>2 &amp; 3 John: </a:t>
          </a:r>
        </a:p>
        <a:p>
          <a:r>
            <a:rPr lang="en-US" dirty="0"/>
            <a:t>85-95 A.D.</a:t>
          </a:r>
        </a:p>
      </dgm:t>
    </dgm:pt>
    <dgm:pt modelId="{F0EF9C9C-4C3F-45B0-A34C-4D354F2736FD}" type="parTrans" cxnId="{A9F2CC5A-7405-4A6B-ACE7-BC140FCA3B43}">
      <dgm:prSet/>
      <dgm:spPr/>
      <dgm:t>
        <a:bodyPr/>
        <a:lstStyle/>
        <a:p>
          <a:endParaRPr lang="en-US"/>
        </a:p>
      </dgm:t>
    </dgm:pt>
    <dgm:pt modelId="{2AD2F83C-6F78-494E-8AC5-E8BF1A8E0948}" type="sibTrans" cxnId="{A9F2CC5A-7405-4A6B-ACE7-BC140FCA3B43}">
      <dgm:prSet/>
      <dgm:spPr/>
      <dgm:t>
        <a:bodyPr/>
        <a:lstStyle/>
        <a:p>
          <a:endParaRPr lang="en-US"/>
        </a:p>
      </dgm:t>
    </dgm:pt>
    <dgm:pt modelId="{8ADFE475-BD5F-4801-8A05-ED457E298AD0}">
      <dgm:prSet phldrT="[Text]"/>
      <dgm:spPr/>
      <dgm:t>
        <a:bodyPr/>
        <a:lstStyle/>
        <a:p>
          <a:r>
            <a:rPr lang="en-US" dirty="0"/>
            <a:t>Revelation: 90-95 A.D.</a:t>
          </a:r>
        </a:p>
      </dgm:t>
    </dgm:pt>
    <dgm:pt modelId="{028DB1F7-00E9-4C81-A541-BCE65CCEDB35}" type="parTrans" cxnId="{7C5610ED-BB7D-4E28-B161-223D4A102907}">
      <dgm:prSet/>
      <dgm:spPr/>
      <dgm:t>
        <a:bodyPr/>
        <a:lstStyle/>
        <a:p>
          <a:endParaRPr lang="en-US"/>
        </a:p>
      </dgm:t>
    </dgm:pt>
    <dgm:pt modelId="{79D47CF3-4F7A-4E5C-9AC2-7D7ADD2F397B}" type="sibTrans" cxnId="{7C5610ED-BB7D-4E28-B161-223D4A102907}">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3">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3">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3">
        <dgm:presLayoutVars>
          <dgm:bulletEnabled val="1"/>
        </dgm:presLayoutVars>
      </dgm:prSet>
      <dgm:spPr/>
    </dgm:pt>
    <dgm:pt modelId="{8B410A0C-B02C-427B-8ABE-267AFA12FBDC}" type="pres">
      <dgm:prSet presAssocID="{54102EED-D018-4FAB-A4AF-7D84D0B17ED2}" presName="sibTrans" presStyleCnt="0"/>
      <dgm:spPr/>
    </dgm:pt>
    <dgm:pt modelId="{50344838-0637-4B2D-A686-B14250FC44A8}" type="pres">
      <dgm:prSet presAssocID="{5AB04211-DEF1-47FC-9728-EFD2F47CF487}" presName="node" presStyleLbl="node1" presStyleIdx="3" presStyleCnt="13">
        <dgm:presLayoutVars>
          <dgm:bulletEnabled val="1"/>
        </dgm:presLayoutVars>
      </dgm:prSet>
      <dgm:spPr/>
    </dgm:pt>
    <dgm:pt modelId="{64840053-8534-4B8C-8C57-6E153E76C6C6}" type="pres">
      <dgm:prSet presAssocID="{F68DFBB7-8EEC-409E-B0FD-8DB7C41EF390}" presName="sibTrans" presStyleCnt="0"/>
      <dgm:spPr/>
    </dgm:pt>
    <dgm:pt modelId="{93649043-6831-4094-A763-9504FB733BF0}" type="pres">
      <dgm:prSet presAssocID="{FD7ACDD6-1D95-4031-AB91-863C93F0BC07}" presName="node" presStyleLbl="node1" presStyleIdx="4" presStyleCnt="13">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5" presStyleCnt="13">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6" presStyleCnt="13">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7" presStyleCnt="13">
        <dgm:presLayoutVars>
          <dgm:bulletEnabled val="1"/>
        </dgm:presLayoutVars>
      </dgm:prSet>
      <dgm:spPr/>
    </dgm:pt>
    <dgm:pt modelId="{EA956A89-10C4-4855-ACD2-5B717DE1426D}" type="pres">
      <dgm:prSet presAssocID="{A27C8B2F-3551-436C-B98B-702161025394}" presName="sibTrans" presStyleCnt="0"/>
      <dgm:spPr/>
    </dgm:pt>
    <dgm:pt modelId="{6617B630-7FD9-446E-B52B-C4999BA5FCE3}" type="pres">
      <dgm:prSet presAssocID="{EA1AA72F-1755-4906-97CF-68E281C7A52F}" presName="node" presStyleLbl="node1" presStyleIdx="8" presStyleCnt="13">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3">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3">
        <dgm:presLayoutVars>
          <dgm:bulletEnabled val="1"/>
        </dgm:presLayoutVars>
      </dgm:prSet>
      <dgm:spPr/>
    </dgm:pt>
    <dgm:pt modelId="{648A21F3-A340-47EE-B084-7D11014FBD0A}" type="pres">
      <dgm:prSet presAssocID="{D44F7AB7-60C0-4098-B283-9657F8C82416}" presName="sibTrans" presStyleCnt="0"/>
      <dgm:spPr/>
    </dgm:pt>
    <dgm:pt modelId="{025B93B1-5955-423E-8137-63F55A1120F7}" type="pres">
      <dgm:prSet presAssocID="{A49471B6-DF6B-4E5A-ACB3-75877E926E99}" presName="node" presStyleLbl="node1" presStyleIdx="11" presStyleCnt="13">
        <dgm:presLayoutVars>
          <dgm:bulletEnabled val="1"/>
        </dgm:presLayoutVars>
      </dgm:prSet>
      <dgm:spPr/>
    </dgm:pt>
    <dgm:pt modelId="{B6B002BA-1752-4CFE-B33E-35538EA0EC99}" type="pres">
      <dgm:prSet presAssocID="{2AD2F83C-6F78-494E-8AC5-E8BF1A8E0948}" presName="sibTrans" presStyleCnt="0"/>
      <dgm:spPr/>
    </dgm:pt>
    <dgm:pt modelId="{813C3B25-AC93-47E9-BEE0-80AC002B3470}" type="pres">
      <dgm:prSet presAssocID="{8ADFE475-BD5F-4801-8A05-ED457E298AD0}" presName="node" presStyleLbl="node1" presStyleIdx="12" presStyleCnt="13">
        <dgm:presLayoutVars>
          <dgm:bulletEnabled val="1"/>
        </dgm:presLayoutVars>
      </dgm:prSet>
      <dgm:spPr/>
    </dgm:pt>
  </dgm:ptLst>
  <dgm:cxnLst>
    <dgm:cxn modelId="{B1950100-C646-44BD-AED1-0D381A31740D}" srcId="{195831BF-864F-4D23-827D-2AE4E534CB36}" destId="{B53A9213-93DE-4699-8F18-0E1D78AF46FB}" srcOrd="7" destOrd="0" parTransId="{772C920D-C399-4DF4-BBB0-8C0389A2D28C}" sibTransId="{A27C8B2F-3551-436C-B98B-702161025394}"/>
    <dgm:cxn modelId="{047B650A-CE31-495B-AEBA-DDC05BB04BF9}" type="presOf" srcId="{5AB04211-DEF1-47FC-9728-EFD2F47CF487}" destId="{50344838-0637-4B2D-A686-B14250FC44A8}" srcOrd="0" destOrd="0" presId="urn:microsoft.com/office/officeart/2005/8/layout/default"/>
    <dgm:cxn modelId="{A443A113-DEAC-4C5B-AA8F-4F704D40D6B0}" type="presOf" srcId="{28314665-CD33-4728-A73B-461151AF20D6}" destId="{B671FEB6-D9ED-4F7E-B34F-008103AD25B1}"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4"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5"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3C2E044D-23A5-4B7A-93DC-F97D2905BDF2}" type="presOf" srcId="{BC05F2E4-47EF-4053-B619-CECDC284AB20}" destId="{41213336-741A-47EA-A7D1-AF112B4DC426}" srcOrd="0" destOrd="0" presId="urn:microsoft.com/office/officeart/2005/8/layout/default"/>
    <dgm:cxn modelId="{439B456F-5709-425C-B4EF-CC20319F96CC}" type="presOf" srcId="{EA1AA72F-1755-4906-97CF-68E281C7A52F}" destId="{6617B630-7FD9-446E-B52B-C4999BA5FCE3}" srcOrd="0" destOrd="0" presId="urn:microsoft.com/office/officeart/2005/8/layout/default"/>
    <dgm:cxn modelId="{A9F2CC5A-7405-4A6B-ACE7-BC140FCA3B43}" srcId="{195831BF-864F-4D23-827D-2AE4E534CB36}" destId="{A49471B6-DF6B-4E5A-ACB3-75877E926E99}" srcOrd="11" destOrd="0" parTransId="{F0EF9C9C-4C3F-45B0-A34C-4D354F2736FD}" sibTransId="{2AD2F83C-6F78-494E-8AC5-E8BF1A8E0948}"/>
    <dgm:cxn modelId="{1F852C7C-06EB-4AC0-9E90-BF4D600D48AB}" type="presOf" srcId="{D55B9ED3-6A8F-4AB8-BFD4-21F7DF55E9FC}" destId="{ABBA86C1-B6D5-4F36-BD07-3602173D02D3}" srcOrd="0" destOrd="0" presId="urn:microsoft.com/office/officeart/2005/8/layout/default"/>
    <dgm:cxn modelId="{E6BB2182-98F7-4868-9217-B9E07417696E}" type="presOf" srcId="{A49471B6-DF6B-4E5A-ACB3-75877E926E99}" destId="{025B93B1-5955-423E-8137-63F55A1120F7}" srcOrd="0" destOrd="0" presId="urn:microsoft.com/office/officeart/2005/8/layout/default"/>
    <dgm:cxn modelId="{D9B73B8A-994F-4236-AC72-D465DACCB522}" srcId="{195831BF-864F-4D23-827D-2AE4E534CB36}" destId="{5AB04211-DEF1-47FC-9728-EFD2F47CF487}" srcOrd="3" destOrd="0" parTransId="{8DCB9978-275C-4C8C-935C-7FDC9F2F0E19}" sibTransId="{F68DFBB7-8EEC-409E-B0FD-8DB7C41EF390}"/>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6" destOrd="0" parTransId="{C8AC7840-3899-4874-ABDD-782065292232}" sibTransId="{484508EA-D9CA-46A7-A591-89BAB202F36B}"/>
    <dgm:cxn modelId="{D2D0DFAB-A665-41C0-A232-11E105F93C95}" srcId="{195831BF-864F-4D23-827D-2AE4E534CB36}" destId="{264966AA-1594-4B18-958D-BBC1D04619BC}" srcOrd="1" destOrd="0" parTransId="{C8738D5F-CC6B-48D1-8923-852B794635E8}" sibTransId="{87853DBC-D8A7-4314-A71B-6D5345892B60}"/>
    <dgm:cxn modelId="{895470C9-B30E-4D2E-857C-66B76FA60764}" type="presOf" srcId="{8ADFE475-BD5F-4801-8A05-ED457E298AD0}" destId="{813C3B25-AC93-47E9-BEE0-80AC002B3470}" srcOrd="0" destOrd="0" presId="urn:microsoft.com/office/officeart/2005/8/layout/default"/>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7C5610ED-BB7D-4E28-B161-223D4A102907}" srcId="{195831BF-864F-4D23-827D-2AE4E534CB36}" destId="{8ADFE475-BD5F-4801-8A05-ED457E298AD0}" srcOrd="12" destOrd="0" parTransId="{028DB1F7-00E9-4C81-A541-BCE65CCEDB35}" sibTransId="{79D47CF3-4F7A-4E5C-9AC2-7D7ADD2F397B}"/>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2160BE68-79C7-43A3-B787-F77479917D30}" type="presParOf" srcId="{2E40355C-AEF1-40AF-B5B3-2B36746A5EE7}" destId="{50344838-0637-4B2D-A686-B14250FC44A8}" srcOrd="6" destOrd="0" presId="urn:microsoft.com/office/officeart/2005/8/layout/default"/>
    <dgm:cxn modelId="{C0F062EE-2ED6-42A4-9699-4119CB424A8E}" type="presParOf" srcId="{2E40355C-AEF1-40AF-B5B3-2B36746A5EE7}" destId="{64840053-8534-4B8C-8C57-6E153E76C6C6}" srcOrd="7" destOrd="0" presId="urn:microsoft.com/office/officeart/2005/8/layout/default"/>
    <dgm:cxn modelId="{AAD0CBD0-0A64-4C40-BA43-0837372C4864}" type="presParOf" srcId="{2E40355C-AEF1-40AF-B5B3-2B36746A5EE7}" destId="{93649043-6831-4094-A763-9504FB733BF0}" srcOrd="8" destOrd="0" presId="urn:microsoft.com/office/officeart/2005/8/layout/default"/>
    <dgm:cxn modelId="{868084B8-B12C-4BDD-9744-60755157A08C}" type="presParOf" srcId="{2E40355C-AEF1-40AF-B5B3-2B36746A5EE7}" destId="{4DA0972C-B84F-407A-966F-E8AD317ED6A3}" srcOrd="9" destOrd="0" presId="urn:microsoft.com/office/officeart/2005/8/layout/default"/>
    <dgm:cxn modelId="{0A59426D-2D47-4262-BA1F-366FF079E602}" type="presParOf" srcId="{2E40355C-AEF1-40AF-B5B3-2B36746A5EE7}" destId="{CEB3774B-8160-4D73-BD40-D6E82F6BC715}" srcOrd="10" destOrd="0" presId="urn:microsoft.com/office/officeart/2005/8/layout/default"/>
    <dgm:cxn modelId="{BE67698A-8DB2-4CCD-9438-B0D886B65160}" type="presParOf" srcId="{2E40355C-AEF1-40AF-B5B3-2B36746A5EE7}" destId="{32482838-B929-4579-8209-99A85297DE38}" srcOrd="11" destOrd="0" presId="urn:microsoft.com/office/officeart/2005/8/layout/default"/>
    <dgm:cxn modelId="{9013490D-ECD8-4D0A-8EB3-FD558476C2CE}" type="presParOf" srcId="{2E40355C-AEF1-40AF-B5B3-2B36746A5EE7}" destId="{DB4087B0-C65A-4D58-9919-E944CAEA3E42}" srcOrd="12" destOrd="0" presId="urn:microsoft.com/office/officeart/2005/8/layout/default"/>
    <dgm:cxn modelId="{B37B80FC-4C64-4D90-B7F4-AEC819F82B02}" type="presParOf" srcId="{2E40355C-AEF1-40AF-B5B3-2B36746A5EE7}" destId="{27DC40C2-C761-47A3-A0FA-D98A12A27025}" srcOrd="13" destOrd="0" presId="urn:microsoft.com/office/officeart/2005/8/layout/default"/>
    <dgm:cxn modelId="{59D975C2-F5C7-4D8F-B082-2285A3E2CD67}" type="presParOf" srcId="{2E40355C-AEF1-40AF-B5B3-2B36746A5EE7}" destId="{AE198FB6-B2D3-4077-ABC5-2B4ECF0A568D}" srcOrd="14" destOrd="0" presId="urn:microsoft.com/office/officeart/2005/8/layout/default"/>
    <dgm:cxn modelId="{A455A1C8-56E8-4B1E-A62E-2AD14A569EFB}" type="presParOf" srcId="{2E40355C-AEF1-40AF-B5B3-2B36746A5EE7}" destId="{EA956A89-10C4-4855-ACD2-5B717DE1426D}"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51A78B47-FE2F-47F8-BCBF-B5BD9991B7FD}" type="presParOf" srcId="{2E40355C-AEF1-40AF-B5B3-2B36746A5EE7}" destId="{648A21F3-A340-47EE-B084-7D11014FBD0A}" srcOrd="21" destOrd="0" presId="urn:microsoft.com/office/officeart/2005/8/layout/default"/>
    <dgm:cxn modelId="{823B330B-7D78-4653-BC7D-D9B655AFCF06}" type="presParOf" srcId="{2E40355C-AEF1-40AF-B5B3-2B36746A5EE7}" destId="{025B93B1-5955-423E-8137-63F55A1120F7}" srcOrd="22" destOrd="0" presId="urn:microsoft.com/office/officeart/2005/8/layout/default"/>
    <dgm:cxn modelId="{D6B2D12E-08B0-4045-BA58-2943A2071F86}" type="presParOf" srcId="{2E40355C-AEF1-40AF-B5B3-2B36746A5EE7}" destId="{B6B002BA-1752-4CFE-B33E-35538EA0EC99}" srcOrd="23" destOrd="0" presId="urn:microsoft.com/office/officeart/2005/8/layout/default"/>
    <dgm:cxn modelId="{EFCC3C18-2457-471C-9D5D-9BDBF39B0428}" type="presParOf" srcId="{2E40355C-AEF1-40AF-B5B3-2B36746A5EE7}" destId="{813C3B25-AC93-47E9-BEE0-80AC002B3470}" srcOrd="2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5"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Who?</a:t>
          </a:r>
        </a:p>
      </dsp:txBody>
      <dsp:txXfrm>
        <a:off x="21789" y="355450"/>
        <a:ext cx="1014433" cy="491912"/>
      </dsp:txXfrm>
    </dsp:sp>
    <dsp:sp modelId="{3E18D1A7-9ADA-4D11-B998-532B3E4CC7A3}">
      <dsp:nvSpPr>
        <dsp:cNvPr id="0" name=""/>
        <dsp:cNvSpPr/>
      </dsp:nvSpPr>
      <dsp:spPr>
        <a:xfrm>
          <a:off x="1312787" y="340146"/>
          <a:ext cx="1045041" cy="52252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What?</a:t>
          </a:r>
        </a:p>
      </dsp:txBody>
      <dsp:txXfrm>
        <a:off x="1328091" y="355450"/>
        <a:ext cx="1014433" cy="491912"/>
      </dsp:txXfrm>
    </dsp:sp>
    <dsp:sp modelId="{37DA47DF-8C41-4768-B495-0913065D3189}">
      <dsp:nvSpPr>
        <dsp:cNvPr id="0" name=""/>
        <dsp:cNvSpPr/>
      </dsp:nvSpPr>
      <dsp:spPr>
        <a:xfrm>
          <a:off x="2619088" y="340146"/>
          <a:ext cx="1045041" cy="52252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When?</a:t>
          </a:r>
        </a:p>
      </dsp:txBody>
      <dsp:txXfrm>
        <a:off x="2634392" y="355450"/>
        <a:ext cx="1014433" cy="491912"/>
      </dsp:txXfrm>
    </dsp:sp>
    <dsp:sp modelId="{AF785F96-E4E3-434E-93EF-BA11B60D53F3}">
      <dsp:nvSpPr>
        <dsp:cNvPr id="0" name=""/>
        <dsp:cNvSpPr/>
      </dsp:nvSpPr>
      <dsp:spPr>
        <a:xfrm>
          <a:off x="3925390" y="340146"/>
          <a:ext cx="1045041" cy="52252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Where?</a:t>
          </a:r>
        </a:p>
      </dsp:txBody>
      <dsp:txXfrm>
        <a:off x="3940694" y="355450"/>
        <a:ext cx="1014433" cy="491912"/>
      </dsp:txXfrm>
    </dsp:sp>
    <dsp:sp modelId="{F6A457A9-0AC5-4920-9772-32238B210B39}">
      <dsp:nvSpPr>
        <dsp:cNvPr id="0" name=""/>
        <dsp:cNvSpPr/>
      </dsp:nvSpPr>
      <dsp:spPr>
        <a:xfrm>
          <a:off x="5231692" y="340146"/>
          <a:ext cx="1045041" cy="52252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How?</a:t>
          </a:r>
        </a:p>
      </dsp:txBody>
      <dsp:txXfrm>
        <a:off x="5246996" y="355450"/>
        <a:ext cx="1014433" cy="491912"/>
      </dsp:txXfrm>
    </dsp:sp>
    <dsp:sp modelId="{E52377C5-FA43-4500-84B7-7F5864BB3D0C}">
      <dsp:nvSpPr>
        <dsp:cNvPr id="0" name=""/>
        <dsp:cNvSpPr/>
      </dsp:nvSpPr>
      <dsp:spPr>
        <a:xfrm>
          <a:off x="6537994"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Why?</a:t>
          </a:r>
        </a:p>
      </dsp:txBody>
      <dsp:txXfrm>
        <a:off x="6553298" y="355450"/>
        <a:ext cx="1014433" cy="491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389947" y="89"/>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James: </a:t>
          </a:r>
        </a:p>
        <a:p>
          <a:pPr marL="0" lvl="0" indent="0" algn="ctr" defTabSz="844550">
            <a:lnSpc>
              <a:spcPct val="90000"/>
            </a:lnSpc>
            <a:spcBef>
              <a:spcPct val="0"/>
            </a:spcBef>
            <a:spcAft>
              <a:spcPct val="35000"/>
            </a:spcAft>
            <a:buNone/>
          </a:pPr>
          <a:r>
            <a:rPr lang="en-US" sz="1900" kern="1200" dirty="0"/>
            <a:t>45-50 A.D. </a:t>
          </a:r>
        </a:p>
      </dsp:txBody>
      <dsp:txXfrm>
        <a:off x="389947" y="89"/>
        <a:ext cx="1256079" cy="753647"/>
      </dsp:txXfrm>
    </dsp:sp>
    <dsp:sp modelId="{1745C1DA-5E65-4722-8BB3-B58C75E1263D}">
      <dsp:nvSpPr>
        <dsp:cNvPr id="0" name=""/>
        <dsp:cNvSpPr/>
      </dsp:nvSpPr>
      <dsp:spPr>
        <a:xfrm>
          <a:off x="1771635" y="89"/>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Galatians: </a:t>
          </a:r>
        </a:p>
        <a:p>
          <a:pPr marL="0" lvl="0" indent="0" algn="ctr" defTabSz="844550">
            <a:lnSpc>
              <a:spcPct val="90000"/>
            </a:lnSpc>
            <a:spcBef>
              <a:spcPct val="0"/>
            </a:spcBef>
            <a:spcAft>
              <a:spcPct val="35000"/>
            </a:spcAft>
            <a:buNone/>
          </a:pPr>
          <a:r>
            <a:rPr lang="en-US" sz="1900" kern="1200" dirty="0"/>
            <a:t>49-55 A.D.</a:t>
          </a:r>
        </a:p>
      </dsp:txBody>
      <dsp:txXfrm>
        <a:off x="1771635" y="89"/>
        <a:ext cx="1256079" cy="753647"/>
      </dsp:txXfrm>
    </dsp:sp>
    <dsp:sp modelId="{54EE5962-6B50-4EFA-A8AC-62736875F1C3}">
      <dsp:nvSpPr>
        <dsp:cNvPr id="0" name=""/>
        <dsp:cNvSpPr/>
      </dsp:nvSpPr>
      <dsp:spPr>
        <a:xfrm>
          <a:off x="3153322" y="89"/>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Thess: </a:t>
          </a:r>
        </a:p>
        <a:p>
          <a:pPr marL="0" lvl="0" indent="0" algn="ctr" defTabSz="844550">
            <a:lnSpc>
              <a:spcPct val="90000"/>
            </a:lnSpc>
            <a:spcBef>
              <a:spcPct val="0"/>
            </a:spcBef>
            <a:spcAft>
              <a:spcPct val="35000"/>
            </a:spcAft>
            <a:buNone/>
          </a:pPr>
          <a:r>
            <a:rPr lang="en-US" sz="1900" kern="1200" dirty="0"/>
            <a:t>51 A.D.</a:t>
          </a:r>
        </a:p>
      </dsp:txBody>
      <dsp:txXfrm>
        <a:off x="3153322" y="89"/>
        <a:ext cx="1256079" cy="753647"/>
      </dsp:txXfrm>
    </dsp:sp>
    <dsp:sp modelId="{944E805A-6AF2-45E7-9B76-51E967974544}">
      <dsp:nvSpPr>
        <dsp:cNvPr id="0" name=""/>
        <dsp:cNvSpPr/>
      </dsp:nvSpPr>
      <dsp:spPr>
        <a:xfrm>
          <a:off x="389947" y="879345"/>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Thess: </a:t>
          </a:r>
        </a:p>
        <a:p>
          <a:pPr marL="0" lvl="0" indent="0" algn="ctr" defTabSz="844550">
            <a:lnSpc>
              <a:spcPct val="90000"/>
            </a:lnSpc>
            <a:spcBef>
              <a:spcPct val="0"/>
            </a:spcBef>
            <a:spcAft>
              <a:spcPct val="35000"/>
            </a:spcAft>
            <a:buNone/>
          </a:pPr>
          <a:r>
            <a:rPr lang="en-US" sz="1900" kern="1200" dirty="0"/>
            <a:t>52 A.D.</a:t>
          </a:r>
        </a:p>
      </dsp:txBody>
      <dsp:txXfrm>
        <a:off x="389947" y="879345"/>
        <a:ext cx="1256079" cy="753647"/>
      </dsp:txXfrm>
    </dsp:sp>
    <dsp:sp modelId="{C0891C01-AAA0-4D98-95B3-CDAB22496C91}">
      <dsp:nvSpPr>
        <dsp:cNvPr id="0" name=""/>
        <dsp:cNvSpPr/>
      </dsp:nvSpPr>
      <dsp:spPr>
        <a:xfrm>
          <a:off x="1771635" y="879345"/>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Cor: </a:t>
          </a:r>
        </a:p>
        <a:p>
          <a:pPr marL="0" lvl="0" indent="0" algn="ctr" defTabSz="844550">
            <a:lnSpc>
              <a:spcPct val="90000"/>
            </a:lnSpc>
            <a:spcBef>
              <a:spcPct val="0"/>
            </a:spcBef>
            <a:spcAft>
              <a:spcPct val="35000"/>
            </a:spcAft>
            <a:buNone/>
          </a:pPr>
          <a:r>
            <a:rPr lang="en-US" sz="1900" kern="1200" dirty="0"/>
            <a:t>53-55 A.D.</a:t>
          </a:r>
        </a:p>
      </dsp:txBody>
      <dsp:txXfrm>
        <a:off x="1771635" y="879345"/>
        <a:ext cx="1256079" cy="753647"/>
      </dsp:txXfrm>
    </dsp:sp>
    <dsp:sp modelId="{79183A35-B0C3-444C-BC3B-8E54D982D011}">
      <dsp:nvSpPr>
        <dsp:cNvPr id="0" name=""/>
        <dsp:cNvSpPr/>
      </dsp:nvSpPr>
      <dsp:spPr>
        <a:xfrm>
          <a:off x="3153322" y="879345"/>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Cor: </a:t>
          </a:r>
        </a:p>
        <a:p>
          <a:pPr marL="0" lvl="0" indent="0" algn="ctr" defTabSz="844550">
            <a:lnSpc>
              <a:spcPct val="90000"/>
            </a:lnSpc>
            <a:spcBef>
              <a:spcPct val="0"/>
            </a:spcBef>
            <a:spcAft>
              <a:spcPct val="35000"/>
            </a:spcAft>
            <a:buNone/>
          </a:pPr>
          <a:r>
            <a:rPr lang="en-US" sz="1900" kern="1200" dirty="0"/>
            <a:t>55-56 A.D.</a:t>
          </a:r>
        </a:p>
      </dsp:txBody>
      <dsp:txXfrm>
        <a:off x="3153322" y="879345"/>
        <a:ext cx="1256079" cy="753647"/>
      </dsp:txXfrm>
    </dsp:sp>
    <dsp:sp modelId="{F30A0BFA-114D-44F0-9F03-61A3E0623A6E}">
      <dsp:nvSpPr>
        <dsp:cNvPr id="0" name=""/>
        <dsp:cNvSpPr/>
      </dsp:nvSpPr>
      <dsp:spPr>
        <a:xfrm>
          <a:off x="389947" y="1758601"/>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Mark: </a:t>
          </a:r>
        </a:p>
        <a:p>
          <a:pPr marL="0" lvl="0" indent="0" algn="ctr" defTabSz="844550">
            <a:lnSpc>
              <a:spcPct val="90000"/>
            </a:lnSpc>
            <a:spcBef>
              <a:spcPct val="0"/>
            </a:spcBef>
            <a:spcAft>
              <a:spcPct val="35000"/>
            </a:spcAft>
            <a:buNone/>
          </a:pPr>
          <a:r>
            <a:rPr lang="en-US" sz="1900" kern="1200" dirty="0"/>
            <a:t>55-60 A.D.</a:t>
          </a:r>
        </a:p>
      </dsp:txBody>
      <dsp:txXfrm>
        <a:off x="389947" y="1758601"/>
        <a:ext cx="1256079" cy="753647"/>
      </dsp:txXfrm>
    </dsp:sp>
    <dsp:sp modelId="{B9CD0B70-E3B0-4F5F-B03A-EBFC05E88F81}">
      <dsp:nvSpPr>
        <dsp:cNvPr id="0" name=""/>
        <dsp:cNvSpPr/>
      </dsp:nvSpPr>
      <dsp:spPr>
        <a:xfrm>
          <a:off x="1771635" y="1758601"/>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Matthew: </a:t>
          </a:r>
        </a:p>
        <a:p>
          <a:pPr marL="0" lvl="0" indent="0" algn="ctr" defTabSz="844550">
            <a:lnSpc>
              <a:spcPct val="90000"/>
            </a:lnSpc>
            <a:spcBef>
              <a:spcPct val="0"/>
            </a:spcBef>
            <a:spcAft>
              <a:spcPct val="35000"/>
            </a:spcAft>
            <a:buNone/>
          </a:pPr>
          <a:r>
            <a:rPr lang="en-US" sz="1900" kern="1200" dirty="0"/>
            <a:t>55-65 A.D.</a:t>
          </a:r>
        </a:p>
      </dsp:txBody>
      <dsp:txXfrm>
        <a:off x="1771635" y="1758601"/>
        <a:ext cx="1256079" cy="753647"/>
      </dsp:txXfrm>
    </dsp:sp>
    <dsp:sp modelId="{6AE09694-0375-46FA-8161-FD17E0B18849}">
      <dsp:nvSpPr>
        <dsp:cNvPr id="0" name=""/>
        <dsp:cNvSpPr/>
      </dsp:nvSpPr>
      <dsp:spPr>
        <a:xfrm>
          <a:off x="3153322" y="1758601"/>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Romans: </a:t>
          </a:r>
        </a:p>
        <a:p>
          <a:pPr marL="0" lvl="0" indent="0" algn="ctr" defTabSz="844550">
            <a:lnSpc>
              <a:spcPct val="90000"/>
            </a:lnSpc>
            <a:spcBef>
              <a:spcPct val="0"/>
            </a:spcBef>
            <a:spcAft>
              <a:spcPct val="35000"/>
            </a:spcAft>
            <a:buNone/>
          </a:pPr>
          <a:r>
            <a:rPr lang="en-US" sz="1900" kern="1200" dirty="0"/>
            <a:t>57-58 A.D.</a:t>
          </a:r>
        </a:p>
      </dsp:txBody>
      <dsp:txXfrm>
        <a:off x="3153322" y="1758601"/>
        <a:ext cx="1256079" cy="753647"/>
      </dsp:txXfrm>
    </dsp:sp>
    <dsp:sp modelId="{175FA496-49DF-4C55-80BD-9D3CA7141129}">
      <dsp:nvSpPr>
        <dsp:cNvPr id="0" name=""/>
        <dsp:cNvSpPr/>
      </dsp:nvSpPr>
      <dsp:spPr>
        <a:xfrm>
          <a:off x="389947" y="2637857"/>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Luke: </a:t>
          </a:r>
        </a:p>
        <a:p>
          <a:pPr marL="0" lvl="0" indent="0" algn="ctr" defTabSz="844550">
            <a:lnSpc>
              <a:spcPct val="90000"/>
            </a:lnSpc>
            <a:spcBef>
              <a:spcPct val="0"/>
            </a:spcBef>
            <a:spcAft>
              <a:spcPct val="35000"/>
            </a:spcAft>
            <a:buNone/>
          </a:pPr>
          <a:r>
            <a:rPr lang="en-US" sz="1900" kern="1200" dirty="0"/>
            <a:t>60 A.D.</a:t>
          </a:r>
        </a:p>
      </dsp:txBody>
      <dsp:txXfrm>
        <a:off x="389947" y="2637857"/>
        <a:ext cx="1256079" cy="753647"/>
      </dsp:txXfrm>
    </dsp:sp>
    <dsp:sp modelId="{7CB2E289-81FC-4686-988C-9B768BB06DC8}">
      <dsp:nvSpPr>
        <dsp:cNvPr id="0" name=""/>
        <dsp:cNvSpPr/>
      </dsp:nvSpPr>
      <dsp:spPr>
        <a:xfrm>
          <a:off x="1771635" y="2637857"/>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1 Peter:  60-65 A.D.</a:t>
          </a:r>
        </a:p>
      </dsp:txBody>
      <dsp:txXfrm>
        <a:off x="1771635" y="2637857"/>
        <a:ext cx="1256079" cy="753647"/>
      </dsp:txXfrm>
    </dsp:sp>
    <dsp:sp modelId="{9326DC7B-2076-4F86-9975-5212D24ED68E}">
      <dsp:nvSpPr>
        <dsp:cNvPr id="0" name=""/>
        <dsp:cNvSpPr/>
      </dsp:nvSpPr>
      <dsp:spPr>
        <a:xfrm>
          <a:off x="3153322" y="2637857"/>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Jude: </a:t>
          </a:r>
        </a:p>
        <a:p>
          <a:pPr marL="0" lvl="0" indent="0" algn="ctr" defTabSz="844550">
            <a:lnSpc>
              <a:spcPct val="90000"/>
            </a:lnSpc>
            <a:spcBef>
              <a:spcPct val="0"/>
            </a:spcBef>
            <a:spcAft>
              <a:spcPct val="35000"/>
            </a:spcAft>
            <a:buNone/>
          </a:pPr>
          <a:r>
            <a:rPr lang="en-US" sz="1900" kern="1200" dirty="0"/>
            <a:t>60-70 A.D.</a:t>
          </a:r>
        </a:p>
      </dsp:txBody>
      <dsp:txXfrm>
        <a:off x="3153322" y="2637857"/>
        <a:ext cx="1256079" cy="753647"/>
      </dsp:txXfrm>
    </dsp:sp>
    <dsp:sp modelId="{B18B9B4C-EAE7-47FF-A5CD-7B75E2B798AF}">
      <dsp:nvSpPr>
        <dsp:cNvPr id="0" name=""/>
        <dsp:cNvSpPr/>
      </dsp:nvSpPr>
      <dsp:spPr>
        <a:xfrm>
          <a:off x="1771635" y="3517113"/>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2 Peter:  65-68 A.D.</a:t>
          </a:r>
        </a:p>
      </dsp:txBody>
      <dsp:txXfrm>
        <a:off x="1771635" y="3517113"/>
        <a:ext cx="1256079"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389947" y="89"/>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Ephesians: 60-61 A.D</a:t>
          </a:r>
        </a:p>
      </dsp:txBody>
      <dsp:txXfrm>
        <a:off x="389947" y="89"/>
        <a:ext cx="1256079" cy="753647"/>
      </dsp:txXfrm>
    </dsp:sp>
    <dsp:sp modelId="{E41E4CE5-3F9A-4DCB-A004-630D56FC6DC8}">
      <dsp:nvSpPr>
        <dsp:cNvPr id="0" name=""/>
        <dsp:cNvSpPr/>
      </dsp:nvSpPr>
      <dsp:spPr>
        <a:xfrm>
          <a:off x="1771635" y="89"/>
          <a:ext cx="1256079" cy="753647"/>
        </a:xfrm>
        <a:prstGeom prst="rect">
          <a:avLst/>
        </a:prstGeom>
        <a:solidFill>
          <a:schemeClr val="accent5">
            <a:hueOff val="-1612979"/>
            <a:satOff val="-1021"/>
            <a:lumOff val="-9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Philippians: 60-61 A.D.</a:t>
          </a:r>
        </a:p>
      </dsp:txBody>
      <dsp:txXfrm>
        <a:off x="1771635" y="89"/>
        <a:ext cx="1256079" cy="753647"/>
      </dsp:txXfrm>
    </dsp:sp>
    <dsp:sp modelId="{5CAB4C11-5B42-4FA9-AFF7-C4436988DC7F}">
      <dsp:nvSpPr>
        <dsp:cNvPr id="0" name=""/>
        <dsp:cNvSpPr/>
      </dsp:nvSpPr>
      <dsp:spPr>
        <a:xfrm>
          <a:off x="3153322" y="89"/>
          <a:ext cx="1256079" cy="753647"/>
        </a:xfrm>
        <a:prstGeom prst="rect">
          <a:avLst/>
        </a:prstGeom>
        <a:solidFill>
          <a:schemeClr val="accent5">
            <a:hueOff val="-3225957"/>
            <a:satOff val="-2042"/>
            <a:lumOff val="-18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Colossians: 61 A.D.</a:t>
          </a:r>
        </a:p>
      </dsp:txBody>
      <dsp:txXfrm>
        <a:off x="3153322" y="89"/>
        <a:ext cx="1256079" cy="753647"/>
      </dsp:txXfrm>
    </dsp:sp>
    <dsp:sp modelId="{50344838-0637-4B2D-A686-B14250FC44A8}">
      <dsp:nvSpPr>
        <dsp:cNvPr id="0" name=""/>
        <dsp:cNvSpPr/>
      </dsp:nvSpPr>
      <dsp:spPr>
        <a:xfrm>
          <a:off x="389947" y="879345"/>
          <a:ext cx="1256079" cy="753647"/>
        </a:xfrm>
        <a:prstGeom prst="rect">
          <a:avLst/>
        </a:prstGeom>
        <a:solidFill>
          <a:schemeClr val="accent5">
            <a:hueOff val="-4838936"/>
            <a:satOff val="-3063"/>
            <a:lumOff val="-2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Philemon: </a:t>
          </a:r>
        </a:p>
        <a:p>
          <a:pPr marL="0" lvl="0" indent="0" algn="ctr" defTabSz="755650">
            <a:lnSpc>
              <a:spcPct val="90000"/>
            </a:lnSpc>
            <a:spcBef>
              <a:spcPct val="0"/>
            </a:spcBef>
            <a:spcAft>
              <a:spcPct val="35000"/>
            </a:spcAft>
            <a:buNone/>
          </a:pPr>
          <a:r>
            <a:rPr lang="en-US" sz="1700" kern="1200" dirty="0"/>
            <a:t>61 A.D.</a:t>
          </a:r>
        </a:p>
      </dsp:txBody>
      <dsp:txXfrm>
        <a:off x="389947" y="879345"/>
        <a:ext cx="1256079" cy="753647"/>
      </dsp:txXfrm>
    </dsp:sp>
    <dsp:sp modelId="{93649043-6831-4094-A763-9504FB733BF0}">
      <dsp:nvSpPr>
        <dsp:cNvPr id="0" name=""/>
        <dsp:cNvSpPr/>
      </dsp:nvSpPr>
      <dsp:spPr>
        <a:xfrm>
          <a:off x="1771635" y="879345"/>
          <a:ext cx="1256079" cy="753647"/>
        </a:xfrm>
        <a:prstGeom prst="rect">
          <a:avLst/>
        </a:prstGeom>
        <a:solidFill>
          <a:schemeClr val="accent5">
            <a:hueOff val="-6451914"/>
            <a:satOff val="-4084"/>
            <a:lumOff val="-37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Titus: </a:t>
          </a:r>
        </a:p>
        <a:p>
          <a:pPr marL="0" lvl="0" indent="0" algn="ctr" defTabSz="755650">
            <a:lnSpc>
              <a:spcPct val="90000"/>
            </a:lnSpc>
            <a:spcBef>
              <a:spcPct val="0"/>
            </a:spcBef>
            <a:spcAft>
              <a:spcPct val="35000"/>
            </a:spcAft>
            <a:buNone/>
          </a:pPr>
          <a:r>
            <a:rPr lang="en-US" sz="1700" kern="1200" dirty="0"/>
            <a:t>62-67 A.D.</a:t>
          </a:r>
        </a:p>
      </dsp:txBody>
      <dsp:txXfrm>
        <a:off x="1771635" y="879345"/>
        <a:ext cx="1256079" cy="753647"/>
      </dsp:txXfrm>
    </dsp:sp>
    <dsp:sp modelId="{CEB3774B-8160-4D73-BD40-D6E82F6BC715}">
      <dsp:nvSpPr>
        <dsp:cNvPr id="0" name=""/>
        <dsp:cNvSpPr/>
      </dsp:nvSpPr>
      <dsp:spPr>
        <a:xfrm>
          <a:off x="3153322" y="879345"/>
          <a:ext cx="1256079" cy="753647"/>
        </a:xfrm>
        <a:prstGeom prst="rect">
          <a:avLst/>
        </a:prstGeom>
        <a:solidFill>
          <a:schemeClr val="accent5">
            <a:hueOff val="-8064892"/>
            <a:satOff val="-5105"/>
            <a:lumOff val="-47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Timothy: </a:t>
          </a:r>
        </a:p>
        <a:p>
          <a:pPr marL="0" lvl="0" indent="0" algn="ctr" defTabSz="755650">
            <a:lnSpc>
              <a:spcPct val="90000"/>
            </a:lnSpc>
            <a:spcBef>
              <a:spcPct val="0"/>
            </a:spcBef>
            <a:spcAft>
              <a:spcPct val="35000"/>
            </a:spcAft>
            <a:buNone/>
          </a:pPr>
          <a:r>
            <a:rPr lang="en-US" sz="1700" kern="1200" dirty="0"/>
            <a:t>63-66 A.D.</a:t>
          </a:r>
        </a:p>
      </dsp:txBody>
      <dsp:txXfrm>
        <a:off x="3153322" y="879345"/>
        <a:ext cx="1256079" cy="753647"/>
      </dsp:txXfrm>
    </dsp:sp>
    <dsp:sp modelId="{DB4087B0-C65A-4D58-9919-E944CAEA3E42}">
      <dsp:nvSpPr>
        <dsp:cNvPr id="0" name=""/>
        <dsp:cNvSpPr/>
      </dsp:nvSpPr>
      <dsp:spPr>
        <a:xfrm>
          <a:off x="389947" y="1758601"/>
          <a:ext cx="1256079" cy="753647"/>
        </a:xfrm>
        <a:prstGeom prst="rect">
          <a:avLst/>
        </a:prstGeom>
        <a:solidFill>
          <a:schemeClr val="accent5">
            <a:hueOff val="-9677871"/>
            <a:satOff val="-6126"/>
            <a:lumOff val="-5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Acts: </a:t>
          </a:r>
        </a:p>
        <a:p>
          <a:pPr marL="0" lvl="0" indent="0" algn="ctr" defTabSz="755650">
            <a:lnSpc>
              <a:spcPct val="90000"/>
            </a:lnSpc>
            <a:spcBef>
              <a:spcPct val="0"/>
            </a:spcBef>
            <a:spcAft>
              <a:spcPct val="35000"/>
            </a:spcAft>
            <a:buNone/>
          </a:pPr>
          <a:r>
            <a:rPr lang="en-US" sz="1700" kern="1200" dirty="0"/>
            <a:t>65 A.D.</a:t>
          </a:r>
        </a:p>
      </dsp:txBody>
      <dsp:txXfrm>
        <a:off x="389947" y="1758601"/>
        <a:ext cx="1256079" cy="753647"/>
      </dsp:txXfrm>
    </dsp:sp>
    <dsp:sp modelId="{AE198FB6-B2D3-4077-ABC5-2B4ECF0A568D}">
      <dsp:nvSpPr>
        <dsp:cNvPr id="0" name=""/>
        <dsp:cNvSpPr/>
      </dsp:nvSpPr>
      <dsp:spPr>
        <a:xfrm>
          <a:off x="1771635" y="1758601"/>
          <a:ext cx="1256079" cy="753647"/>
        </a:xfrm>
        <a:prstGeom prst="rect">
          <a:avLst/>
        </a:prstGeom>
        <a:solidFill>
          <a:schemeClr val="accent5">
            <a:hueOff val="-11290849"/>
            <a:satOff val="-7147"/>
            <a:lumOff val="-66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Hebrews: </a:t>
          </a:r>
        </a:p>
        <a:p>
          <a:pPr marL="0" lvl="0" indent="0" algn="ctr" defTabSz="755650">
            <a:lnSpc>
              <a:spcPct val="90000"/>
            </a:lnSpc>
            <a:spcBef>
              <a:spcPct val="0"/>
            </a:spcBef>
            <a:spcAft>
              <a:spcPct val="35000"/>
            </a:spcAft>
            <a:buNone/>
          </a:pPr>
          <a:r>
            <a:rPr lang="en-US" sz="1700" kern="1200" dirty="0"/>
            <a:t>65 A.D.</a:t>
          </a:r>
        </a:p>
      </dsp:txBody>
      <dsp:txXfrm>
        <a:off x="1771635" y="1758601"/>
        <a:ext cx="1256079" cy="753647"/>
      </dsp:txXfrm>
    </dsp:sp>
    <dsp:sp modelId="{6617B630-7FD9-446E-B52B-C4999BA5FCE3}">
      <dsp:nvSpPr>
        <dsp:cNvPr id="0" name=""/>
        <dsp:cNvSpPr/>
      </dsp:nvSpPr>
      <dsp:spPr>
        <a:xfrm>
          <a:off x="3153322" y="1758601"/>
          <a:ext cx="1256079" cy="753647"/>
        </a:xfrm>
        <a:prstGeom prst="rect">
          <a:avLst/>
        </a:prstGeom>
        <a:solidFill>
          <a:schemeClr val="accent5">
            <a:hueOff val="-12903829"/>
            <a:satOff val="-8168"/>
            <a:lumOff val="-75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Timothy: </a:t>
          </a:r>
        </a:p>
        <a:p>
          <a:pPr marL="0" lvl="0" indent="0" algn="ctr" defTabSz="755650">
            <a:lnSpc>
              <a:spcPct val="90000"/>
            </a:lnSpc>
            <a:spcBef>
              <a:spcPct val="0"/>
            </a:spcBef>
            <a:spcAft>
              <a:spcPct val="35000"/>
            </a:spcAft>
            <a:buNone/>
          </a:pPr>
          <a:r>
            <a:rPr lang="en-US" sz="1700" kern="1200" dirty="0"/>
            <a:t>67 A.D.</a:t>
          </a:r>
        </a:p>
      </dsp:txBody>
      <dsp:txXfrm>
        <a:off x="3153322" y="1758601"/>
        <a:ext cx="1256079" cy="753647"/>
      </dsp:txXfrm>
    </dsp:sp>
    <dsp:sp modelId="{B671FEB6-D9ED-4F7E-B34F-008103AD25B1}">
      <dsp:nvSpPr>
        <dsp:cNvPr id="0" name=""/>
        <dsp:cNvSpPr/>
      </dsp:nvSpPr>
      <dsp:spPr>
        <a:xfrm>
          <a:off x="389947" y="2637857"/>
          <a:ext cx="1256079" cy="753647"/>
        </a:xfrm>
        <a:prstGeom prst="rect">
          <a:avLst/>
        </a:prstGeom>
        <a:solidFill>
          <a:schemeClr val="accent5">
            <a:hueOff val="-14516807"/>
            <a:satOff val="-9189"/>
            <a:lumOff val="-8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John: </a:t>
          </a:r>
        </a:p>
        <a:p>
          <a:pPr marL="0" lvl="0" indent="0" algn="ctr" defTabSz="755650">
            <a:lnSpc>
              <a:spcPct val="90000"/>
            </a:lnSpc>
            <a:spcBef>
              <a:spcPct val="0"/>
            </a:spcBef>
            <a:spcAft>
              <a:spcPct val="35000"/>
            </a:spcAft>
            <a:buNone/>
          </a:pPr>
          <a:r>
            <a:rPr lang="en-US" sz="1700" kern="1200" dirty="0"/>
            <a:t>85-90 A.D.</a:t>
          </a:r>
        </a:p>
      </dsp:txBody>
      <dsp:txXfrm>
        <a:off x="389947" y="2637857"/>
        <a:ext cx="1256079" cy="753647"/>
      </dsp:txXfrm>
    </dsp:sp>
    <dsp:sp modelId="{ABBA86C1-B6D5-4F36-BD07-3602173D02D3}">
      <dsp:nvSpPr>
        <dsp:cNvPr id="0" name=""/>
        <dsp:cNvSpPr/>
      </dsp:nvSpPr>
      <dsp:spPr>
        <a:xfrm>
          <a:off x="1771635" y="2637857"/>
          <a:ext cx="1256079" cy="753647"/>
        </a:xfrm>
        <a:prstGeom prst="rect">
          <a:avLst/>
        </a:prstGeom>
        <a:solidFill>
          <a:schemeClr val="accent5">
            <a:hueOff val="-16129785"/>
            <a:satOff val="-10210"/>
            <a:lumOff val="-94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1 John: </a:t>
          </a:r>
        </a:p>
        <a:p>
          <a:pPr marL="0" lvl="0" indent="0" algn="ctr" defTabSz="755650">
            <a:lnSpc>
              <a:spcPct val="90000"/>
            </a:lnSpc>
            <a:spcBef>
              <a:spcPct val="0"/>
            </a:spcBef>
            <a:spcAft>
              <a:spcPct val="35000"/>
            </a:spcAft>
            <a:buNone/>
          </a:pPr>
          <a:r>
            <a:rPr lang="en-US" sz="1700" kern="1200" dirty="0"/>
            <a:t>85-95 A.D.</a:t>
          </a:r>
        </a:p>
      </dsp:txBody>
      <dsp:txXfrm>
        <a:off x="1771635" y="2637857"/>
        <a:ext cx="1256079" cy="753647"/>
      </dsp:txXfrm>
    </dsp:sp>
    <dsp:sp modelId="{025B93B1-5955-423E-8137-63F55A1120F7}">
      <dsp:nvSpPr>
        <dsp:cNvPr id="0" name=""/>
        <dsp:cNvSpPr/>
      </dsp:nvSpPr>
      <dsp:spPr>
        <a:xfrm>
          <a:off x="3153322" y="2637857"/>
          <a:ext cx="1256079" cy="753647"/>
        </a:xfrm>
        <a:prstGeom prst="rect">
          <a:avLst/>
        </a:prstGeom>
        <a:solidFill>
          <a:schemeClr val="accent5">
            <a:hueOff val="-17742764"/>
            <a:satOff val="-11231"/>
            <a:lumOff val="-10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2 &amp; 3 John: </a:t>
          </a:r>
        </a:p>
        <a:p>
          <a:pPr marL="0" lvl="0" indent="0" algn="ctr" defTabSz="755650">
            <a:lnSpc>
              <a:spcPct val="90000"/>
            </a:lnSpc>
            <a:spcBef>
              <a:spcPct val="0"/>
            </a:spcBef>
            <a:spcAft>
              <a:spcPct val="35000"/>
            </a:spcAft>
            <a:buNone/>
          </a:pPr>
          <a:r>
            <a:rPr lang="en-US" sz="1700" kern="1200" dirty="0"/>
            <a:t>85-95 A.D.</a:t>
          </a:r>
        </a:p>
      </dsp:txBody>
      <dsp:txXfrm>
        <a:off x="3153322" y="2637857"/>
        <a:ext cx="1256079" cy="753647"/>
      </dsp:txXfrm>
    </dsp:sp>
    <dsp:sp modelId="{813C3B25-AC93-47E9-BEE0-80AC002B3470}">
      <dsp:nvSpPr>
        <dsp:cNvPr id="0" name=""/>
        <dsp:cNvSpPr/>
      </dsp:nvSpPr>
      <dsp:spPr>
        <a:xfrm>
          <a:off x="1771635" y="3517113"/>
          <a:ext cx="1256079" cy="753647"/>
        </a:xfrm>
        <a:prstGeom prst="rect">
          <a:avLst/>
        </a:prstGeom>
        <a:solidFill>
          <a:schemeClr val="accent5">
            <a:hueOff val="-19355742"/>
            <a:satOff val="-12252"/>
            <a:lumOff val="-1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Revelation: 90-95 A.D.</a:t>
          </a:r>
        </a:p>
      </dsp:txBody>
      <dsp:txXfrm>
        <a:off x="1771635" y="3517113"/>
        <a:ext cx="1256079" cy="7536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sz="quarter" idx="1"/>
          </p:nvPr>
        </p:nvSpPr>
        <p:spPr>
          <a:xfrm>
            <a:off x="3967341" y="0"/>
            <a:ext cx="3035088" cy="466116"/>
          </a:xfrm>
          <a:prstGeom prst="rect">
            <a:avLst/>
          </a:prstGeom>
        </p:spPr>
        <p:txBody>
          <a:bodyPr vert="horz" lIns="93104" tIns="46552" rIns="93104" bIns="46552" rtlCol="0"/>
          <a:lstStyle>
            <a:lvl1pPr algn="r">
              <a:defRPr sz="1200"/>
            </a:lvl1pPr>
          </a:lstStyle>
          <a:p>
            <a:fld id="{E6F93605-0C0C-4258-9724-5F2F9BB3BC90}" type="datetimeFigureOut">
              <a:rPr lang="en-US" smtClean="0"/>
              <a:t>9/14/2026</a:t>
            </a:fld>
            <a:endParaRPr lang="en-US" dirty="0"/>
          </a:p>
        </p:txBody>
      </p:sp>
      <p:sp>
        <p:nvSpPr>
          <p:cNvPr id="4" name="Footer Placeholder 3"/>
          <p:cNvSpPr>
            <a:spLocks noGrp="1"/>
          </p:cNvSpPr>
          <p:nvPr>
            <p:ph type="ftr" sz="quarter" idx="2"/>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7341" y="8823936"/>
            <a:ext cx="3035088" cy="466115"/>
          </a:xfrm>
          <a:prstGeom prst="rect">
            <a:avLst/>
          </a:prstGeom>
        </p:spPr>
        <p:txBody>
          <a:bodyPr vert="horz" lIns="93104" tIns="46552" rIns="93104" bIns="46552" rtlCol="0" anchor="b"/>
          <a:lstStyle>
            <a:lvl1pPr algn="r">
              <a:defRPr sz="1200"/>
            </a:lvl1pPr>
          </a:lstStyle>
          <a:p>
            <a:fld id="{663FFE7F-C917-439A-8026-3D301EB5CC28}" type="slidenum">
              <a:rPr lang="en-US" smtClean="0"/>
              <a:t>‹#›</a:t>
            </a:fld>
            <a:endParaRPr lang="en-US" dirty="0"/>
          </a:p>
        </p:txBody>
      </p:sp>
    </p:spTree>
    <p:extLst>
      <p:ext uri="{BB962C8B-B14F-4D97-AF65-F5344CB8AC3E}">
        <p14:creationId xmlns:p14="http://schemas.microsoft.com/office/powerpoint/2010/main" val="7527998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28F31B3D-E4E3-4A80-AB70-C5564C267266}" type="datetimeFigureOut">
              <a:rPr lang="en-US" smtClean="0"/>
              <a:t>9/14/2026</a:t>
            </a:fld>
            <a:endParaRPr lang="en-US" dirty="0"/>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dirty="0"/>
          </a:p>
        </p:txBody>
      </p:sp>
      <p:sp>
        <p:nvSpPr>
          <p:cNvPr id="5" name="Notes Placeholder 4"/>
          <p:cNvSpPr>
            <a:spLocks noGrp="1"/>
          </p:cNvSpPr>
          <p:nvPr>
            <p:ph type="body" sz="quarter" idx="3"/>
          </p:nvPr>
        </p:nvSpPr>
        <p:spPr>
          <a:xfrm>
            <a:off x="700405" y="4470837"/>
            <a:ext cx="5603240" cy="3135392"/>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4EC0B30D-C07A-425B-A90C-BA7BEB191079}" type="slidenum">
              <a:rPr lang="en-US" smtClean="0"/>
              <a:t>‹#›</a:t>
            </a:fld>
            <a:endParaRPr lang="en-US" dirty="0"/>
          </a:p>
        </p:txBody>
      </p:sp>
    </p:spTree>
    <p:extLst>
      <p:ext uri="{BB962C8B-B14F-4D97-AF65-F5344CB8AC3E}">
        <p14:creationId xmlns:p14="http://schemas.microsoft.com/office/powerpoint/2010/main" val="37231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C0B30D-C07A-425B-A90C-BA7BEB191079}" type="slidenum">
              <a:rPr lang="en-US" smtClean="0"/>
              <a:t>7</a:t>
            </a:fld>
            <a:endParaRPr lang="en-US" dirty="0"/>
          </a:p>
        </p:txBody>
      </p:sp>
    </p:spTree>
    <p:extLst>
      <p:ext uri="{BB962C8B-B14F-4D97-AF65-F5344CB8AC3E}">
        <p14:creationId xmlns:p14="http://schemas.microsoft.com/office/powerpoint/2010/main" val="2412872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042">
              <a:defRPr/>
            </a:pPr>
            <a:fld id="{32DC0559-D619-4E56-BF6F-3712370C2150}" type="slidenum">
              <a:rPr lang="en-US">
                <a:solidFill>
                  <a:prstClr val="black"/>
                </a:solidFill>
                <a:latin typeface="Calibri" panose="020F0502020204030204"/>
              </a:rPr>
              <a:pPr defTabSz="931042">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01125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4245434"/>
            <a:ext cx="8686800" cy="1464906"/>
          </a:xfrm>
        </p:spPr>
        <p:txBody>
          <a:bodyPr anchor="b">
            <a:normAutofit/>
          </a:bodyPr>
          <a:lstStyle>
            <a:lvl1pPr algn="l">
              <a:lnSpc>
                <a:spcPct val="80000"/>
              </a:lnSpc>
              <a:defRPr sz="4800">
                <a:solidFill>
                  <a:schemeClr val="bg1"/>
                </a:solidFill>
                <a:effectLst>
                  <a:outerShdw blurRad="63500" algn="ctr" rotWithShape="0">
                    <a:prstClr val="black">
                      <a:alpha val="4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66800" y="5731795"/>
            <a:ext cx="8686800" cy="440405"/>
          </a:xfrm>
        </p:spPr>
        <p:txBody>
          <a:bodyPr/>
          <a:lstStyle>
            <a:lvl1pPr marL="0" indent="0" algn="l">
              <a:spcBef>
                <a:spcPts val="0"/>
              </a:spcBef>
              <a:buNone/>
              <a:defRPr sz="2400">
                <a:solidFill>
                  <a:schemeClr val="bg1"/>
                </a:solidFill>
                <a:effectLst>
                  <a:outerShdw blurRad="63500" algn="c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518"/>
            <a:ext cx="10058400" cy="118872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Oct-18-2023</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9848" y="4242816"/>
            <a:ext cx="8686800" cy="1463040"/>
          </a:xfrm>
        </p:spPr>
        <p:txBody>
          <a:bodyPr anchor="b">
            <a:normAutofit/>
          </a:bodyPr>
          <a:lstStyle>
            <a:lvl1pPr>
              <a:defRPr sz="4800"/>
            </a:lvl1pPr>
          </a:lstStyle>
          <a:p>
            <a:r>
              <a:rPr lang="en-US"/>
              <a:t>Click to edit Master title style</a:t>
            </a:r>
          </a:p>
        </p:txBody>
      </p:sp>
      <p:sp>
        <p:nvSpPr>
          <p:cNvPr id="3" name="Text Placeholder 2"/>
          <p:cNvSpPr>
            <a:spLocks noGrp="1"/>
          </p:cNvSpPr>
          <p:nvPr>
            <p:ph type="body" idx="1"/>
          </p:nvPr>
        </p:nvSpPr>
        <p:spPr>
          <a:xfrm>
            <a:off x="1066799" y="5733288"/>
            <a:ext cx="8686800" cy="438912"/>
          </a:xfrm>
        </p:spPr>
        <p:txBody>
          <a:bodyPr/>
          <a:lstStyle>
            <a:lvl1pPr marL="0" indent="0">
              <a:spcBef>
                <a:spcPts val="0"/>
              </a:spcBef>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68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24600" y="1904999"/>
            <a:ext cx="4800600" cy="4271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Oct-18-2023</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24600" y="1772815"/>
            <a:ext cx="4800600" cy="737121"/>
          </a:xfrm>
        </p:spPr>
        <p:txBody>
          <a:bodyPr anchor="ctr"/>
          <a:lstStyle>
            <a:lvl1pPr marL="0" indent="0">
              <a:spcBef>
                <a:spcPts val="0"/>
              </a:spcBef>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09937"/>
            <a:ext cx="4800600" cy="36622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dirty="0"/>
              <a:t>Oct-18-2023</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dirty="0"/>
              <a:t>Oct-18-2023</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Oct-18-2023</a:t>
            </a: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0672"/>
            <a:ext cx="4663440" cy="1828800"/>
          </a:xfrm>
        </p:spPr>
        <p:txBody>
          <a:bodyPr anchor="b">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685799" y="457200"/>
            <a:ext cx="5410201" cy="57150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Oct-18-2023</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760" y="3093099"/>
            <a:ext cx="4663440" cy="1828800"/>
          </a:xfrm>
        </p:spPr>
        <p:txBody>
          <a:bodyPr anchor="b">
            <a:normAutofit/>
          </a:bodyPr>
          <a:lstStyle>
            <a:lvl1pPr>
              <a:defRPr sz="3600"/>
            </a:lvl1pPr>
          </a:lstStyle>
          <a:p>
            <a:r>
              <a:rPr lang="en-US"/>
              <a:t>Click to edit Master title style</a:t>
            </a:r>
            <a:endParaRPr lang="en-US" dirty="0"/>
          </a:p>
        </p:txBody>
      </p:sp>
      <p:sp>
        <p:nvSpPr>
          <p:cNvPr id="3" name="Picture Placeholder 2" descr="An empty placeholder to add an image. Click on the placeholder and select the image that you wish to add."/>
          <p:cNvSpPr>
            <a:spLocks noGrp="1"/>
          </p:cNvSpPr>
          <p:nvPr>
            <p:ph type="pic" idx="1"/>
          </p:nvPr>
        </p:nvSpPr>
        <p:spPr>
          <a:xfrm>
            <a:off x="0" y="0"/>
            <a:ext cx="6096000" cy="6858000"/>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42760" y="4983480"/>
            <a:ext cx="4663440" cy="118872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Oct-18-2023</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6400" y="457200"/>
            <a:ext cx="1828800" cy="5719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457200"/>
            <a:ext cx="7955280" cy="5719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Oct-18-2023</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7874" y="0"/>
            <a:ext cx="4462496"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sz="1800"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610"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800"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4149" y="609600"/>
            <a:ext cx="491618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610"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496" y="2591494"/>
            <a:ext cx="4419600" cy="760612"/>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4148" y="2743200"/>
            <a:ext cx="1013724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328242280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9"/>
            <a:ext cx="12192003"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589" y="429770"/>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803" y="2865440"/>
            <a:ext cx="10240960"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4"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Oct-18-2022</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558465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9672" y="457201"/>
            <a:ext cx="6272784"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9672" y="1685038"/>
            <a:ext cx="6272784"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2"/>
            <a:ext cx="2743200" cy="365125"/>
          </a:xfrm>
        </p:spPr>
        <p:txBody>
          <a:bodyPr/>
          <a:lstStyle/>
          <a:p>
            <a:r>
              <a:rPr lang="en-US" dirty="0"/>
              <a:t>Oct-18-2022</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2"/>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2"/>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83545"/>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9672" y="1230186"/>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1" y="321288"/>
            <a:ext cx="4050792"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3437320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6800" y="457518"/>
            <a:ext cx="10058400" cy="118872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1905001"/>
            <a:ext cx="10058400" cy="4267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6800" y="6400800"/>
            <a:ext cx="1097280" cy="228600"/>
          </a:xfrm>
          <a:prstGeom prst="rect">
            <a:avLst/>
          </a:prstGeom>
        </p:spPr>
        <p:txBody>
          <a:bodyPr vert="horz" lIns="91440" tIns="45720" rIns="91440" bIns="45720" rtlCol="0" anchor="ctr"/>
          <a:lstStyle>
            <a:lvl1pPr algn="l">
              <a:defRPr sz="1100">
                <a:solidFill>
                  <a:schemeClr val="tx1"/>
                </a:solidFill>
              </a:defRPr>
            </a:lvl1pPr>
          </a:lstStyle>
          <a:p>
            <a:r>
              <a:rPr lang="en-US" dirty="0"/>
              <a:t>Oct-18-2023</a:t>
            </a:r>
          </a:p>
        </p:txBody>
      </p:sp>
      <p:sp>
        <p:nvSpPr>
          <p:cNvPr id="5" name="Footer Placeholder 4"/>
          <p:cNvSpPr>
            <a:spLocks noGrp="1"/>
          </p:cNvSpPr>
          <p:nvPr>
            <p:ph type="ftr" sz="quarter" idx="3"/>
          </p:nvPr>
        </p:nvSpPr>
        <p:spPr>
          <a:xfrm>
            <a:off x="2422849" y="6400800"/>
            <a:ext cx="7315200" cy="228600"/>
          </a:xfrm>
          <a:prstGeom prst="rect">
            <a:avLst/>
          </a:prstGeom>
        </p:spPr>
        <p:txBody>
          <a:bodyPr vert="horz" lIns="91440" tIns="45720" rIns="91440" bIns="45720" rtlCol="0" anchor="ctr"/>
          <a:lstStyle>
            <a:lvl1pPr algn="ctr">
              <a:defRPr sz="1100">
                <a:solidFill>
                  <a:schemeClr val="tx1"/>
                </a:solidFill>
              </a:defRPr>
            </a:lvl1pPr>
          </a:lstStyle>
          <a:p>
            <a:endParaRPr lang="en-US" dirty="0"/>
          </a:p>
        </p:txBody>
      </p:sp>
      <p:sp>
        <p:nvSpPr>
          <p:cNvPr id="6" name="Slide Number Placeholder 5"/>
          <p:cNvSpPr>
            <a:spLocks noGrp="1"/>
          </p:cNvSpPr>
          <p:nvPr>
            <p:ph type="sldNum" sz="quarter" idx="4"/>
          </p:nvPr>
        </p:nvSpPr>
        <p:spPr>
          <a:xfrm>
            <a:off x="10027920" y="6400800"/>
            <a:ext cx="1097280" cy="228600"/>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5"/>
        </a:buClr>
        <a:buSzPct val="90000"/>
        <a:buFont typeface="Arial" pitchFamily="34" charset="0"/>
        <a:buChar char="•"/>
        <a:defRPr sz="2400" kern="1200">
          <a:solidFill>
            <a:schemeClr val="tx1"/>
          </a:solidFill>
          <a:latin typeface="+mn-lt"/>
          <a:ea typeface="+mn-ea"/>
          <a:cs typeface="+mn-cs"/>
        </a:defRPr>
      </a:lvl1pPr>
      <a:lvl2pPr marL="548640" indent="-228600" algn="l" defTabSz="914400" rtl="0" eaLnBrk="1" latinLnBrk="0" hangingPunct="1">
        <a:lnSpc>
          <a:spcPct val="90000"/>
        </a:lnSpc>
        <a:spcBef>
          <a:spcPts val="1200"/>
        </a:spcBef>
        <a:buClr>
          <a:schemeClr val="accent5"/>
        </a:buClr>
        <a:buSzPct val="90000"/>
        <a:buFont typeface="Arial" pitchFamily="34" charset="0"/>
        <a:buChar char="•"/>
        <a:defRPr sz="2000" kern="1200">
          <a:solidFill>
            <a:schemeClr val="tx1"/>
          </a:solidFill>
          <a:latin typeface="+mn-lt"/>
          <a:ea typeface="+mn-ea"/>
          <a:cs typeface="+mn-cs"/>
        </a:defRPr>
      </a:lvl2pPr>
      <a:lvl3pPr marL="822960" indent="-228600" algn="l" defTabSz="914400" rtl="0" eaLnBrk="1" latinLnBrk="0" hangingPunct="1">
        <a:lnSpc>
          <a:spcPct val="90000"/>
        </a:lnSpc>
        <a:spcBef>
          <a:spcPts val="800"/>
        </a:spcBef>
        <a:buClr>
          <a:schemeClr val="accent5"/>
        </a:buClr>
        <a:buSzPct val="90000"/>
        <a:buFont typeface="Arial" pitchFamily="34" charset="0"/>
        <a:buChar char="•"/>
        <a:defRPr sz="1800" kern="1200">
          <a:solidFill>
            <a:schemeClr val="tx1"/>
          </a:solidFill>
          <a:latin typeface="+mn-lt"/>
          <a:ea typeface="+mn-ea"/>
          <a:cs typeface="+mn-cs"/>
        </a:defRPr>
      </a:lvl3pPr>
      <a:lvl4pPr marL="1097280" indent="-182880" algn="l" defTabSz="914400" rtl="0" eaLnBrk="1" latinLnBrk="0" hangingPunct="1">
        <a:lnSpc>
          <a:spcPct val="90000"/>
        </a:lnSpc>
        <a:spcBef>
          <a:spcPts val="800"/>
        </a:spcBef>
        <a:buClr>
          <a:schemeClr val="accent5"/>
        </a:buClr>
        <a:buSzPct val="90000"/>
        <a:buFont typeface="Arial" pitchFamily="34" charset="0"/>
        <a:buChar char="•"/>
        <a:defRPr sz="1600" kern="1200">
          <a:solidFill>
            <a:schemeClr val="tx1"/>
          </a:solidFill>
          <a:latin typeface="+mn-lt"/>
          <a:ea typeface="+mn-ea"/>
          <a:cs typeface="+mn-cs"/>
        </a:defRPr>
      </a:lvl4pPr>
      <a:lvl5pPr marL="13258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5pPr>
      <a:lvl6pPr marL="15544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6pPr>
      <a:lvl7pPr marL="17830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7pPr>
      <a:lvl8pPr marL="20116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8pPr>
      <a:lvl9pPr marL="2240280" indent="-137160" algn="l" defTabSz="914400" rtl="0" eaLnBrk="1" latinLnBrk="0" hangingPunct="1">
        <a:lnSpc>
          <a:spcPct val="90000"/>
        </a:lnSpc>
        <a:spcBef>
          <a:spcPts val="600"/>
        </a:spcBef>
        <a:buClr>
          <a:schemeClr val="accent5"/>
        </a:buClr>
        <a:buSzPct val="9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2.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bibleref.com/biblepassage/?search=1_Corinthians_1:2-9"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biblepassage/?search=Romans_3:19-26" TargetMode="External"/><Relationship Id="rId13" Type="http://schemas.openxmlformats.org/officeDocument/2006/relationships/hyperlink" Target="https://www.bibleref.com/biblepassage/?search=Romans_7:7" TargetMode="External"/><Relationship Id="rId18" Type="http://schemas.openxmlformats.org/officeDocument/2006/relationships/hyperlink" Target="https://www.bibleref.com/biblepassage/?search=Acts_11:18" TargetMode="External"/><Relationship Id="rId3" Type="http://schemas.openxmlformats.org/officeDocument/2006/relationships/hyperlink" Target="https://www.bibleref.com/biblepassage/?search=Romans_16:23" TargetMode="External"/><Relationship Id="rId21" Type="http://schemas.openxmlformats.org/officeDocument/2006/relationships/hyperlink" Target="https://www.bibleref.com/biblepassage/?search=Romans_16:25-27" TargetMode="External"/><Relationship Id="rId7" Type="http://schemas.openxmlformats.org/officeDocument/2006/relationships/hyperlink" Target="https://www.bibleref.com/biblepassage/?search=Matthew_19:25-26" TargetMode="External"/><Relationship Id="rId12" Type="http://schemas.openxmlformats.org/officeDocument/2006/relationships/hyperlink" Target="https://www.bibleref.com/biblepassage/?search=Romans_8:35-39" TargetMode="External"/><Relationship Id="rId17" Type="http://schemas.openxmlformats.org/officeDocument/2006/relationships/hyperlink" Target="https://www.bibleref.com/biblepassage/?search=Leviticus_23:15-21" TargetMode="External"/><Relationship Id="rId25" Type="http://schemas.openxmlformats.org/officeDocument/2006/relationships/hyperlink" Target="https://www.bibleref.com/biblepassage/?search=Romans_11:11-12" TargetMode="External"/><Relationship Id="rId2" Type="http://schemas.openxmlformats.org/officeDocument/2006/relationships/notesSlide" Target="../notesSlides/notesSlide1.xml"/><Relationship Id="rId16" Type="http://schemas.openxmlformats.org/officeDocument/2006/relationships/hyperlink" Target="https://www.bibleref.com/biblepassage/?search=Romans_11:25-29" TargetMode="External"/><Relationship Id="rId20" Type="http://schemas.openxmlformats.org/officeDocument/2006/relationships/hyperlink" Target="https://www.bibleref.com/biblepassage/?search=Romans_13:1-8"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Romans_3:9-18" TargetMode="External"/><Relationship Id="rId11" Type="http://schemas.openxmlformats.org/officeDocument/2006/relationships/hyperlink" Target="https://www.bibleref.com/biblepassage/?search=Romans_8:28" TargetMode="External"/><Relationship Id="rId24" Type="http://schemas.openxmlformats.org/officeDocument/2006/relationships/hyperlink" Target="https://www.bibleref.com/Romans/9/Romans-chapter-9.html" TargetMode="External"/><Relationship Id="rId5" Type="http://schemas.openxmlformats.org/officeDocument/2006/relationships/hyperlink" Target="https://www.bibleref.com/biblepassage/?search=Romans_1:19-25" TargetMode="External"/><Relationship Id="rId15" Type="http://schemas.openxmlformats.org/officeDocument/2006/relationships/hyperlink" Target="https://www.bibleref.com/biblepassage/?search=Romans_4:16-25" TargetMode="External"/><Relationship Id="rId23" Type="http://schemas.openxmlformats.org/officeDocument/2006/relationships/hyperlink" Target="https://www.bibleref.com/biblepassage/?search=Romans_4:6-9" TargetMode="External"/><Relationship Id="rId10" Type="http://schemas.openxmlformats.org/officeDocument/2006/relationships/hyperlink" Target="https://www.bibleref.com/biblepassage/?search=Romans_4:16" TargetMode="External"/><Relationship Id="rId19" Type="http://schemas.openxmlformats.org/officeDocument/2006/relationships/hyperlink" Target="https://www.bibleref.com/biblepassage/?search=Romans_12:1-21" TargetMode="External"/><Relationship Id="rId4" Type="http://schemas.openxmlformats.org/officeDocument/2006/relationships/hyperlink" Target="https://www.bibleref.com/biblepassage/?search=Romans_15:17-26" TargetMode="External"/><Relationship Id="rId9" Type="http://schemas.openxmlformats.org/officeDocument/2006/relationships/hyperlink" Target="https://www.bibleref.com/biblepassage/?search=Romans_5:8" TargetMode="External"/><Relationship Id="rId14" Type="http://schemas.openxmlformats.org/officeDocument/2006/relationships/hyperlink" Target="https://www.bibleref.com/biblepassage/?search=Romans_9:8-16" TargetMode="External"/><Relationship Id="rId22" Type="http://schemas.openxmlformats.org/officeDocument/2006/relationships/hyperlink" Target="https://www.bibleref.com/biblepassage/?search=Romans_4:1-5"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6.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ref.com/biblepassage/?search=1_Corinthians_16:8-9" TargetMode="External"/><Relationship Id="rId2" Type="http://schemas.openxmlformats.org/officeDocument/2006/relationships/hyperlink" Target="https://www.bibleref.com/biblepassage/?search=1_Corinthians_1:1-2"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4:19" TargetMode="External"/><Relationship Id="rId5" Type="http://schemas.openxmlformats.org/officeDocument/2006/relationships/hyperlink" Target="https://www.bibleref.com/biblepassage/?search=1_Corinthians_16:6" TargetMode="External"/><Relationship Id="rId4" Type="http://schemas.openxmlformats.org/officeDocument/2006/relationships/hyperlink" Target="https://www.bibleref.com/biblepassage/?search=Acts_20:17-31"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biblepassage/?search=1_Corinthians_3:1-9" TargetMode="External"/><Relationship Id="rId3" Type="http://schemas.openxmlformats.org/officeDocument/2006/relationships/hyperlink" Target="https://www.bibleref.com/biblepassage/?search=1_Corinthians_5:1" TargetMode="External"/><Relationship Id="rId7" Type="http://schemas.openxmlformats.org/officeDocument/2006/relationships/hyperlink" Target="https://www.bibleref.com/biblepassage/?search=1_Corinthians_1:10-13" TargetMode="External"/><Relationship Id="rId2"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Acts_18:18-23" TargetMode="External"/><Relationship Id="rId11" Type="http://schemas.openxmlformats.org/officeDocument/2006/relationships/hyperlink" Target="https://www.bibleref.com/biblepassage/?search=2_Corinthians_2:4" TargetMode="External"/><Relationship Id="rId5" Type="http://schemas.openxmlformats.org/officeDocument/2006/relationships/hyperlink" Target="https://www.bibleref.com/biblepassage/?search=Acts_18:8-11" TargetMode="External"/><Relationship Id="rId10" Type="http://schemas.openxmlformats.org/officeDocument/2006/relationships/hyperlink" Target="https://www.bibleref.com/biblepassage/?search=1_Corinthians_5:9" TargetMode="External"/><Relationship Id="rId4" Type="http://schemas.openxmlformats.org/officeDocument/2006/relationships/hyperlink" Target="https://www.bibleref.com/biblepassage/?search=Acts_18:1&#8211;8" TargetMode="External"/><Relationship Id="rId9" Type="http://schemas.openxmlformats.org/officeDocument/2006/relationships/hyperlink" Target="https://www.bibleref.com/biblepassage/?search=1_Corinthians_5:9-13"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hyperlink" Target="https://www.bibleref.com/biblepassage/?search=1_Corinthians_6:19-20" TargetMode="External"/><Relationship Id="rId13" Type="http://schemas.openxmlformats.org/officeDocument/2006/relationships/hyperlink" Target="https://www.bibleref.com/biblepassage/?search=1_Corinthians_13:4-7" TargetMode="External"/><Relationship Id="rId3" Type="http://schemas.openxmlformats.org/officeDocument/2006/relationships/hyperlink" Target="https://www.bibleref.com/biblepassage/?search=1_Corinthians_1:10-13" TargetMode="External"/><Relationship Id="rId7" Type="http://schemas.openxmlformats.org/officeDocument/2006/relationships/hyperlink" Target="https://www.bibleref.com/1-Corinthians/5/1-Corinthians-5-1.html" TargetMode="External"/><Relationship Id="rId12" Type="http://schemas.openxmlformats.org/officeDocument/2006/relationships/hyperlink" Target="https://www.bibleref.com/1-Corinthians/12/1-Corinthians-12-7.html" TargetMode="External"/><Relationship Id="rId2" Type="http://schemas.openxmlformats.org/officeDocument/2006/relationships/hyperlink" Target="https://www.bibleref.com/biblepassage/?search=1_Corinthians_1:1-2" TargetMode="External"/><Relationship Id="rId16" Type="http://schemas.openxmlformats.org/officeDocument/2006/relationships/hyperlink" Target="https://www.bibleref.com/1-Corinthians/15/1-Corinthians-15-58.html"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4:6-7" TargetMode="External"/><Relationship Id="rId11" Type="http://schemas.openxmlformats.org/officeDocument/2006/relationships/hyperlink" Target="https://www.bibleref.com/1-Corinthians/10/1-Corinthians-10-31.html" TargetMode="External"/><Relationship Id="rId5" Type="http://schemas.openxmlformats.org/officeDocument/2006/relationships/hyperlink" Target="https://www.bibleref.com/1-Corinthians/3/1-Corinthians-3-3.html" TargetMode="External"/><Relationship Id="rId15" Type="http://schemas.openxmlformats.org/officeDocument/2006/relationships/hyperlink" Target="https://www.bibleref.com/biblepassage/?search=1_Corinthians_15:51-52" TargetMode="External"/><Relationship Id="rId10" Type="http://schemas.openxmlformats.org/officeDocument/2006/relationships/hyperlink" Target="https://www.bibleref.com/biblepassage/?search=1_Corinthians_10:19-22" TargetMode="External"/><Relationship Id="rId4" Type="http://schemas.openxmlformats.org/officeDocument/2006/relationships/hyperlink" Target="https://www.bibleref.com/biblepassage/?search=1_Corinthians_1:26-29" TargetMode="External"/><Relationship Id="rId9" Type="http://schemas.openxmlformats.org/officeDocument/2006/relationships/hyperlink" Target="https://www.bibleref.com/1-Corinthians/10/1-Corinthians-10-13.html" TargetMode="External"/><Relationship Id="rId14" Type="http://schemas.openxmlformats.org/officeDocument/2006/relationships/hyperlink" Target="https://www.bibleref.com/biblepassage/?search=1_Corinthians_15:3-4"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bibleref.com/biblepassage/?search=1_Corinthians_8:10-11" TargetMode="External"/><Relationship Id="rId3" Type="http://schemas.openxmlformats.org/officeDocument/2006/relationships/hyperlink" Target="https://www.bibleref.com/biblepassage/?search=1_Corinthians_1:10-13" TargetMode="External"/><Relationship Id="rId7" Type="http://schemas.openxmlformats.org/officeDocument/2006/relationships/hyperlink" Target="https://www.bibleref.com/biblepassage/?search=1_Corinthians_8:4-6" TargetMode="External"/><Relationship Id="rId12" Type="http://schemas.openxmlformats.org/officeDocument/2006/relationships/hyperlink" Target="https://www.bibleref.com/biblepassage/?search=1_Corinthians_13:8-13" TargetMode="External"/><Relationship Id="rId2" Type="http://schemas.openxmlformats.org/officeDocument/2006/relationships/hyperlink" Target="https://www.bibleref.com/biblepassage/?search=1_Corinthians_1:1-9"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Acts_15:22-29" TargetMode="External"/><Relationship Id="rId11" Type="http://schemas.openxmlformats.org/officeDocument/2006/relationships/hyperlink" Target="https://www.bibleref.com/biblepassage/?search=1_Corinthians_12:1-11" TargetMode="External"/><Relationship Id="rId5" Type="http://schemas.openxmlformats.org/officeDocument/2006/relationships/hyperlink" Target="https://www.bibleref.com/biblepassage/?search=1_Corinthians_6:1-8" TargetMode="External"/><Relationship Id="rId10" Type="http://schemas.openxmlformats.org/officeDocument/2006/relationships/hyperlink" Target="https://www.bibleref.com/biblepassage/?search=1_Corinthians_11:23-31" TargetMode="External"/><Relationship Id="rId4" Type="http://schemas.openxmlformats.org/officeDocument/2006/relationships/hyperlink" Target="https://www.bibleref.com/1-Corinthians/5/1-Corinthians-chapter-5.html" TargetMode="External"/><Relationship Id="rId9" Type="http://schemas.openxmlformats.org/officeDocument/2006/relationships/hyperlink" Target="https://www.bibleref.com/biblepassage/?search=1_Corinthians_10:19-33"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hyperlink" Target="https://www.bibleref.com/biblepassage/?search=1_Corinthians_15:53-56" TargetMode="External"/><Relationship Id="rId2" Type="http://schemas.openxmlformats.org/officeDocument/2006/relationships/image" Target="../media/image8.jpg"/><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hyperlink" Target="https://www.bibleref.com/biblepassage/?search=1_Corinthians_15:3-7" TargetMode="External"/><Relationship Id="rId4" Type="http://schemas.openxmlformats.org/officeDocument/2006/relationships/hyperlink" Target="https://www.bibleref.com/biblepassage/?search=1_Corinthians_15:22-28"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ref.com/biblepassage/?search=1_Corinthians_5:13" TargetMode="External"/><Relationship Id="rId13" Type="http://schemas.openxmlformats.org/officeDocument/2006/relationships/hyperlink" Target="https://www.bibleref.com/biblepassage/?search=1_Corinthians_10:6" TargetMode="External"/><Relationship Id="rId18" Type="http://schemas.openxmlformats.org/officeDocument/2006/relationships/hyperlink" Target="https://www.bibleref.com/biblepassage/?search=Numbers_11:4" TargetMode="External"/><Relationship Id="rId3" Type="http://schemas.openxmlformats.org/officeDocument/2006/relationships/hyperlink" Target="https://www.bibleref.com/biblepassage/?search=1_Corinthians_1:12" TargetMode="External"/><Relationship Id="rId21" Type="http://schemas.openxmlformats.org/officeDocument/2006/relationships/hyperlink" Target="https://www.bibleref.com/biblepassage/?search=Numbers_25:1-9" TargetMode="External"/><Relationship Id="rId7" Type="http://schemas.openxmlformats.org/officeDocument/2006/relationships/hyperlink" Target="https://www.bibleref.com/biblepassage/?search=1_Corinthians_5:1-2" TargetMode="External"/><Relationship Id="rId12" Type="http://schemas.openxmlformats.org/officeDocument/2006/relationships/hyperlink" Target="https://www.bibleref.com/1-Corinthians/15/1-Corinthians-chapter-15.html" TargetMode="External"/><Relationship Id="rId17" Type="http://schemas.openxmlformats.org/officeDocument/2006/relationships/hyperlink" Target="https://www.bibleref.com/1-Corinthians/10/1-Corinthians-chapter-10.html" TargetMode="External"/><Relationship Id="rId25" Type="http://schemas.openxmlformats.org/officeDocument/2006/relationships/hyperlink" Target="https://www.bibleref.com/biblepassage/?search=1_Corinthians_10:11-13" TargetMode="External"/><Relationship Id="rId2" Type="http://schemas.openxmlformats.org/officeDocument/2006/relationships/hyperlink" Target="https://www.bibleref.com/biblepassage/?search=1_Corinthians_1:1-9" TargetMode="External"/><Relationship Id="rId16" Type="http://schemas.openxmlformats.org/officeDocument/2006/relationships/hyperlink" Target="https://www.bibleref.com/biblepassage/?search=Leviticus_23:6-8" TargetMode="External"/><Relationship Id="rId20" Type="http://schemas.openxmlformats.org/officeDocument/2006/relationships/hyperlink" Target="https://www.bibleref.com/biblepassage/?search=Numbers_11:34"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3:21-23" TargetMode="External"/><Relationship Id="rId11" Type="http://schemas.openxmlformats.org/officeDocument/2006/relationships/hyperlink" Target="https://www.bibleref.com/1-Corinthians/13/1-Corinthians-chapter-13.html" TargetMode="External"/><Relationship Id="rId24" Type="http://schemas.openxmlformats.org/officeDocument/2006/relationships/hyperlink" Target="https://www.bibleref.com/biblepassage/?search=Exodus_32:1-6" TargetMode="External"/><Relationship Id="rId5" Type="http://schemas.openxmlformats.org/officeDocument/2006/relationships/hyperlink" Target="https://www.bibleref.com/biblepassage/?search=1_Corinthians_1:13-31" TargetMode="External"/><Relationship Id="rId15" Type="http://schemas.openxmlformats.org/officeDocument/2006/relationships/hyperlink" Target="https://www.bibleref.com/biblepassage/?search=Exodus_12:15-20" TargetMode="External"/><Relationship Id="rId23" Type="http://schemas.openxmlformats.org/officeDocument/2006/relationships/hyperlink" Target="https://www.bibleref.com/biblepassage/?search=Exodus_17:2" TargetMode="External"/><Relationship Id="rId10" Type="http://schemas.openxmlformats.org/officeDocument/2006/relationships/hyperlink" Target="https://www.bibleref.com/biblepassage/?search=Matthew_18:15-20" TargetMode="External"/><Relationship Id="rId19" Type="http://schemas.openxmlformats.org/officeDocument/2006/relationships/hyperlink" Target="https://www.bibleref.com/biblepassage/?search=Numbers_11:4-6" TargetMode="External"/><Relationship Id="rId4" Type="http://schemas.openxmlformats.org/officeDocument/2006/relationships/hyperlink" Target="https://www.bibleref.com/biblepassage/?search=1_Corinthians_3:1-6" TargetMode="External"/><Relationship Id="rId9" Type="http://schemas.openxmlformats.org/officeDocument/2006/relationships/hyperlink" Target="https://www.bibleref.com/biblepassage/?search=1_Corinthians_6:3-8" TargetMode="External"/><Relationship Id="rId14" Type="http://schemas.openxmlformats.org/officeDocument/2006/relationships/hyperlink" Target="https://www.bibleref.com/1-Corinthians/5/1-Corinthians-chapter-5.html" TargetMode="External"/><Relationship Id="rId22" Type="http://schemas.openxmlformats.org/officeDocument/2006/relationships/hyperlink" Target="https://www.bibleref.com/biblepassage/?search=Exodus_16: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ref.com/1-Corinthians/15/1-Corinthians-chapter-15.html" TargetMode="External"/><Relationship Id="rId2" Type="http://schemas.openxmlformats.org/officeDocument/2006/relationships/hyperlink" Target="https://www.bibleref.com/1-Corinthians/13/1-Corinthians-chapter-13.html" TargetMode="External"/><Relationship Id="rId1" Type="http://schemas.openxmlformats.org/officeDocument/2006/relationships/slideLayout" Target="../slideLayouts/slideLayout2.xml"/><Relationship Id="rId4" Type="http://schemas.openxmlformats.org/officeDocument/2006/relationships/hyperlink" Target="https://www.bibleref.com/biblepassage/?search=1_Corinthians_10:1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ibleref.com/biblepassage/?search=1_Corinthians_10:6-11"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2.wdp"/><Relationship Id="rId7" Type="http://schemas.openxmlformats.org/officeDocument/2006/relationships/hyperlink" Target="https://answersingenesis.org/" TargetMode="External"/><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bibleref.com/biblepassage/?search=1_Corinthians_1:2-9"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hyperlink" Target="https://www.bibleref.com/biblepassage/?search=1_Corinthians_10:19-33" TargetMode="External"/><Relationship Id="rId3" Type="http://schemas.openxmlformats.org/officeDocument/2006/relationships/hyperlink" Target="https://www.bibleref.com/biblepassage/?search=1_Corinthians_1:10-13" TargetMode="External"/><Relationship Id="rId7" Type="http://schemas.openxmlformats.org/officeDocument/2006/relationships/hyperlink" Target="https://www.bibleref.com/biblepassage/?search=1_Corinthians_8:10-11" TargetMode="External"/><Relationship Id="rId2" Type="http://schemas.openxmlformats.org/officeDocument/2006/relationships/hyperlink" Target="https://www.bibleref.com/biblepassage/?search=1_Corinthians_1:1-9"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1_Corinthians_8:4-6" TargetMode="External"/><Relationship Id="rId11" Type="http://schemas.openxmlformats.org/officeDocument/2006/relationships/hyperlink" Target="https://www.bibleref.com/biblepassage/?search=1_Corinthians_13:8-13" TargetMode="External"/><Relationship Id="rId5" Type="http://schemas.openxmlformats.org/officeDocument/2006/relationships/hyperlink" Target="https://www.bibleref.com/biblepassage/?search=1_Corinthians_6:1-8" TargetMode="External"/><Relationship Id="rId10" Type="http://schemas.openxmlformats.org/officeDocument/2006/relationships/hyperlink" Target="https://www.bibleref.com/biblepassage/?search=1_Corinthians_12:1-11" TargetMode="External"/><Relationship Id="rId4" Type="http://schemas.openxmlformats.org/officeDocument/2006/relationships/hyperlink" Target="https://www.bibleref.com/1-Corinthians/5/1-Corinthians-chapter-5.html" TargetMode="External"/><Relationship Id="rId9" Type="http://schemas.openxmlformats.org/officeDocument/2006/relationships/hyperlink" Target="https://www.bibleref.com/biblepassage/?search=1_Corinthians_11:23-3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ibleref.com/biblepassage/?search=1_Corinthians_10:6-11"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0044" y="4043635"/>
            <a:ext cx="8686800" cy="1464906"/>
          </a:xfrm>
        </p:spPr>
        <p:txBody>
          <a:bodyPr/>
          <a:lstStyle/>
          <a:p>
            <a:r>
              <a:rPr lang="en-US" dirty="0"/>
              <a:t>1 Corinthians</a:t>
            </a:r>
          </a:p>
        </p:txBody>
      </p:sp>
      <p:sp>
        <p:nvSpPr>
          <p:cNvPr id="3" name="Subtitle 2"/>
          <p:cNvSpPr>
            <a:spLocks noGrp="1"/>
          </p:cNvSpPr>
          <p:nvPr>
            <p:ph type="subTitle" idx="1"/>
          </p:nvPr>
        </p:nvSpPr>
        <p:spPr>
          <a:xfrm>
            <a:off x="1010044" y="5529996"/>
            <a:ext cx="8686800" cy="440405"/>
          </a:xfrm>
        </p:spPr>
        <p:txBody>
          <a:bodyPr/>
          <a:lstStyle/>
          <a:p>
            <a:r>
              <a:rPr lang="en-US" dirty="0"/>
              <a:t>Book 46</a:t>
            </a:r>
          </a:p>
        </p:txBody>
      </p:sp>
      <p:sp>
        <p:nvSpPr>
          <p:cNvPr id="4" name="TextBox 3">
            <a:extLst>
              <a:ext uri="{FF2B5EF4-FFF2-40B4-BE49-F238E27FC236}">
                <a16:creationId xmlns:a16="http://schemas.microsoft.com/office/drawing/2014/main" id="{5F3E16FE-1756-D0C8-64EC-731C46599E0E}"/>
              </a:ext>
            </a:extLst>
          </p:cNvPr>
          <p:cNvSpPr txBox="1"/>
          <p:nvPr/>
        </p:nvSpPr>
        <p:spPr>
          <a:xfrm>
            <a:off x="5648626" y="6400800"/>
            <a:ext cx="2215214" cy="365760"/>
          </a:xfrm>
          <a:prstGeom prst="rect">
            <a:avLst/>
          </a:prstGeom>
          <a:noFill/>
        </p:spPr>
        <p:txBody>
          <a:bodyPr wrap="square" rtlCol="0">
            <a:spAutoFit/>
          </a:bodyPr>
          <a:lstStyle/>
          <a:p>
            <a:r>
              <a:rPr lang="en-US" sz="1200" dirty="0">
                <a:solidFill>
                  <a:schemeClr val="tx1">
                    <a:tint val="75000"/>
                  </a:schemeClr>
                </a:solidFill>
              </a:rPr>
              <a:t>To God Alone Be the Glory</a:t>
            </a:r>
          </a:p>
        </p:txBody>
      </p:sp>
      <p:sp>
        <p:nvSpPr>
          <p:cNvPr id="5" name="TextBox 4">
            <a:extLst>
              <a:ext uri="{FF2B5EF4-FFF2-40B4-BE49-F238E27FC236}">
                <a16:creationId xmlns:a16="http://schemas.microsoft.com/office/drawing/2014/main" id="{BBB96E19-8B0F-37F8-F4D4-6D51EE6DB2A0}"/>
              </a:ext>
            </a:extLst>
          </p:cNvPr>
          <p:cNvSpPr txBox="1"/>
          <p:nvPr/>
        </p:nvSpPr>
        <p:spPr>
          <a:xfrm>
            <a:off x="754905" y="6400800"/>
            <a:ext cx="2240542" cy="36576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
        <p:nvSpPr>
          <p:cNvPr id="6" name="Slide Number Placeholder 5">
            <a:extLst>
              <a:ext uri="{FF2B5EF4-FFF2-40B4-BE49-F238E27FC236}">
                <a16:creationId xmlns:a16="http://schemas.microsoft.com/office/drawing/2014/main" id="{733506B7-74F1-43AC-6E4F-2BA7E83D7D0F}"/>
              </a:ext>
            </a:extLst>
          </p:cNvPr>
          <p:cNvSpPr txBox="1">
            <a:spLocks/>
          </p:cNvSpPr>
          <p:nvPr/>
        </p:nvSpPr>
        <p:spPr>
          <a:xfrm>
            <a:off x="11063978" y="6407104"/>
            <a:ext cx="373117"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31375A4-56A4-47D6-9801-1991572033F7}" type="slidenum">
              <a:rPr lang="en-US" sz="1200">
                <a:solidFill>
                  <a:schemeClr val="tx1">
                    <a:tint val="75000"/>
                  </a:schemeClr>
                </a:solidFill>
              </a:rPr>
              <a:pPr algn="r"/>
              <a:t>1</a:t>
            </a:fld>
            <a:endParaRPr lang="en-US" sz="1200" dirty="0">
              <a:solidFill>
                <a:schemeClr val="tx1">
                  <a:tint val="75000"/>
                </a:schemeClr>
              </a:solidFill>
            </a:endParaRPr>
          </a:p>
        </p:txBody>
      </p:sp>
    </p:spTree>
    <p:extLst>
      <p:ext uri="{BB962C8B-B14F-4D97-AF65-F5344CB8AC3E}">
        <p14:creationId xmlns:p14="http://schemas.microsoft.com/office/powerpoint/2010/main" val="237011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330610" y="733622"/>
            <a:ext cx="9642190" cy="765153"/>
          </a:xfrm>
        </p:spPr>
        <p:txBody>
          <a:bodyPr>
            <a:normAutofit/>
          </a:bodyPr>
          <a:lstStyle/>
          <a:p>
            <a:pPr algn="ctr"/>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p:txBody>
          <a:bodyPr/>
          <a:lstStyle/>
          <a:p>
            <a:fld id="{AAEAE4A8-A6E5-453E-B946-FB774B73F48C}" type="slidenum">
              <a:rPr lang="en-US" smtClean="0"/>
              <a:pPr/>
              <a:t>2</a:t>
            </a:fld>
            <a:endParaRPr lang="en-US" dirty="0"/>
          </a:p>
        </p:txBody>
      </p:sp>
      <p:sp>
        <p:nvSpPr>
          <p:cNvPr id="6" name="TextBox 5">
            <a:extLst>
              <a:ext uri="{FF2B5EF4-FFF2-40B4-BE49-F238E27FC236}">
                <a16:creationId xmlns:a16="http://schemas.microsoft.com/office/drawing/2014/main" id="{68125F94-882A-846A-61B0-976F650676D3}"/>
              </a:ext>
            </a:extLst>
          </p:cNvPr>
          <p:cNvSpPr txBox="1"/>
          <p:nvPr/>
        </p:nvSpPr>
        <p:spPr>
          <a:xfrm>
            <a:off x="1223917" y="1562363"/>
            <a:ext cx="10220985" cy="3755323"/>
          </a:xfrm>
          <a:prstGeom prst="rect">
            <a:avLst/>
          </a:prstGeom>
          <a:noFill/>
        </p:spPr>
        <p:txBody>
          <a:bodyPr wrap="square" rtlCol="0">
            <a:spAutoFit/>
          </a:bodyPr>
          <a:lstStyle/>
          <a:p>
            <a:r>
              <a:rPr lang="en-US" sz="1300" dirty="0"/>
              <a:t>The Holy Bible is a collection of writings that includes 66 books in English editions. The Bible consists of two parts, the Old Testament and New Testament. The word testament means covenant. The Old Testament includes 39 books, and the New Testament includes 27 books.</a:t>
            </a:r>
          </a:p>
          <a:p>
            <a:endParaRPr lang="en-US" sz="1300" dirty="0"/>
          </a:p>
          <a:p>
            <a:r>
              <a:rPr lang="en-US" sz="1300" dirty="0"/>
              <a:t>These 66 books were written over approximately 1,400 years by 40 different authors in Hebrew, Aramaic, and Greek. The Old Testament writings were affirmed by Jewish leaders, and moreover, by Jesus Christ.</a:t>
            </a:r>
            <a:r>
              <a:rPr lang="en-US" sz="1300" baseline="30000" dirty="0"/>
              <a:t>1</a:t>
            </a:r>
            <a:r>
              <a:rPr lang="en-US" sz="1300" dirty="0"/>
              <a:t> The New Testament writings were confirmed by early church leaders. The 66 books of the Bible are the inspired words of God that are used to make and mature disciples of the One true God through Jesus Christ, his Son (</a:t>
            </a:r>
            <a:r>
              <a:rPr lang="en-US" sz="1300" dirty="0">
                <a:hlinkClick r:id="rId2"/>
              </a:rPr>
              <a:t>Matthew 28:18-20</a:t>
            </a:r>
            <a:r>
              <a:rPr lang="en-US" sz="1300" dirty="0"/>
              <a:t>, </a:t>
            </a:r>
            <a:r>
              <a:rPr lang="en-US" sz="1300" dirty="0">
                <a:hlinkClick r:id="rId3"/>
              </a:rPr>
              <a:t>2 Timothy 3:16-17</a:t>
            </a:r>
            <a:r>
              <a:rPr lang="en-US" sz="1300" dirty="0"/>
              <a:t>). The Bible was not created by mere human wisdom but was inspired by God (</a:t>
            </a:r>
            <a:r>
              <a:rPr lang="en-US" sz="1300" dirty="0">
                <a:hlinkClick r:id="rId4"/>
              </a:rPr>
              <a:t>2 Peter 1:20-21</a:t>
            </a:r>
            <a:r>
              <a:rPr lang="en-US" sz="1300" dirty="0"/>
              <a:t>), is interpreted by His Holy Spirit (</a:t>
            </a:r>
            <a:r>
              <a:rPr lang="en-US" sz="1300" dirty="0">
                <a:hlinkClick r:id="rId5"/>
              </a:rPr>
              <a:t>John 16:13</a:t>
            </a:r>
            <a:r>
              <a:rPr lang="en-US" sz="1300" dirty="0"/>
              <a:t>, </a:t>
            </a:r>
            <a:r>
              <a:rPr lang="en-US" sz="1300" dirty="0">
                <a:hlinkClick r:id="rId6"/>
              </a:rPr>
              <a:t>Matthew 23:8-10</a:t>
            </a:r>
            <a:r>
              <a:rPr lang="en-US" sz="1300" dirty="0"/>
              <a:t>), and will last forever (</a:t>
            </a:r>
            <a:r>
              <a:rPr lang="en-US" sz="1300" dirty="0">
                <a:hlinkClick r:id="rId7"/>
              </a:rPr>
              <a:t>Matthew 24:35</a:t>
            </a:r>
            <a:r>
              <a:rPr lang="en-US" sz="1300" dirty="0"/>
              <a:t>).</a:t>
            </a:r>
            <a:r>
              <a:rPr lang="en-US" sz="1300" baseline="30000" dirty="0"/>
              <a:t>2</a:t>
            </a:r>
          </a:p>
          <a:p>
            <a:endParaRPr lang="en-US" sz="1300" dirty="0"/>
          </a:p>
          <a:p>
            <a:r>
              <a:rPr lang="en-US" sz="1300" dirty="0"/>
              <a:t>If you do a phrase search on the Bible you will find the phrase "the word of the Lord" and "Thus says the Lord" more than 700 times.</a:t>
            </a:r>
            <a:r>
              <a:rPr lang="en-US" sz="1300" baseline="30000" dirty="0"/>
              <a:t>3</a:t>
            </a:r>
            <a:r>
              <a:rPr lang="en-US" sz="1300" dirty="0"/>
              <a:t> In addition, this book has given reasonable evidence to the claim of being God’s word by:​</a:t>
            </a:r>
          </a:p>
          <a:p>
            <a:endParaRPr lang="en-US" sz="1300" dirty="0"/>
          </a:p>
          <a:p>
            <a:pPr marL="742950" lvl="1" indent="-285750">
              <a:lnSpc>
                <a:spcPct val="110000"/>
              </a:lnSpc>
              <a:buFont typeface="Wingdings" panose="05000000000000000000" pitchFamily="2" charset="2"/>
              <a:buChar char="§"/>
            </a:pPr>
            <a:r>
              <a:rPr lang="en-US" sz="1300" dirty="0"/>
              <a:t>providing answers that conform with the reality we see around us.</a:t>
            </a:r>
          </a:p>
          <a:p>
            <a:pPr marL="742950" lvl="1" indent="-285750">
              <a:lnSpc>
                <a:spcPct val="110000"/>
              </a:lnSpc>
              <a:buFont typeface="Wingdings" panose="05000000000000000000" pitchFamily="2" charset="2"/>
              <a:buChar char="§"/>
            </a:pPr>
            <a:r>
              <a:rPr lang="en-US" sz="1300" dirty="0"/>
              <a:t>being a reliable collection of historical documents.</a:t>
            </a:r>
          </a:p>
          <a:p>
            <a:pPr marL="742950" lvl="1" indent="-285750">
              <a:lnSpc>
                <a:spcPct val="110000"/>
              </a:lnSpc>
              <a:buFont typeface="Wingdings" panose="05000000000000000000" pitchFamily="2" charset="2"/>
              <a:buChar char="§"/>
            </a:pPr>
            <a:r>
              <a:rPr lang="en-US" sz="1300" dirty="0"/>
              <a:t>containing eyewitness accounts that were written during the lifetimes of other eyewitnesses. </a:t>
            </a:r>
          </a:p>
          <a:p>
            <a:pPr marL="742950" lvl="1" indent="-285750">
              <a:lnSpc>
                <a:spcPct val="110000"/>
              </a:lnSpc>
              <a:buFont typeface="Wingdings" panose="05000000000000000000" pitchFamily="2" charset="2"/>
              <a:buChar char="§"/>
            </a:pPr>
            <a:r>
              <a:rPr lang="en-US" sz="1300" dirty="0"/>
              <a:t>recording supernatural events that took place in fulfillment of specific prophecies.</a:t>
            </a:r>
            <a:r>
              <a:rPr lang="en-US" sz="1300" baseline="30000" dirty="0"/>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223917" y="5695585"/>
            <a:ext cx="6185876" cy="923330"/>
          </a:xfrm>
          <a:prstGeom prst="rect">
            <a:avLst/>
          </a:prstGeom>
          <a:noFill/>
        </p:spPr>
        <p:txBody>
          <a:bodyPr wrap="square" rtlCol="0">
            <a:spAutoFit/>
          </a:bodyPr>
          <a:lstStyle/>
          <a:p>
            <a:r>
              <a:rPr lang="en-US" sz="900" b="1" dirty="0"/>
              <a:t>Notes:</a:t>
            </a:r>
          </a:p>
          <a:p>
            <a:r>
              <a:rPr lang="en-US" sz="1050" baseline="30000" dirty="0"/>
              <a:t>1 </a:t>
            </a:r>
            <a:r>
              <a:rPr lang="en-US" sz="900" dirty="0"/>
              <a:t>See Matthew 4:4-7, 12:3-5, Mark 7:6-7, 12:26-27, and Luke 19:46 for examples.</a:t>
            </a:r>
          </a:p>
          <a:p>
            <a:r>
              <a:rPr lang="en-US" sz="1050" baseline="30000" dirty="0"/>
              <a:t>2 </a:t>
            </a:r>
            <a:r>
              <a:rPr lang="en-US" sz="1050" baseline="30000" dirty="0">
                <a:hlinkClick r:id="rId8"/>
              </a:rPr>
              <a:t>“</a:t>
            </a:r>
            <a:r>
              <a:rPr lang="fr-FR" sz="900" dirty="0">
                <a:hlinkClick r:id="rId8"/>
              </a:rPr>
              <a:t>What are the Books of the Bible</a:t>
            </a:r>
            <a:r>
              <a:rPr lang="en-US" sz="900" dirty="0">
                <a:hlinkClick r:id="rId8"/>
              </a:rPr>
              <a:t>”, GotQuestions.org</a:t>
            </a:r>
            <a:endParaRPr lang="en-US" sz="900" dirty="0"/>
          </a:p>
          <a:p>
            <a:r>
              <a:rPr lang="en-US" sz="1050" baseline="30000" dirty="0"/>
              <a:t>3 </a:t>
            </a:r>
            <a:r>
              <a:rPr lang="en-US" sz="900" b="1" dirty="0">
                <a:hlinkClick r:id="rId9"/>
              </a:rPr>
              <a:t>Blue Letter Bible</a:t>
            </a:r>
            <a:endParaRPr lang="en-US" sz="900" dirty="0"/>
          </a:p>
          <a:p>
            <a:r>
              <a:rPr lang="en-US" sz="1050" baseline="30000" dirty="0"/>
              <a:t>4 </a:t>
            </a:r>
            <a:r>
              <a:rPr lang="en-US" sz="900" dirty="0"/>
              <a:t>Paraphrased from Voddie Baucham</a:t>
            </a:r>
          </a:p>
          <a:p>
            <a:endParaRPr lang="en-US" sz="900" dirty="0">
              <a:solidFill>
                <a:schemeClr val="accent1">
                  <a:lumMod val="75000"/>
                </a:schemeClr>
              </a:solidFill>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901223" y="794086"/>
            <a:ext cx="10389553" cy="674669"/>
          </a:xfrm>
        </p:spPr>
        <p:txBody>
          <a:bodyPr>
            <a:normAutofit/>
          </a:bodyPr>
          <a:lstStyle/>
          <a:p>
            <a:pPr algn="ctr"/>
            <a:r>
              <a:rPr lang="en-US" sz="3200" dirty="0"/>
              <a:t>Our Goals in Studying the Bible</a:t>
            </a:r>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839569" y="1860330"/>
            <a:ext cx="10663932" cy="3528915"/>
          </a:xfrm>
        </p:spPr>
        <p:txBody>
          <a:bodyPr>
            <a:noAutofit/>
          </a:bodyPr>
          <a:lstStyle/>
          <a:p>
            <a:pPr marL="0" indent="0">
              <a:buNone/>
            </a:pPr>
            <a:r>
              <a:rPr lang="en-US" sz="1300" dirty="0"/>
              <a:t>To better …..</a:t>
            </a:r>
          </a:p>
          <a:p>
            <a:pPr indent="-182825">
              <a:spcBef>
                <a:spcPts val="1600"/>
              </a:spcBef>
            </a:pPr>
            <a:r>
              <a:rPr lang="en-US" sz="1300" dirty="0"/>
              <a:t>Understand the Only true God; the Author of the Bible. (</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825">
              <a:spcBef>
                <a:spcPts val="1600"/>
              </a:spcBef>
            </a:pPr>
            <a:r>
              <a:rPr lang="en-US" sz="1300" dirty="0"/>
              <a:t>Learn How He works in the World and in our Lives. (</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825">
              <a:spcBef>
                <a:spcPts val="1600"/>
              </a:spcBef>
            </a:pPr>
            <a:r>
              <a:rPr lang="en-US" sz="1300" dirty="0"/>
              <a:t>Understand Ourselves and the Hearts of Mankind. (</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825">
              <a:spcBef>
                <a:spcPts val="1600"/>
              </a:spcBef>
            </a:pPr>
            <a:r>
              <a:rPr lang="en-US" sz="1300" dirty="0"/>
              <a:t>Come to Know What Pleases and Grieves God. (</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825">
              <a:spcBef>
                <a:spcPts val="1600"/>
              </a:spcBef>
            </a:pPr>
            <a:r>
              <a:rPr lang="en-US" sz="1300" dirty="0"/>
              <a:t>To be Transformed into Fruitful Doers of God’s Word and not just Hearers. (</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825">
              <a:spcBef>
                <a:spcPts val="1600"/>
              </a:spcBef>
            </a:pPr>
            <a:r>
              <a:rPr lang="en-US" sz="1300" dirty="0"/>
              <a:t>Tether Ourselves to God’s Word for Our Wisdom, Discernment, and Safety. (</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p:txBody>
          <a:bodyPr/>
          <a:lstStyle/>
          <a:p>
            <a:pPr defTabSz="1218255"/>
            <a:fld id="{DA60BA0E-20D0-4E7C-B286-26C960A6788F}" type="slidenum">
              <a:rPr lang="en-US">
                <a:solidFill>
                  <a:srgbClr val="898989"/>
                </a:solidFill>
                <a:ea typeface="Calibri" panose="020F0502020204030204" pitchFamily="34" charset="0"/>
                <a:cs typeface="Calibri" panose="020F0502020204030204" pitchFamily="34" charset="0"/>
              </a:rPr>
              <a:pPr defTabSz="1218255"/>
              <a:t>3</a:t>
            </a:fld>
            <a:endParaRPr lang="en-US" dirty="0">
              <a:solidFill>
                <a:srgbClr val="898989"/>
              </a:solidFill>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839569" y="5384582"/>
            <a:ext cx="10284580" cy="847501"/>
          </a:xfrm>
          <a:prstGeom prst="rect">
            <a:avLst/>
          </a:prstGeom>
          <a:noFill/>
        </p:spPr>
        <p:txBody>
          <a:bodyPr wrap="square" rtlCol="0">
            <a:noAutofit/>
          </a:bodyPr>
          <a:lstStyle/>
          <a:p>
            <a:pPr>
              <a:lnSpc>
                <a:spcPct val="95000"/>
              </a:lnSpc>
            </a:pPr>
            <a:r>
              <a:rPr lang="en-US" sz="1200" dirty="0">
                <a:hlinkClick r:id="rId5"/>
              </a:rPr>
              <a:t>Jeremiah 9:23-24</a:t>
            </a:r>
            <a:r>
              <a:rPr lang="en-US" sz="1200" dirty="0"/>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8528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1658532" y="847707"/>
            <a:ext cx="8362031" cy="773396"/>
          </a:xfrm>
        </p:spPr>
        <p:txBody>
          <a:bodyPr>
            <a:normAutofit/>
          </a:bodyPr>
          <a:lstStyle/>
          <a:p>
            <a:pPr algn="ctr"/>
            <a:r>
              <a:rPr lang="en-US" sz="3200"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8610600" y="6356350"/>
            <a:ext cx="2743200" cy="365125"/>
          </a:xfrm>
        </p:spPr>
        <p:txBody>
          <a:bodyPr>
            <a:normAutofit/>
          </a:bodyPr>
          <a:lstStyle/>
          <a:p>
            <a:pPr>
              <a:spcAft>
                <a:spcPts val="600"/>
              </a:spcAft>
            </a:pPr>
            <a:fld id="{AA404F46-0C47-424B-883B-DA147CF358A3}" type="slidenum">
              <a:rPr lang="en-US" smtClean="0"/>
              <a:pPr>
                <a:spcAft>
                  <a:spcPts val="600"/>
                </a:spcAft>
              </a:pPr>
              <a:t>4</a:t>
            </a:fld>
            <a:endParaRPr lang="en-US" dirty="0"/>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225058" y="2402402"/>
          <a:ext cx="7589521" cy="1202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86908" y="2049912"/>
            <a:ext cx="7851622" cy="369332"/>
          </a:xfrm>
          <a:prstGeom prst="rect">
            <a:avLst/>
          </a:prstGeom>
          <a:noFill/>
        </p:spPr>
        <p:txBody>
          <a:bodyPr wrap="square" rtlCol="0">
            <a:spAutoFit/>
          </a:bodyPr>
          <a:lstStyle/>
          <a:p>
            <a:r>
              <a:rPr lang="en-US" dirty="0"/>
              <a:t>#1. Observation: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86908" y="3689438"/>
            <a:ext cx="7865820" cy="646331"/>
          </a:xfrm>
          <a:prstGeom prst="rect">
            <a:avLst/>
          </a:prstGeom>
          <a:noFill/>
        </p:spPr>
        <p:txBody>
          <a:bodyPr wrap="square" rtlCol="0">
            <a:spAutoFit/>
          </a:bodyPr>
          <a:lstStyle/>
          <a:p>
            <a:pPr marL="457200" indent="-457200"/>
            <a:r>
              <a:rPr lang="en-US" dirty="0"/>
              <a:t>#2. 	</a:t>
            </a:r>
            <a:r>
              <a:rPr lang="en-US" dirty="0">
                <a:solidFill>
                  <a:schemeClr val="bg2">
                    <a:lumMod val="50000"/>
                  </a:schemeClr>
                </a:solidFill>
              </a:rPr>
              <a:t>Interpretation: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72710" y="4698203"/>
            <a:ext cx="7865820" cy="646331"/>
          </a:xfrm>
          <a:prstGeom prst="rect">
            <a:avLst/>
          </a:prstGeom>
          <a:noFill/>
        </p:spPr>
        <p:txBody>
          <a:bodyPr wrap="square" rtlCol="0">
            <a:spAutoFit/>
          </a:bodyPr>
          <a:lstStyle/>
          <a:p>
            <a:pPr marL="457200" indent="-457200"/>
            <a:r>
              <a:rPr lang="en-US" dirty="0"/>
              <a:t>#3. 	</a:t>
            </a:r>
            <a:r>
              <a:rPr lang="en-US" dirty="0">
                <a:solidFill>
                  <a:srgbClr val="00B050"/>
                </a:solidFill>
              </a:rPr>
              <a:t>Application: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9869-C3FA-2EEE-952B-BCCC430090DC}"/>
              </a:ext>
            </a:extLst>
          </p:cNvPr>
          <p:cNvSpPr>
            <a:spLocks noGrp="1"/>
          </p:cNvSpPr>
          <p:nvPr>
            <p:ph type="title"/>
          </p:nvPr>
        </p:nvSpPr>
        <p:spPr>
          <a:xfrm>
            <a:off x="1798569" y="1743661"/>
            <a:ext cx="3472597" cy="2134656"/>
          </a:xfrm>
        </p:spPr>
        <p:txBody>
          <a:bodyPr/>
          <a:lstStyle/>
          <a:p>
            <a:pPr algn="ctr" defTabSz="1218987">
              <a:lnSpc>
                <a:spcPct val="85000"/>
              </a:lnSpc>
            </a:pPr>
            <a:r>
              <a:rPr lang="en-US" sz="4199" dirty="0">
                <a:solidFill>
                  <a:schemeClr val="accent2">
                    <a:lumMod val="50000"/>
                  </a:schemeClr>
                </a:solidFill>
              </a:rPr>
              <a:t>Study Resources</a:t>
            </a:r>
          </a:p>
        </p:txBody>
      </p:sp>
      <p:sp>
        <p:nvSpPr>
          <p:cNvPr id="3" name="Slide Number Placeholder 2">
            <a:extLst>
              <a:ext uri="{FF2B5EF4-FFF2-40B4-BE49-F238E27FC236}">
                <a16:creationId xmlns:a16="http://schemas.microsoft.com/office/drawing/2014/main" id="{D3F1D076-FDE3-4345-2346-CA3F044F961D}"/>
              </a:ext>
            </a:extLst>
          </p:cNvPr>
          <p:cNvSpPr>
            <a:spLocks noGrp="1"/>
          </p:cNvSpPr>
          <p:nvPr>
            <p:ph type="sldNum" sz="quarter" idx="12"/>
          </p:nvPr>
        </p:nvSpPr>
        <p:spPr/>
        <p:txBody>
          <a:bodyPr/>
          <a:lstStyle/>
          <a:p>
            <a:fld id="{EB37DED6-D4C7-42EE-AB49-D2E39E64FDE4}" type="slidenum">
              <a:rPr lang="en-US" smtClean="0"/>
              <a:t>5</a:t>
            </a:fld>
            <a:endParaRPr lang="en-US" dirty="0"/>
          </a:p>
        </p:txBody>
      </p:sp>
      <p:sp>
        <p:nvSpPr>
          <p:cNvPr id="5" name="Content Placeholder 2">
            <a:extLst>
              <a:ext uri="{FF2B5EF4-FFF2-40B4-BE49-F238E27FC236}">
                <a16:creationId xmlns:a16="http://schemas.microsoft.com/office/drawing/2014/main" id="{0EE5188C-2D8A-ADDD-24EB-2AF0F6999592}"/>
              </a:ext>
            </a:extLst>
          </p:cNvPr>
          <p:cNvSpPr txBox="1">
            <a:spLocks/>
          </p:cNvSpPr>
          <p:nvPr/>
        </p:nvSpPr>
        <p:spPr>
          <a:xfrm>
            <a:off x="6706136" y="1384748"/>
            <a:ext cx="4113728" cy="3656648"/>
          </a:xfrm>
          <a:prstGeom prst="rect">
            <a:avLst/>
          </a:prstGeom>
        </p:spPr>
        <p:txBody>
          <a:bodyPr vert="horz" lIns="91392" tIns="45696" rIns="91392" bIns="45696" rtlCol="0" anchor="ctr">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Opening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Background and Setting</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Outline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Geography Maps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Key Verses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Questions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Major Event Timeline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Summary</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Application and Closing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Leader Support Slides</a:t>
            </a:r>
          </a:p>
        </p:txBody>
      </p:sp>
      <p:sp>
        <p:nvSpPr>
          <p:cNvPr id="7" name="Left Brace 6">
            <a:extLst>
              <a:ext uri="{FF2B5EF4-FFF2-40B4-BE49-F238E27FC236}">
                <a16:creationId xmlns:a16="http://schemas.microsoft.com/office/drawing/2014/main" id="{529BA8A5-8CD5-0D51-3B0A-4511E2A92A19}"/>
              </a:ext>
            </a:extLst>
          </p:cNvPr>
          <p:cNvSpPr/>
          <p:nvPr/>
        </p:nvSpPr>
        <p:spPr>
          <a:xfrm>
            <a:off x="5334893" y="1537109"/>
            <a:ext cx="837982" cy="3428107"/>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4966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FD533-31C1-49A8-0C2E-7054D89E282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36FAA0A-CD76-7CD5-5D5D-4E9E1028CADE}"/>
              </a:ext>
            </a:extLst>
          </p:cNvPr>
          <p:cNvSpPr>
            <a:spLocks noGrp="1"/>
          </p:cNvSpPr>
          <p:nvPr>
            <p:ph type="title"/>
          </p:nvPr>
        </p:nvSpPr>
        <p:spPr>
          <a:xfrm>
            <a:off x="1075824" y="565554"/>
            <a:ext cx="10154709" cy="862007"/>
          </a:xfrm>
        </p:spPr>
        <p:txBody>
          <a:bodyPr>
            <a:normAutofit/>
          </a:bodyPr>
          <a:lstStyle/>
          <a:p>
            <a:pPr algn="ctr"/>
            <a:r>
              <a:rPr lang="en-US" sz="3600" dirty="0">
                <a:solidFill>
                  <a:schemeClr val="accent1">
                    <a:lumMod val="75000"/>
                  </a:schemeClr>
                </a:solidFill>
              </a:rPr>
              <a:t>Opening Prayer Verse: 1 Corinthians</a:t>
            </a:r>
          </a:p>
        </p:txBody>
      </p:sp>
      <p:sp>
        <p:nvSpPr>
          <p:cNvPr id="11" name="Content Placeholder 2">
            <a:extLst>
              <a:ext uri="{FF2B5EF4-FFF2-40B4-BE49-F238E27FC236}">
                <a16:creationId xmlns:a16="http://schemas.microsoft.com/office/drawing/2014/main" id="{76EAA6A9-19C5-C89B-1AEF-2A5CEC655221}"/>
              </a:ext>
            </a:extLst>
          </p:cNvPr>
          <p:cNvSpPr>
            <a:spLocks noGrp="1"/>
          </p:cNvSpPr>
          <p:nvPr>
            <p:ph sz="half" idx="1"/>
          </p:nvPr>
        </p:nvSpPr>
        <p:spPr>
          <a:xfrm>
            <a:off x="961467" y="2652136"/>
            <a:ext cx="5178664" cy="2058600"/>
          </a:xfrm>
        </p:spPr>
        <p:txBody>
          <a:bodyPr>
            <a:noAutofit/>
          </a:bodyPr>
          <a:lstStyle/>
          <a:p>
            <a:pPr marL="0" indent="0">
              <a:buNone/>
            </a:pPr>
            <a:r>
              <a:rPr lang="en-US" sz="1200" dirty="0">
                <a:hlinkClick r:id="rId2"/>
              </a:rPr>
              <a:t>1 Corinthians 1:2-9</a:t>
            </a:r>
            <a:r>
              <a:rPr lang="en-US" sz="1200" dirty="0"/>
              <a:t>, “To the church of God that is in Corinth, to those sanctified in Christ Jesus, called to be saints together with all those who in every place call upon the name of our Lord Jesus Christ, both their Lord and ours: Grace to you and peace from God our Father and the Lord Jesus Christ. I give thanks to my God always for you because of the grace of God that was given you in Christ Jesus, that in every way you were enriched in him in all speech and all knowledge — even as the testimony about Christ was confirmed among you — so that you are not lacking in any gift, as you wait for the revealing of our Lord Jesus Christ, who will sustain you to the end, guiltless in the day of our Lord Jesus Christ. God is faithful, by whom you were called into the fellowship of his Son, Jesus Christ our Lord.</a:t>
            </a:r>
          </a:p>
          <a:p>
            <a:pPr marL="0" indent="0">
              <a:buNone/>
            </a:pPr>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Orange sunset at a mountain">
            <a:extLst>
              <a:ext uri="{FF2B5EF4-FFF2-40B4-BE49-F238E27FC236}">
                <a16:creationId xmlns:a16="http://schemas.microsoft.com/office/drawing/2014/main" id="{74ED140E-9B94-7A01-CAB1-5CC2F00807D2}"/>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81DAE5E3-F23A-ACB1-DFD2-0B2164FF8381}"/>
              </a:ext>
            </a:extLst>
          </p:cNvPr>
          <p:cNvSpPr>
            <a:spLocks noGrp="1"/>
          </p:cNvSpPr>
          <p:nvPr>
            <p:ph type="sldNum" sz="quarter" idx="12"/>
          </p:nvPr>
        </p:nvSpPr>
        <p:spPr>
          <a:xfrm>
            <a:off x="10167673" y="6400030"/>
            <a:ext cx="1107230" cy="320591"/>
          </a:xfrm>
        </p:spPr>
        <p:txBody>
          <a:bodyPr anchor="b">
            <a:normAutofit/>
          </a:bodyPr>
          <a:lstStyle/>
          <a:p>
            <a:pPr>
              <a:spcAft>
                <a:spcPts val="600"/>
              </a:spcAft>
            </a:pPr>
            <a:fld id="{DA60BA0E-20D0-4E7C-B286-26C960A6788F}" type="slidenum">
              <a:rPr lang="en-US" smtClean="0"/>
              <a:pPr>
                <a:spcAft>
                  <a:spcPts val="600"/>
                </a:spcAft>
              </a:pPr>
              <a:t>6</a:t>
            </a:fld>
            <a:endParaRPr lang="en-US" dirty="0"/>
          </a:p>
        </p:txBody>
      </p:sp>
    </p:spTree>
    <p:extLst>
      <p:ext uri="{BB962C8B-B14F-4D97-AF65-F5344CB8AC3E}">
        <p14:creationId xmlns:p14="http://schemas.microsoft.com/office/powerpoint/2010/main" val="83534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A01F-B9E4-6B4C-34C7-C175696ADABA}"/>
              </a:ext>
            </a:extLst>
          </p:cNvPr>
          <p:cNvSpPr>
            <a:spLocks noGrp="1"/>
          </p:cNvSpPr>
          <p:nvPr>
            <p:ph type="title"/>
          </p:nvPr>
        </p:nvSpPr>
        <p:spPr>
          <a:xfrm>
            <a:off x="1034220" y="228600"/>
            <a:ext cx="10190828" cy="471389"/>
          </a:xfrm>
        </p:spPr>
        <p:txBody>
          <a:bodyPr>
            <a:normAutofit fontScale="90000"/>
          </a:bodyPr>
          <a:lstStyle/>
          <a:p>
            <a:pPr algn="ctr"/>
            <a:r>
              <a:rPr lang="en-US" sz="3200" spc="-50" dirty="0">
                <a:solidFill>
                  <a:schemeClr val="accent5">
                    <a:lumMod val="75000"/>
                  </a:schemeClr>
                </a:solidFill>
              </a:rPr>
              <a:t>REVIEW OF ROMANS</a:t>
            </a:r>
            <a:endParaRPr lang="en-US" sz="3200" dirty="0"/>
          </a:p>
        </p:txBody>
      </p:sp>
      <p:sp>
        <p:nvSpPr>
          <p:cNvPr id="4" name="Slide Number Placeholder 3">
            <a:extLst>
              <a:ext uri="{FF2B5EF4-FFF2-40B4-BE49-F238E27FC236}">
                <a16:creationId xmlns:a16="http://schemas.microsoft.com/office/drawing/2014/main" id="{0AE546E9-4850-5CBD-AF7C-051FA112DC02}"/>
              </a:ext>
            </a:extLst>
          </p:cNvPr>
          <p:cNvSpPr>
            <a:spLocks noGrp="1"/>
          </p:cNvSpPr>
          <p:nvPr>
            <p:ph type="sldNum" sz="quarter" idx="12"/>
          </p:nvPr>
        </p:nvSpPr>
        <p:spPr/>
        <p:txBody>
          <a:bodyPr/>
          <a:lstStyle/>
          <a:p>
            <a:fld id="{AA404F46-0C47-424B-883B-DA147CF358A3}" type="slidenum">
              <a:rPr lang="en-US" smtClean="0"/>
              <a:t>7</a:t>
            </a:fld>
            <a:endParaRPr lang="en-US" dirty="0"/>
          </a:p>
        </p:txBody>
      </p:sp>
      <p:sp>
        <p:nvSpPr>
          <p:cNvPr id="5" name="Content Placeholder 2">
            <a:extLst>
              <a:ext uri="{FF2B5EF4-FFF2-40B4-BE49-F238E27FC236}">
                <a16:creationId xmlns:a16="http://schemas.microsoft.com/office/drawing/2014/main" id="{32D80D34-F9D2-415F-F8F8-E3E80B11459F}"/>
              </a:ext>
            </a:extLst>
          </p:cNvPr>
          <p:cNvSpPr txBox="1">
            <a:spLocks/>
          </p:cNvSpPr>
          <p:nvPr/>
        </p:nvSpPr>
        <p:spPr>
          <a:xfrm>
            <a:off x="945711" y="1100747"/>
            <a:ext cx="10517908" cy="5300053"/>
          </a:xfrm>
          <a:prstGeom prst="rect">
            <a:avLst/>
          </a:prstGeom>
        </p:spPr>
        <p:txBody>
          <a:bodyPr vert="horz" lIns="91440" tIns="45720" rIns="91440" bIns="45720" rtlCol="0" anchor="t">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defTabSz="914400">
              <a:spcBef>
                <a:spcPts val="0"/>
              </a:spcBef>
              <a:spcAft>
                <a:spcPts val="0"/>
              </a:spcAft>
              <a:buClr>
                <a:srgbClr val="E5224E"/>
              </a:buClr>
              <a:buNone/>
              <a:defRPr/>
            </a:pPr>
            <a:r>
              <a:rPr kumimoji="0" lang="en-US" sz="1100" b="1" i="0" u="none" strike="noStrike" kern="1200" cap="none" spc="0" normalizeH="0" baseline="0" noProof="0" dirty="0">
                <a:ln>
                  <a:noFill/>
                </a:ln>
                <a:solidFill>
                  <a:prstClr val="black"/>
                </a:solidFill>
                <a:effectLst/>
                <a:uLnTx/>
                <a:uFillTx/>
                <a:latin typeface="+mj-lt"/>
                <a:ea typeface="+mn-ea"/>
                <a:cs typeface="+mn-cs"/>
              </a:rPr>
              <a:t>Brief Summary</a:t>
            </a:r>
            <a:r>
              <a:rPr kumimoji="0" lang="en-US" sz="1100" b="0" i="0" u="none" strike="noStrike" kern="1200" cap="none" spc="0" normalizeH="0" baseline="0" noProof="0" dirty="0">
                <a:ln>
                  <a:noFill/>
                </a:ln>
                <a:solidFill>
                  <a:prstClr val="black"/>
                </a:solidFill>
                <a:effectLst/>
                <a:uLnTx/>
                <a:uFillTx/>
                <a:latin typeface="+mj-lt"/>
                <a:ea typeface="+mn-ea"/>
                <a:cs typeface="+mn-cs"/>
              </a:rPr>
              <a:t>: </a:t>
            </a:r>
            <a:r>
              <a:rPr lang="en-US" sz="1100" dirty="0">
                <a:solidFill>
                  <a:prstClr val="black"/>
                </a:solidFill>
                <a:latin typeface="+mj-lt"/>
              </a:rPr>
              <a:t>Guided by the Holy Spirit, Paul writes t</a:t>
            </a:r>
            <a:r>
              <a:rPr kumimoji="0" lang="en-US" sz="1100" b="0" i="0" u="none" strike="noStrike" kern="1200" cap="none" spc="0" normalizeH="0" baseline="0" noProof="0" dirty="0">
                <a:ln>
                  <a:noFill/>
                </a:ln>
                <a:solidFill>
                  <a:prstClr val="black"/>
                </a:solidFill>
                <a:effectLst/>
                <a:uLnTx/>
                <a:uFillTx/>
                <a:latin typeface="+mj-lt"/>
                <a:ea typeface="+mn-ea"/>
                <a:cs typeface="+mn-cs"/>
              </a:rPr>
              <a:t>he letter to the Romans </a:t>
            </a:r>
            <a:r>
              <a:rPr lang="en-US" sz="1100" dirty="0">
                <a:solidFill>
                  <a:prstClr val="black"/>
                </a:solidFill>
                <a:latin typeface="+mj-lt"/>
              </a:rPr>
              <a:t>from </a:t>
            </a:r>
            <a:r>
              <a:rPr kumimoji="0" lang="en-US" sz="1100" b="0" i="0" u="none" strike="noStrike" kern="1200" cap="none" spc="0" normalizeH="0" baseline="0" noProof="0" dirty="0">
                <a:ln>
                  <a:noFill/>
                </a:ln>
                <a:solidFill>
                  <a:prstClr val="black"/>
                </a:solidFill>
                <a:effectLst/>
                <a:uLnTx/>
                <a:uFillTx/>
                <a:latin typeface="+mj-lt"/>
                <a:ea typeface="+mn-ea"/>
                <a:cs typeface="+mn-cs"/>
              </a:rPr>
              <a:t>Corinth while staying in the home of a believer named Gaius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3"/>
              </a:rPr>
              <a:t>Romans 16:23</a:t>
            </a:r>
            <a:r>
              <a:rPr kumimoji="0" lang="en-US" sz="1100" b="0" i="0" u="none" strike="noStrike" kern="1200" cap="none" spc="0" normalizeH="0" baseline="0" noProof="0" dirty="0">
                <a:ln>
                  <a:noFill/>
                </a:ln>
                <a:solidFill>
                  <a:prstClr val="black"/>
                </a:solidFill>
                <a:effectLst/>
                <a:uLnTx/>
                <a:uFillTx/>
                <a:latin typeface="+mj-lt"/>
                <a:ea typeface="+mn-ea"/>
                <a:cs typeface="+mn-cs"/>
              </a:rPr>
              <a:t>). The timing of this</a:t>
            </a:r>
            <a:r>
              <a:rPr lang="en-US" sz="1100" dirty="0">
                <a:solidFill>
                  <a:prstClr val="black"/>
                </a:solidFill>
                <a:latin typeface="+mj-lt"/>
              </a:rPr>
              <a:t> letter is </a:t>
            </a:r>
            <a:r>
              <a:rPr kumimoji="0" lang="en-US" sz="1100" b="0" i="0" u="none" strike="noStrike" kern="1200" cap="none" spc="0" normalizeH="0" baseline="0" noProof="0" dirty="0">
                <a:ln>
                  <a:noFill/>
                </a:ln>
                <a:solidFill>
                  <a:prstClr val="black"/>
                </a:solidFill>
                <a:effectLst/>
                <a:uLnTx/>
                <a:uFillTx/>
                <a:latin typeface="+mj-lt"/>
                <a:ea typeface="+mn-ea"/>
                <a:cs typeface="+mn-cs"/>
              </a:rPr>
              <a:t>just prior to Paul’s trip to Jerusalem to deliver the alms that had been given for the poor there. Paul also states that having fulfilled his ministry to the Gentiles from Jerusalem all the way to Illyricum, which was north of Italy, he now hoped to visit the church in Rome as he passed through on his way to Spain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4"/>
              </a:rPr>
              <a:t>Romans 15:17-26</a:t>
            </a:r>
            <a:r>
              <a:rPr kumimoji="0" lang="en-US" sz="1100" b="0" i="0" u="none" strike="noStrike" kern="1200" cap="none" spc="0" normalizeH="0" baseline="0" noProof="0" dirty="0">
                <a:ln>
                  <a:noFill/>
                </a:ln>
                <a:solidFill>
                  <a:prstClr val="black"/>
                </a:solidFill>
                <a:effectLst/>
                <a:uLnTx/>
                <a:uFillTx/>
                <a:latin typeface="+mj-lt"/>
                <a:ea typeface="+mn-ea"/>
                <a:cs typeface="+mn-cs"/>
              </a:rPr>
              <a:t>). However, based on what we can glean from Scriptures and </a:t>
            </a:r>
            <a:r>
              <a:rPr lang="en-US" sz="1100" dirty="0">
                <a:solidFill>
                  <a:prstClr val="black"/>
                </a:solidFill>
                <a:latin typeface="+mj-lt"/>
              </a:rPr>
              <a:t>reliable outside historical sources, </a:t>
            </a:r>
            <a:r>
              <a:rPr kumimoji="0" lang="en-US" sz="1100" b="0" i="0" u="none" strike="noStrike" kern="1200" cap="none" spc="0" normalizeH="0" baseline="0" noProof="0" dirty="0">
                <a:ln>
                  <a:noFill/>
                </a:ln>
                <a:solidFill>
                  <a:prstClr val="black"/>
                </a:solidFill>
                <a:effectLst/>
                <a:uLnTx/>
                <a:uFillTx/>
                <a:latin typeface="+mj-lt"/>
                <a:ea typeface="+mn-ea"/>
                <a:cs typeface="+mn-cs"/>
              </a:rPr>
              <a:t>his plans were interrupted when he was arrested in Jerusalem. He would eventually go to Rome as a prisoner. </a:t>
            </a:r>
          </a:p>
          <a:p>
            <a:pPr marL="0" lvl="0" indent="0" defTabSz="914400">
              <a:spcBef>
                <a:spcPts val="0"/>
              </a:spcBef>
              <a:spcAft>
                <a:spcPts val="0"/>
              </a:spcAft>
              <a:buClr>
                <a:srgbClr val="E5224E"/>
              </a:buClr>
              <a:buNone/>
              <a:defRPr/>
            </a:pPr>
            <a:endParaRPr kumimoji="0" lang="en-US" sz="600" b="0" i="0" u="none" strike="noStrike" kern="1200" cap="none" spc="0" normalizeH="0" baseline="0" noProof="0" dirty="0">
              <a:ln>
                <a:noFill/>
              </a:ln>
              <a:solidFill>
                <a:prstClr val="black"/>
              </a:solidFill>
              <a:effectLst/>
              <a:uLnTx/>
              <a:uFillTx/>
              <a:latin typeface="+mj-lt"/>
              <a:ea typeface="+mn-ea"/>
              <a:cs typeface="+mn-cs"/>
            </a:endParaRPr>
          </a:p>
          <a:p>
            <a:pPr marL="0" lvl="0" indent="0" defTabSz="914400">
              <a:spcBef>
                <a:spcPts val="0"/>
              </a:spcBef>
              <a:spcAft>
                <a:spcPts val="600"/>
              </a:spcAft>
              <a:buClr>
                <a:srgbClr val="E5224E"/>
              </a:buClr>
              <a:buNone/>
              <a:defRPr/>
            </a:pPr>
            <a:r>
              <a:rPr kumimoji="0" lang="en-US" sz="1100" b="0" i="0" u="none" strike="noStrike" kern="1200" cap="none" spc="0" normalizeH="0" baseline="0" noProof="0" dirty="0">
                <a:ln>
                  <a:noFill/>
                </a:ln>
                <a:solidFill>
                  <a:prstClr val="black"/>
                </a:solidFill>
                <a:effectLst/>
                <a:uLnTx/>
                <a:uFillTx/>
                <a:latin typeface="+mj-lt"/>
                <a:ea typeface="+mn-ea"/>
                <a:cs typeface="+mn-cs"/>
              </a:rPr>
              <a:t>In Romans, Paul unpacks Old Testament Scriptures to teach several primary Christian doctrines. </a:t>
            </a:r>
          </a:p>
          <a:p>
            <a:pPr marL="182880" marR="0" lvl="0" indent="-182880" algn="l" defTabSz="914400" rtl="0" eaLnBrk="1" fontAlgn="auto" latinLnBrk="0" hangingPunct="1">
              <a:lnSpc>
                <a:spcPct val="90000"/>
              </a:lnSpc>
              <a:spcBef>
                <a:spcPts val="0"/>
              </a:spcBef>
              <a:spcAft>
                <a:spcPts val="600"/>
              </a:spcAft>
              <a:buClr>
                <a:srgbClr val="E5224E"/>
              </a:buClr>
              <a:buSzPct val="100000"/>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mj-lt"/>
                <a:ea typeface="+mn-ea"/>
                <a:cs typeface="+mn-cs"/>
              </a:rPr>
              <a:t>All human beings are unrighteous</a:t>
            </a:r>
            <a:r>
              <a:rPr lang="en-US" sz="1050" dirty="0">
                <a:solidFill>
                  <a:prstClr val="black"/>
                </a:solidFill>
                <a:latin typeface="+mj-lt"/>
              </a:rPr>
              <a:t> and </a:t>
            </a:r>
            <a:r>
              <a:rPr kumimoji="0" lang="en-US" sz="1050" b="0" i="0" u="none" strike="noStrike" kern="1200" cap="none" spc="0" normalizeH="0" baseline="0" noProof="0" dirty="0">
                <a:ln>
                  <a:noFill/>
                </a:ln>
                <a:solidFill>
                  <a:prstClr val="black"/>
                </a:solidFill>
                <a:effectLst/>
                <a:uLnTx/>
                <a:uFillTx/>
                <a:latin typeface="+mj-lt"/>
                <a:ea typeface="+mn-ea"/>
                <a:cs typeface="+mn-cs"/>
              </a:rPr>
              <a:t>under God’s judgment. When we continue to live unrighteous lives we suppress the truth about God, which God has made plain to us. Thus, we are without excuse.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5"/>
              </a:rPr>
              <a:t>Romans 1:19-25</a:t>
            </a:r>
            <a:r>
              <a:rPr kumimoji="0" lang="en-US" sz="1050" b="0" i="0" u="none" strike="noStrike" kern="1200" cap="none" spc="0" normalizeH="0" baseline="0" noProof="0" dirty="0">
                <a:ln>
                  <a:noFill/>
                </a:ln>
                <a:solidFill>
                  <a:prstClr val="black"/>
                </a:solidFill>
                <a:effectLst/>
                <a:uLnTx/>
                <a:uFillTx/>
                <a:latin typeface="+mj-lt"/>
                <a:ea typeface="+mn-ea"/>
                <a:cs typeface="+mn-cs"/>
              </a:rPr>
              <a:t>,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6"/>
              </a:rPr>
              <a:t>3:9-18</a:t>
            </a:r>
            <a:r>
              <a:rPr kumimoji="0" lang="en-US" sz="1050" b="0" i="0" u="none" strike="noStrike" kern="1200" cap="none" spc="0" normalizeH="0" baseline="0" noProof="0" dirty="0">
                <a:ln>
                  <a:noFill/>
                </a:ln>
                <a:solidFill>
                  <a:prstClr val="black"/>
                </a:solidFill>
                <a:effectLst/>
                <a:uLnTx/>
                <a:uFillTx/>
                <a:latin typeface="+mj-lt"/>
                <a:ea typeface="+mn-ea"/>
                <a:cs typeface="+mn-cs"/>
              </a:rPr>
              <a:t>)</a:t>
            </a:r>
          </a:p>
          <a:p>
            <a:pPr marL="182880" lvl="0" indent="-182880" defTabSz="914400">
              <a:spcBef>
                <a:spcPts val="0"/>
              </a:spcBef>
              <a:spcAft>
                <a:spcPts val="600"/>
              </a:spcAft>
              <a:buClr>
                <a:srgbClr val="E5224E"/>
              </a:buClr>
              <a:buFont typeface="Arial" panose="020B0604020202020204" pitchFamily="34" charset="0"/>
              <a:buChar char="•"/>
              <a:defRPr/>
            </a:pPr>
            <a:r>
              <a:rPr kumimoji="0" lang="en-US" sz="1050" b="0" i="0" u="none" strike="noStrike" kern="1200" cap="none" spc="0" normalizeH="0" baseline="0" noProof="0" dirty="0">
                <a:ln>
                  <a:noFill/>
                </a:ln>
                <a:solidFill>
                  <a:prstClr val="black"/>
                </a:solidFill>
                <a:effectLst/>
                <a:uLnTx/>
                <a:uFillTx/>
                <a:latin typeface="+mj-lt"/>
                <a:ea typeface="+mn-ea"/>
                <a:cs typeface="+mn-cs"/>
              </a:rPr>
              <a:t>The gospel of Jesus Christ is the power of God for salvation to everyone who believes. Since we have all rebelled against God and are guilty before Him, righteousness in the court of the Infinitely Holy One is impossible for us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7"/>
              </a:rPr>
              <a:t>Matthew 19:25-26</a:t>
            </a:r>
            <a:r>
              <a:rPr kumimoji="0" lang="en-US" sz="1050" b="0" i="0" u="none" strike="noStrike" kern="1200" cap="none" spc="0" normalizeH="0" baseline="0" noProof="0" dirty="0">
                <a:ln>
                  <a:noFill/>
                </a:ln>
                <a:solidFill>
                  <a:prstClr val="black"/>
                </a:solidFill>
                <a:effectLst/>
                <a:uLnTx/>
                <a:uFillTx/>
                <a:latin typeface="+mj-lt"/>
                <a:ea typeface="+mn-ea"/>
                <a:cs typeface="+mn-cs"/>
              </a:rPr>
              <a:t>). As finite creatures we can no</a:t>
            </a:r>
            <a:r>
              <a:rPr lang="en-US" sz="1050" dirty="0">
                <a:solidFill>
                  <a:prstClr val="black"/>
                </a:solidFill>
                <a:latin typeface="+mj-lt"/>
              </a:rPr>
              <a:t>t pay off our sin debt against God. </a:t>
            </a:r>
            <a:r>
              <a:rPr kumimoji="0" lang="en-US" sz="1050" b="0" i="0" u="none" strike="noStrike" kern="1200" cap="none" spc="0" normalizeH="0" baseline="0" noProof="0" dirty="0">
                <a:ln>
                  <a:noFill/>
                </a:ln>
                <a:solidFill>
                  <a:prstClr val="black"/>
                </a:solidFill>
                <a:effectLst/>
                <a:uLnTx/>
                <a:uFillTx/>
                <a:latin typeface="+mj-lt"/>
                <a:ea typeface="+mn-ea"/>
                <a:cs typeface="+mn-cs"/>
              </a:rPr>
              <a:t>We can only be justified by God’s mercy through faith in the redemptive work of Jesus Christ. Jesus, the Infinitely Righteous Son of God, alone could appease God’s wrath</a:t>
            </a:r>
            <a:r>
              <a:rPr lang="en-US" sz="1050" dirty="0">
                <a:solidFill>
                  <a:prstClr val="black"/>
                </a:solidFill>
                <a:latin typeface="+mj-lt"/>
              </a:rPr>
              <a:t> providing the Way for God to be just and justifier of his people. While we were still sinners Christ died on a cross for our sins.</a:t>
            </a:r>
            <a:r>
              <a:rPr kumimoji="0" lang="en-US" sz="1050" b="0" i="0" u="none" strike="noStrike" kern="1200" cap="none" spc="0" normalizeH="0" baseline="0" noProof="0" dirty="0">
                <a:ln>
                  <a:noFill/>
                </a:ln>
                <a:solidFill>
                  <a:prstClr val="black"/>
                </a:solidFill>
                <a:effectLst/>
                <a:uLnTx/>
                <a:uFillTx/>
                <a:latin typeface="+mj-lt"/>
                <a:ea typeface="+mn-ea"/>
                <a:cs typeface="+mn-cs"/>
              </a:rPr>
              <a:t>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8"/>
              </a:rPr>
              <a:t>Rom 3:19-26</a:t>
            </a:r>
            <a:r>
              <a:rPr kumimoji="0" lang="en-US" sz="1050" b="0" i="0" u="none" strike="noStrike" kern="1200" cap="none" spc="0" normalizeH="0" baseline="0" noProof="0" dirty="0">
                <a:ln>
                  <a:noFill/>
                </a:ln>
                <a:solidFill>
                  <a:prstClr val="black"/>
                </a:solidFill>
                <a:effectLst/>
                <a:uLnTx/>
                <a:uFillTx/>
                <a:latin typeface="+mj-lt"/>
                <a:ea typeface="+mn-ea"/>
                <a:cs typeface="+mn-cs"/>
              </a:rPr>
              <a:t>,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9"/>
              </a:rPr>
              <a:t>5:8</a:t>
            </a:r>
            <a:r>
              <a:rPr kumimoji="0" lang="en-US" sz="1050" b="0" i="0" u="none" strike="noStrike" kern="1200" cap="none" spc="0" normalizeH="0" baseline="0" noProof="0" dirty="0">
                <a:ln>
                  <a:noFill/>
                </a:ln>
                <a:solidFill>
                  <a:prstClr val="black"/>
                </a:solidFill>
                <a:effectLst/>
                <a:uLnTx/>
                <a:uFillTx/>
                <a:latin typeface="+mj-lt"/>
                <a:ea typeface="+mn-ea"/>
                <a:cs typeface="+mn-cs"/>
              </a:rPr>
              <a:t>)</a:t>
            </a:r>
          </a:p>
          <a:p>
            <a:pPr marL="182880" marR="0" lvl="0" indent="-182880" algn="l" defTabSz="914400" rtl="0" eaLnBrk="1" fontAlgn="auto" latinLnBrk="0" hangingPunct="1">
              <a:lnSpc>
                <a:spcPct val="90000"/>
              </a:lnSpc>
              <a:spcBef>
                <a:spcPts val="0"/>
              </a:spcBef>
              <a:spcAft>
                <a:spcPts val="600"/>
              </a:spcAft>
              <a:buClr>
                <a:srgbClr val="E5224E"/>
              </a:buClr>
              <a:buSzPct val="100000"/>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mj-lt"/>
                <a:ea typeface="+mn-ea"/>
                <a:cs typeface="+mn-cs"/>
              </a:rPr>
              <a:t>Since salvation is a gift that relies on God’s grace and not on our own unrighteous and wavering lives, the promise of eternal life is guaranteed. God has granted us the righteousness that comes through faith in His salvation, and He works all things for our good. Nothing can separate us from the love of God in Christ Jesus.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10"/>
              </a:rPr>
              <a:t>Romans 4:16</a:t>
            </a:r>
            <a:r>
              <a:rPr kumimoji="0" lang="en-US" sz="1050" b="0" i="0" u="none" strike="noStrike" kern="1200" cap="none" spc="0" normalizeH="0" baseline="0" noProof="0" dirty="0">
                <a:ln>
                  <a:noFill/>
                </a:ln>
                <a:solidFill>
                  <a:prstClr val="black"/>
                </a:solidFill>
                <a:effectLst/>
                <a:uLnTx/>
                <a:uFillTx/>
                <a:latin typeface="+mj-lt"/>
                <a:ea typeface="+mn-ea"/>
                <a:cs typeface="+mn-cs"/>
              </a:rPr>
              <a:t>,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11"/>
              </a:rPr>
              <a:t>8:28</a:t>
            </a:r>
            <a:r>
              <a:rPr kumimoji="0" lang="en-US" sz="1050" b="0" i="0" u="none" strike="noStrike" kern="1200" cap="none" spc="0" normalizeH="0" baseline="0" noProof="0" dirty="0">
                <a:ln>
                  <a:noFill/>
                </a:ln>
                <a:solidFill>
                  <a:prstClr val="black"/>
                </a:solidFill>
                <a:effectLst/>
                <a:uLnTx/>
                <a:uFillTx/>
                <a:latin typeface="+mj-lt"/>
                <a:ea typeface="+mn-ea"/>
                <a:cs typeface="+mn-cs"/>
              </a:rPr>
              <a:t>,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12"/>
              </a:rPr>
              <a:t>8:35-39</a:t>
            </a:r>
            <a:r>
              <a:rPr kumimoji="0" lang="en-US" sz="1050" b="0" i="0" u="none" strike="noStrike" kern="1200" cap="none" spc="0" normalizeH="0" baseline="0" noProof="0" dirty="0">
                <a:ln>
                  <a:noFill/>
                </a:ln>
                <a:solidFill>
                  <a:prstClr val="black"/>
                </a:solidFill>
                <a:effectLst/>
                <a:uLnTx/>
                <a:uFillTx/>
                <a:latin typeface="+mj-lt"/>
                <a:ea typeface="+mn-ea"/>
                <a:cs typeface="+mn-cs"/>
              </a:rPr>
              <a:t>)</a:t>
            </a:r>
          </a:p>
          <a:p>
            <a:pPr marL="182880" marR="0" lvl="0" indent="-182880" algn="l" defTabSz="914400" rtl="0" eaLnBrk="1" fontAlgn="auto" latinLnBrk="0" hangingPunct="1">
              <a:lnSpc>
                <a:spcPct val="90000"/>
              </a:lnSpc>
              <a:spcBef>
                <a:spcPts val="0"/>
              </a:spcBef>
              <a:spcAft>
                <a:spcPts val="600"/>
              </a:spcAft>
              <a:buClr>
                <a:srgbClr val="E5224E"/>
              </a:buClr>
              <a:buSzPct val="100000"/>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mj-lt"/>
                <a:ea typeface="+mn-ea"/>
                <a:cs typeface="+mn-cs"/>
              </a:rPr>
              <a:t>The law, while good, was powerless to save; instead, it was given to expose sin and rebellion and show us our need for God’s mercy. (</a:t>
            </a:r>
            <a:r>
              <a:rPr kumimoji="0" lang="en-US" sz="1050" b="0" i="0" u="none" strike="noStrike" kern="1200" cap="none" spc="0" normalizeH="0" baseline="0" noProof="0" dirty="0">
                <a:ln>
                  <a:noFill/>
                </a:ln>
                <a:solidFill>
                  <a:prstClr val="black"/>
                </a:solidFill>
                <a:effectLst/>
                <a:uLnTx/>
                <a:uFillTx/>
                <a:latin typeface="+mj-lt"/>
                <a:ea typeface="+mn-ea"/>
                <a:cs typeface="+mn-cs"/>
                <a:hlinkClick r:id="rId13"/>
              </a:rPr>
              <a:t>Romans 7:7</a:t>
            </a:r>
            <a:r>
              <a:rPr kumimoji="0" lang="en-US" sz="1050" b="0" i="0" u="none" strike="noStrike" kern="1200" cap="none" spc="0" normalizeH="0" baseline="0" noProof="0" dirty="0">
                <a:ln>
                  <a:noFill/>
                </a:ln>
                <a:solidFill>
                  <a:prstClr val="black"/>
                </a:solidFill>
                <a:effectLst/>
                <a:uLnTx/>
                <a:uFillTx/>
                <a:latin typeface="+mj-lt"/>
                <a:ea typeface="+mn-ea"/>
                <a:cs typeface="+mn-cs"/>
              </a:rPr>
              <a:t>)</a:t>
            </a:r>
          </a:p>
          <a:p>
            <a:pPr marL="182880" indent="-182880" defTabSz="914400">
              <a:spcBef>
                <a:spcPts val="0"/>
              </a:spcBef>
              <a:spcAft>
                <a:spcPts val="600"/>
              </a:spcAft>
              <a:buClr>
                <a:srgbClr val="E5224E"/>
              </a:buClr>
              <a:buFont typeface="Arial" panose="020B0604020202020204" pitchFamily="34" charset="0"/>
              <a:buChar char="•"/>
              <a:defRPr/>
            </a:pPr>
            <a:r>
              <a:rPr lang="en-US" sz="1050" dirty="0">
                <a:solidFill>
                  <a:prstClr val="black"/>
                </a:solidFill>
                <a:latin typeface="+mj-lt"/>
              </a:rPr>
              <a:t>Because mercy and faith are gifts by God’s grace; there is no room for boasting. Therefore, salvation does not depend on one’s works but on God’s sovereign choice to give mercy. As it is written “I will have mercy on whom I have mercy.” (</a:t>
            </a:r>
            <a:r>
              <a:rPr lang="en-US" sz="1050" dirty="0">
                <a:solidFill>
                  <a:prstClr val="black"/>
                </a:solidFill>
                <a:latin typeface="+mj-lt"/>
                <a:hlinkClick r:id="rId14"/>
              </a:rPr>
              <a:t>Romans 9:8-16</a:t>
            </a:r>
            <a:r>
              <a:rPr lang="en-US" sz="1050" dirty="0">
                <a:solidFill>
                  <a:prstClr val="black"/>
                </a:solidFill>
                <a:latin typeface="+mj-lt"/>
              </a:rPr>
              <a:t>)</a:t>
            </a:r>
          </a:p>
          <a:p>
            <a:pPr marL="182880" lvl="0" indent="-182880" defTabSz="914400">
              <a:spcBef>
                <a:spcPts val="0"/>
              </a:spcBef>
              <a:spcAft>
                <a:spcPts val="600"/>
              </a:spcAft>
              <a:buClr>
                <a:srgbClr val="E5224E"/>
              </a:buClr>
              <a:buFont typeface="Arial" panose="020B0604020202020204" pitchFamily="34" charset="0"/>
              <a:buChar char="•"/>
              <a:defRPr/>
            </a:pPr>
            <a:r>
              <a:rPr lang="en-US" sz="1050" dirty="0">
                <a:solidFill>
                  <a:prstClr val="black"/>
                </a:solidFill>
                <a:latin typeface="+mj-lt"/>
              </a:rPr>
              <a:t>The mystery of God hidden in the Old Testament is that Abraham is the father of all who live by faith: Jew and Gentile. And a partial hardening of Israel has occurred until the Gentiles are brought in. Israel’s rejection meant reconciliation of the world; their acceptance will mean life from the dead. When Jesus Christ returns Israel will be saved. (</a:t>
            </a:r>
            <a:r>
              <a:rPr lang="en-US" sz="1050" dirty="0">
                <a:solidFill>
                  <a:prstClr val="black"/>
                </a:solidFill>
                <a:latin typeface="+mj-lt"/>
                <a:hlinkClick r:id="rId15"/>
              </a:rPr>
              <a:t>Romans 4:16-25</a:t>
            </a:r>
            <a:r>
              <a:rPr lang="en-US" sz="1050" dirty="0">
                <a:solidFill>
                  <a:prstClr val="black"/>
                </a:solidFill>
                <a:latin typeface="+mj-lt"/>
              </a:rPr>
              <a:t>, </a:t>
            </a:r>
            <a:r>
              <a:rPr lang="en-US" sz="1050" dirty="0">
                <a:solidFill>
                  <a:prstClr val="black"/>
                </a:solidFill>
                <a:latin typeface="+mj-lt"/>
                <a:hlinkClick r:id="rId16"/>
              </a:rPr>
              <a:t>11:25-29</a:t>
            </a:r>
            <a:r>
              <a:rPr lang="en-US" sz="1050" dirty="0">
                <a:solidFill>
                  <a:prstClr val="black"/>
                </a:solidFill>
                <a:latin typeface="+mj-lt"/>
              </a:rPr>
              <a:t>, </a:t>
            </a:r>
            <a:r>
              <a:rPr lang="en-US" sz="1050" dirty="0">
                <a:solidFill>
                  <a:prstClr val="black"/>
                </a:solidFill>
                <a:latin typeface="+mj-lt"/>
                <a:hlinkClick r:id="rId17"/>
              </a:rPr>
              <a:t>Leviticus 23:15-21</a:t>
            </a:r>
            <a:r>
              <a:rPr lang="en-US" sz="1050" dirty="0">
                <a:solidFill>
                  <a:prstClr val="black"/>
                </a:solidFill>
                <a:latin typeface="+mj-lt"/>
              </a:rPr>
              <a:t>, </a:t>
            </a:r>
            <a:r>
              <a:rPr lang="en-US" sz="1050" dirty="0">
                <a:solidFill>
                  <a:prstClr val="black"/>
                </a:solidFill>
                <a:latin typeface="+mj-lt"/>
                <a:hlinkClick r:id="rId18"/>
              </a:rPr>
              <a:t>Acts 11:18</a:t>
            </a:r>
            <a:r>
              <a:rPr lang="en-US" sz="1050" dirty="0">
                <a:solidFill>
                  <a:prstClr val="black"/>
                </a:solidFill>
                <a:latin typeface="+mj-lt"/>
              </a:rPr>
              <a:t>)</a:t>
            </a:r>
          </a:p>
          <a:p>
            <a:pPr marL="182880" lvl="0" indent="-182880" defTabSz="914400">
              <a:spcBef>
                <a:spcPts val="0"/>
              </a:spcBef>
              <a:spcAft>
                <a:spcPts val="0"/>
              </a:spcAft>
              <a:buClr>
                <a:srgbClr val="E5224E"/>
              </a:buClr>
              <a:buFont typeface="Arial" panose="020B0604020202020204" pitchFamily="34" charset="0"/>
              <a:buChar char="•"/>
              <a:defRPr/>
            </a:pPr>
            <a:r>
              <a:rPr lang="en-US" sz="1050" dirty="0">
                <a:solidFill>
                  <a:prstClr val="black"/>
                </a:solidFill>
                <a:latin typeface="+mj-lt"/>
              </a:rPr>
              <a:t>Forgiven sinners are called to offer our bodies as living sacrifices as our worship to God. This means that by the Holy Spirit who lives in us, we are to combat our prideful tendencies by showing honor to others, serving with our gifts, loving the saints, caring for the weak, blessing our enemies, and obeying the authorities God has placed over us (</a:t>
            </a:r>
            <a:r>
              <a:rPr lang="en-US" sz="1050" dirty="0">
                <a:solidFill>
                  <a:prstClr val="black"/>
                </a:solidFill>
                <a:latin typeface="+mj-lt"/>
                <a:hlinkClick r:id="rId19"/>
              </a:rPr>
              <a:t>Romans 12:1</a:t>
            </a:r>
            <a:r>
              <a:rPr lang="en-US" sz="1050" dirty="0">
                <a:solidFill>
                  <a:prstClr val="black"/>
                </a:solidFill>
                <a:latin typeface="+mj-lt"/>
              </a:rPr>
              <a:t>-</a:t>
            </a:r>
            <a:r>
              <a:rPr lang="en-US" sz="1050" dirty="0">
                <a:solidFill>
                  <a:prstClr val="black"/>
                </a:solidFill>
                <a:latin typeface="+mj-lt"/>
                <a:hlinkClick r:id="rId20"/>
              </a:rPr>
              <a:t>13:8</a:t>
            </a:r>
            <a:r>
              <a:rPr lang="en-US" sz="1050" dirty="0">
                <a:solidFill>
                  <a:prstClr val="black"/>
                </a:solidFill>
                <a:latin typeface="+mj-lt"/>
              </a:rPr>
              <a:t>). The only wise God will strengthen us to do these things (</a:t>
            </a:r>
            <a:r>
              <a:rPr lang="en-US" sz="1050" dirty="0">
                <a:solidFill>
                  <a:prstClr val="black"/>
                </a:solidFill>
                <a:latin typeface="+mj-lt"/>
                <a:hlinkClick r:id="rId21"/>
              </a:rPr>
              <a:t>Romans 16:25-27</a:t>
            </a:r>
            <a:r>
              <a:rPr lang="en-US" sz="1050" dirty="0">
                <a:solidFill>
                  <a:prstClr val="black"/>
                </a:solidFill>
                <a:latin typeface="+mj-lt"/>
              </a:rPr>
              <a:t>).</a:t>
            </a:r>
          </a:p>
          <a:p>
            <a:pPr marL="0" marR="0" lvl="0" indent="0" algn="l" defTabSz="914400" rtl="0" eaLnBrk="1" fontAlgn="auto" latinLnBrk="0" hangingPunct="1">
              <a:lnSpc>
                <a:spcPct val="90000"/>
              </a:lnSpc>
              <a:spcBef>
                <a:spcPts val="0"/>
              </a:spcBef>
              <a:spcAft>
                <a:spcPts val="600"/>
              </a:spcAft>
              <a:buClr>
                <a:srgbClr val="E5224E"/>
              </a:buClr>
              <a:buSzPct val="100000"/>
              <a:buFont typeface="Calibri" panose="020F0502020204030204" pitchFamily="34" charset="0"/>
              <a:buNone/>
              <a:tabLst>
                <a:tab pos="288925" algn="l"/>
              </a:tabLst>
              <a:defRPr/>
            </a:pPr>
            <a:endParaRPr kumimoji="0" lang="en-US" sz="600" b="0" i="0" u="none" strike="noStrike" kern="1200" cap="none" spc="0" normalizeH="0" baseline="0" noProof="0" dirty="0">
              <a:ln>
                <a:noFill/>
              </a:ln>
              <a:solidFill>
                <a:prstClr val="black"/>
              </a:solidFill>
              <a:effectLst/>
              <a:uLnTx/>
              <a:uFillTx/>
              <a:latin typeface="+mj-lt"/>
              <a:ea typeface="+mn-ea"/>
              <a:cs typeface="+mn-cs"/>
            </a:endParaRPr>
          </a:p>
          <a:p>
            <a:pPr marL="0" lvl="0" indent="0" defTabSz="914400">
              <a:spcBef>
                <a:spcPts val="0"/>
              </a:spcBef>
              <a:spcAft>
                <a:spcPts val="600"/>
              </a:spcAft>
              <a:buClr>
                <a:srgbClr val="E5224E"/>
              </a:buClr>
              <a:buNone/>
              <a:defRPr/>
            </a:pPr>
            <a:r>
              <a:rPr kumimoji="0" lang="en-US" sz="1100" b="1" i="0" u="none" strike="noStrike" kern="1200" cap="none" spc="0" normalizeH="0" baseline="0" noProof="0" dirty="0">
                <a:ln>
                  <a:noFill/>
                </a:ln>
                <a:solidFill>
                  <a:prstClr val="black"/>
                </a:solidFill>
                <a:effectLst/>
                <a:uLnTx/>
                <a:uFillTx/>
                <a:latin typeface="+mj-lt"/>
                <a:ea typeface="+mn-ea"/>
                <a:cs typeface="+mn-cs"/>
              </a:rPr>
              <a:t>Connections</a:t>
            </a:r>
            <a:r>
              <a:rPr kumimoji="0" lang="en-US" sz="1100" b="0" i="0" u="none" strike="noStrike" kern="1200" cap="none" spc="0" normalizeH="0" baseline="0" noProof="0" dirty="0">
                <a:ln>
                  <a:noFill/>
                </a:ln>
                <a:solidFill>
                  <a:prstClr val="black"/>
                </a:solidFill>
                <a:effectLst/>
                <a:uLnTx/>
                <a:uFillTx/>
                <a:latin typeface="+mj-lt"/>
                <a:ea typeface="+mn-ea"/>
                <a:cs typeface="+mn-cs"/>
              </a:rPr>
              <a:t>: Paul uses several Old Testament people and events as illustrations of the glorious truths in the Book of Romans. Abraham believed God and righteousness was imputed to him by his faith, not by his works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22"/>
              </a:rPr>
              <a:t>Romans 4:1-5</a:t>
            </a:r>
            <a:r>
              <a:rPr kumimoji="0" lang="en-US" sz="1100" b="0" i="0" u="none" strike="noStrike" kern="1200" cap="none" spc="0" normalizeH="0" baseline="0" noProof="0" dirty="0">
                <a:ln>
                  <a:noFill/>
                </a:ln>
                <a:solidFill>
                  <a:prstClr val="black"/>
                </a:solidFill>
                <a:effectLst/>
                <a:uLnTx/>
                <a:uFillTx/>
                <a:latin typeface="+mj-lt"/>
                <a:ea typeface="+mn-ea"/>
                <a:cs typeface="+mn-cs"/>
              </a:rPr>
              <a:t>). In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23"/>
              </a:rPr>
              <a:t>Romans 4:6-9</a:t>
            </a:r>
            <a:r>
              <a:rPr kumimoji="0" lang="en-US" sz="1100" b="0" i="0" u="none" strike="noStrike" kern="1200" cap="none" spc="0" normalizeH="0" baseline="0" noProof="0" dirty="0">
                <a:ln>
                  <a:noFill/>
                </a:ln>
                <a:solidFill>
                  <a:prstClr val="black"/>
                </a:solidFill>
                <a:effectLst/>
                <a:uLnTx/>
                <a:uFillTx/>
                <a:latin typeface="+mj-lt"/>
                <a:ea typeface="+mn-ea"/>
                <a:cs typeface="+mn-cs"/>
              </a:rPr>
              <a:t>, Paul refers to David who reiterated the same truth: “Blessed are they whose transgressions are forgiven, whose sins are covered. Blessed is the man whose sin the Lord will never count against him." Paul uses Adam to explain the doctrine of inherited sin, and he uses the story of Sarah and Isaac, the child of promise, to illustrate the principle of Christians being the children of the promise by the divine grace of God through Christ. In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24"/>
              </a:rPr>
              <a:t>chapters 9–11</a:t>
            </a:r>
            <a:r>
              <a:rPr kumimoji="0" lang="en-US" sz="1100" b="0" i="0" u="none" strike="noStrike" kern="1200" cap="none" spc="0" normalizeH="0" baseline="0" noProof="0" dirty="0">
                <a:ln>
                  <a:noFill/>
                </a:ln>
                <a:solidFill>
                  <a:prstClr val="black"/>
                </a:solidFill>
                <a:effectLst/>
                <a:uLnTx/>
                <a:uFillTx/>
                <a:latin typeface="+mj-lt"/>
                <a:ea typeface="+mn-ea"/>
                <a:cs typeface="+mn-cs"/>
              </a:rPr>
              <a:t>, Paul recounts the history of the nation of Israel and declares that God has not completely and finally rejected Israel (</a:t>
            </a:r>
            <a:r>
              <a:rPr kumimoji="0" lang="en-US" sz="1100" b="0" i="0" u="none" strike="noStrike" kern="1200" cap="none" spc="0" normalizeH="0" baseline="0" noProof="0" dirty="0">
                <a:ln>
                  <a:noFill/>
                </a:ln>
                <a:solidFill>
                  <a:prstClr val="black"/>
                </a:solidFill>
                <a:effectLst/>
                <a:uLnTx/>
                <a:uFillTx/>
                <a:latin typeface="+mj-lt"/>
                <a:ea typeface="+mn-ea"/>
                <a:cs typeface="+mn-cs"/>
                <a:hlinkClick r:id="rId25"/>
              </a:rPr>
              <a:t>Romans 11:11-12</a:t>
            </a:r>
            <a:r>
              <a:rPr kumimoji="0" lang="en-US" sz="1100" b="0" i="0" u="none" strike="noStrike" kern="1200" cap="none" spc="0" normalizeH="0" baseline="0" noProof="0" dirty="0">
                <a:ln>
                  <a:noFill/>
                </a:ln>
                <a:solidFill>
                  <a:prstClr val="black"/>
                </a:solidFill>
                <a:effectLst/>
                <a:uLnTx/>
                <a:uFillTx/>
                <a:latin typeface="+mj-lt"/>
                <a:ea typeface="+mn-ea"/>
                <a:cs typeface="+mn-cs"/>
              </a:rPr>
              <a:t>) but has allowed them to “stumble” only until the full number of the Gentiles will be brought to salvation (</a:t>
            </a:r>
            <a:r>
              <a:rPr lang="en-US" sz="1100" dirty="0">
                <a:solidFill>
                  <a:prstClr val="black"/>
                </a:solidFill>
                <a:latin typeface="+mj-lt"/>
                <a:hlinkClick r:id="rId16"/>
              </a:rPr>
              <a:t>Romans 11:25-29</a:t>
            </a:r>
            <a:r>
              <a:rPr kumimoji="0" lang="en-US" sz="1100" b="0" i="0" u="none" strike="noStrike" kern="1200" cap="none" spc="0" normalizeH="0" baseline="0" noProof="0" dirty="0">
                <a:ln>
                  <a:noFill/>
                </a:ln>
                <a:solidFill>
                  <a:prstClr val="black"/>
                </a:solidFill>
                <a:effectLst/>
                <a:uLnTx/>
                <a:uFillTx/>
                <a:latin typeface="+mj-lt"/>
                <a:ea typeface="+mn-ea"/>
                <a:cs typeface="+mn-cs"/>
              </a:rPr>
              <a:t>).</a:t>
            </a:r>
          </a:p>
        </p:txBody>
      </p:sp>
      <p:sp>
        <p:nvSpPr>
          <p:cNvPr id="6" name="TextBox 5">
            <a:extLst>
              <a:ext uri="{FF2B5EF4-FFF2-40B4-BE49-F238E27FC236}">
                <a16:creationId xmlns:a16="http://schemas.microsoft.com/office/drawing/2014/main" id="{4CC3FF46-69A3-0587-AA5B-FF47C4932C3B}"/>
              </a:ext>
            </a:extLst>
          </p:cNvPr>
          <p:cNvSpPr txBox="1"/>
          <p:nvPr/>
        </p:nvSpPr>
        <p:spPr>
          <a:xfrm>
            <a:off x="945709" y="700637"/>
            <a:ext cx="10517907" cy="400110"/>
          </a:xfrm>
          <a:prstGeom prst="rect">
            <a:avLst/>
          </a:prstGeom>
          <a:noFill/>
        </p:spPr>
        <p:txBody>
          <a:bodyPr wrap="square" rtlCol="0">
            <a:spAutoFit/>
          </a:bodyPr>
          <a:lstStyle/>
          <a:p>
            <a:r>
              <a:rPr lang="en-US" sz="1000" b="1" dirty="0">
                <a:solidFill>
                  <a:srgbClr val="0070C0"/>
                </a:solidFill>
              </a:rPr>
              <a:t>Learning Tip</a:t>
            </a:r>
            <a:r>
              <a:rPr lang="en-US" sz="1000" dirty="0">
                <a:solidFill>
                  <a:srgbClr val="0070C0"/>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303495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1BF0-6EA3-8218-7290-42846A1440A9}"/>
              </a:ext>
            </a:extLst>
          </p:cNvPr>
          <p:cNvSpPr>
            <a:spLocks noGrp="1"/>
          </p:cNvSpPr>
          <p:nvPr>
            <p:ph type="title"/>
          </p:nvPr>
        </p:nvSpPr>
        <p:spPr>
          <a:xfrm>
            <a:off x="1284243" y="523412"/>
            <a:ext cx="10061558" cy="863190"/>
          </a:xfrm>
        </p:spPr>
        <p:txBody>
          <a:bodyPr>
            <a:normAutofit/>
          </a:bodyPr>
          <a:lstStyle/>
          <a:p>
            <a:pPr algn="ctr"/>
            <a:r>
              <a:rPr lang="en-US" sz="3200" dirty="0"/>
              <a:t>New Testament Table of Contents (27 Books)</a:t>
            </a:r>
          </a:p>
        </p:txBody>
      </p:sp>
      <p:sp>
        <p:nvSpPr>
          <p:cNvPr id="4" name="Slide Number Placeholder 3">
            <a:extLst>
              <a:ext uri="{FF2B5EF4-FFF2-40B4-BE49-F238E27FC236}">
                <a16:creationId xmlns:a16="http://schemas.microsoft.com/office/drawing/2014/main" id="{B64DA42A-EEFB-2775-0BC9-1202C275B98E}"/>
              </a:ext>
            </a:extLst>
          </p:cNvPr>
          <p:cNvSpPr>
            <a:spLocks noGrp="1"/>
          </p:cNvSpPr>
          <p:nvPr>
            <p:ph type="sldNum" sz="quarter" idx="12"/>
          </p:nvPr>
        </p:nvSpPr>
        <p:spPr/>
        <p:txBody>
          <a:bodyPr/>
          <a:lstStyle/>
          <a:p>
            <a:fld id="{AA404F46-0C47-424B-883B-DA147CF358A3}" type="slidenum">
              <a:rPr lang="en-US" smtClean="0"/>
              <a:t>8</a:t>
            </a:fld>
            <a:endParaRPr lang="en-US" dirty="0"/>
          </a:p>
        </p:txBody>
      </p:sp>
      <p:graphicFrame>
        <p:nvGraphicFramePr>
          <p:cNvPr id="5" name="Table 4">
            <a:extLst>
              <a:ext uri="{FF2B5EF4-FFF2-40B4-BE49-F238E27FC236}">
                <a16:creationId xmlns:a16="http://schemas.microsoft.com/office/drawing/2014/main" id="{19C013C4-C215-517F-4D48-9915B9A10885}"/>
              </a:ext>
            </a:extLst>
          </p:cNvPr>
          <p:cNvGraphicFramePr>
            <a:graphicFrameLocks noGrp="1"/>
          </p:cNvGraphicFramePr>
          <p:nvPr/>
        </p:nvGraphicFramePr>
        <p:xfrm>
          <a:off x="1336385" y="2187941"/>
          <a:ext cx="1988323" cy="2046000"/>
        </p:xfrm>
        <a:graphic>
          <a:graphicData uri="http://schemas.openxmlformats.org/drawingml/2006/table">
            <a:tbl>
              <a:tblPr firstRow="1" bandRow="1">
                <a:tableStyleId>{775DCB02-9BB8-47FD-8907-85C794F793BA}</a:tableStyleId>
              </a:tblPr>
              <a:tblGrid>
                <a:gridCol w="1988323">
                  <a:extLst>
                    <a:ext uri="{9D8B030D-6E8A-4147-A177-3AD203B41FA5}">
                      <a16:colId xmlns:a16="http://schemas.microsoft.com/office/drawing/2014/main" val="357708575"/>
                    </a:ext>
                  </a:extLst>
                </a:gridCol>
              </a:tblGrid>
              <a:tr h="316240">
                <a:tc>
                  <a:txBody>
                    <a:bodyPr/>
                    <a:lstStyle/>
                    <a:p>
                      <a:pPr algn="ctr"/>
                      <a:r>
                        <a:rPr lang="en-US" sz="1300" dirty="0">
                          <a:solidFill>
                            <a:schemeClr val="tx1"/>
                          </a:solidFill>
                        </a:rPr>
                        <a:t>THE GOSPELS &amp; </a:t>
                      </a:r>
                    </a:p>
                    <a:p>
                      <a:pPr algn="ctr"/>
                      <a:r>
                        <a:rPr lang="en-US" sz="1300" dirty="0">
                          <a:solidFill>
                            <a:schemeClr val="tx1"/>
                          </a:solidFill>
                        </a:rPr>
                        <a:t>ACTS - 5</a:t>
                      </a:r>
                    </a:p>
                  </a:txBody>
                  <a:tcPr>
                    <a:lnB w="28575" cap="flat" cmpd="sng" algn="ctr">
                      <a:solidFill>
                        <a:schemeClr val="bg1"/>
                      </a:solidFill>
                      <a:prstDash val="solid"/>
                      <a:round/>
                      <a:headEnd type="none" w="med" len="med"/>
                      <a:tailEnd type="none" w="med" len="med"/>
                    </a:lnB>
                    <a:solidFill>
                      <a:srgbClr val="F4B183"/>
                    </a:solidFill>
                  </a:tcPr>
                </a:tc>
                <a:extLst>
                  <a:ext uri="{0D108BD9-81ED-4DB2-BD59-A6C34878D82A}">
                    <a16:rowId xmlns:a16="http://schemas.microsoft.com/office/drawing/2014/main" val="3609421304"/>
                  </a:ext>
                </a:extLst>
              </a:tr>
              <a:tr h="316240">
                <a:tc>
                  <a:txBody>
                    <a:bodyPr/>
                    <a:lstStyle/>
                    <a:p>
                      <a:pPr algn="ctr"/>
                      <a:r>
                        <a:rPr lang="en-US" sz="1400" dirty="0"/>
                        <a:t>MATTHEW</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316240">
                <a:tc>
                  <a:txBody>
                    <a:bodyPr/>
                    <a:lstStyle/>
                    <a:p>
                      <a:pPr algn="ctr"/>
                      <a:r>
                        <a:rPr lang="en-US" sz="1400" dirty="0"/>
                        <a:t>MARK</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316240">
                <a:tc>
                  <a:txBody>
                    <a:bodyPr/>
                    <a:lstStyle/>
                    <a:p>
                      <a:pPr algn="ctr"/>
                      <a:r>
                        <a:rPr lang="en-US" sz="1400" dirty="0"/>
                        <a:t>LUKE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304291">
                <a:tc>
                  <a:txBody>
                    <a:bodyPr/>
                    <a:lstStyle/>
                    <a:p>
                      <a:pPr algn="ctr"/>
                      <a:r>
                        <a:rPr lang="en-US" sz="1400" dirty="0"/>
                        <a:t>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304291">
                <a:tc>
                  <a:txBody>
                    <a:bodyPr/>
                    <a:lstStyle/>
                    <a:p>
                      <a:pPr algn="ctr"/>
                      <a:r>
                        <a:rPr lang="en-US" sz="1400" dirty="0"/>
                        <a:t>ACTS</a:t>
                      </a:r>
                    </a:p>
                  </a:txBody>
                  <a:tcPr>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9" name="Table 8">
            <a:extLst>
              <a:ext uri="{FF2B5EF4-FFF2-40B4-BE49-F238E27FC236}">
                <a16:creationId xmlns:a16="http://schemas.microsoft.com/office/drawing/2014/main" id="{948A5BCB-7E6F-0317-89FE-3080C72DF6C8}"/>
              </a:ext>
            </a:extLst>
          </p:cNvPr>
          <p:cNvGraphicFramePr>
            <a:graphicFrameLocks noGrp="1"/>
          </p:cNvGraphicFramePr>
          <p:nvPr/>
        </p:nvGraphicFramePr>
        <p:xfrm>
          <a:off x="4124259" y="2106896"/>
          <a:ext cx="1825993" cy="3295680"/>
        </p:xfrm>
        <a:graphic>
          <a:graphicData uri="http://schemas.openxmlformats.org/drawingml/2006/table">
            <a:tbl>
              <a:tblPr firstRow="1" bandRow="1">
                <a:tableStyleId>{327F97BB-C833-4FB7-BDE5-3F7075034690}</a:tableStyleId>
              </a:tblPr>
              <a:tblGrid>
                <a:gridCol w="1825993">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CHURCHES - 9</a:t>
                      </a:r>
                    </a:p>
                  </a:txBody>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ROMANS</a:t>
                      </a:r>
                    </a:p>
                  </a:txBody>
                  <a:tcPr>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1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2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GALATIANS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EPHESIANS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PHILIPPIANS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COLOSSIANS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THESSALONIANS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2 THESSALONIANS</a:t>
                      </a:r>
                    </a:p>
                  </a:txBody>
                  <a:tcPr>
                    <a:lnT w="28575" cap="flat" cmpd="sng" algn="ctr">
                      <a:solidFill>
                        <a:schemeClr val="bg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292453857"/>
                  </a:ext>
                </a:extLst>
              </a:tr>
            </a:tbl>
          </a:graphicData>
        </a:graphic>
      </p:graphicFrame>
      <p:graphicFrame>
        <p:nvGraphicFramePr>
          <p:cNvPr id="10" name="Table 9">
            <a:extLst>
              <a:ext uri="{FF2B5EF4-FFF2-40B4-BE49-F238E27FC236}">
                <a16:creationId xmlns:a16="http://schemas.microsoft.com/office/drawing/2014/main" id="{13396F23-52BB-8F76-7F0E-0B425C889D93}"/>
              </a:ext>
            </a:extLst>
          </p:cNvPr>
          <p:cNvGraphicFramePr>
            <a:graphicFrameLocks noGrp="1"/>
          </p:cNvGraphicFramePr>
          <p:nvPr/>
        </p:nvGraphicFramePr>
        <p:xfrm>
          <a:off x="6889996" y="2119197"/>
          <a:ext cx="1758030" cy="198504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INDIVIDUALS - 4</a:t>
                      </a:r>
                    </a:p>
                  </a:txBody>
                  <a:tcPr>
                    <a:solidFill>
                      <a:srgbClr val="92D050"/>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1 TIMOTHY</a:t>
                      </a:r>
                    </a:p>
                  </a:txBody>
                  <a:tcPr>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2 TIMOTHY</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TITUS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PHILEMON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973139883"/>
                  </a:ext>
                </a:extLst>
              </a:tr>
            </a:tbl>
          </a:graphicData>
        </a:graphic>
      </p:graphicFrame>
      <p:graphicFrame>
        <p:nvGraphicFramePr>
          <p:cNvPr id="11" name="Table 10">
            <a:extLst>
              <a:ext uri="{FF2B5EF4-FFF2-40B4-BE49-F238E27FC236}">
                <a16:creationId xmlns:a16="http://schemas.microsoft.com/office/drawing/2014/main" id="{322029E7-55A5-46AC-77EF-29A10831D8DC}"/>
              </a:ext>
            </a:extLst>
          </p:cNvPr>
          <p:cNvGraphicFramePr>
            <a:graphicFrameLocks noGrp="1"/>
          </p:cNvGraphicFramePr>
          <p:nvPr/>
        </p:nvGraphicFramePr>
        <p:xfrm>
          <a:off x="9587771" y="2106896"/>
          <a:ext cx="1758030" cy="3295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LETTERS BY </a:t>
                      </a:r>
                    </a:p>
                    <a:p>
                      <a:pPr algn="ctr"/>
                      <a:r>
                        <a:rPr lang="en-US" sz="1400" dirty="0">
                          <a:solidFill>
                            <a:schemeClr val="tx1"/>
                          </a:solidFill>
                        </a:rPr>
                        <a:t>OTHERS – 9</a:t>
                      </a:r>
                    </a:p>
                  </a:txBody>
                  <a:tcPr>
                    <a:solidFill>
                      <a:srgbClr val="9999FF"/>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HEBREWS</a:t>
                      </a:r>
                    </a:p>
                  </a:txBody>
                  <a:tcPr>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JAMES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1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3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JUDE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REVELATION</a:t>
                      </a:r>
                    </a:p>
                  </a:txBody>
                  <a:tcPr>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2292453857"/>
                  </a:ext>
                </a:extLst>
              </a:tr>
            </a:tbl>
          </a:graphicData>
        </a:graphic>
      </p:graphicFrame>
    </p:spTree>
    <p:extLst>
      <p:ext uri="{BB962C8B-B14F-4D97-AF65-F5344CB8AC3E}">
        <p14:creationId xmlns:p14="http://schemas.microsoft.com/office/powerpoint/2010/main" val="392489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0706-B798-2855-AD0F-FB2364FC4BB5}"/>
              </a:ext>
            </a:extLst>
          </p:cNvPr>
          <p:cNvSpPr>
            <a:spLocks noGrp="1"/>
          </p:cNvSpPr>
          <p:nvPr>
            <p:ph type="title"/>
          </p:nvPr>
        </p:nvSpPr>
        <p:spPr>
          <a:xfrm>
            <a:off x="1068107" y="499857"/>
            <a:ext cx="10055781" cy="765687"/>
          </a:xfrm>
        </p:spPr>
        <p:txBody>
          <a:bodyPr>
            <a:normAutofit/>
          </a:bodyPr>
          <a:lstStyle/>
          <a:p>
            <a:pPr algn="ctr"/>
            <a:r>
              <a:rPr lang="en-US" dirty="0"/>
              <a:t>New Testament Books by Date Written</a:t>
            </a:r>
          </a:p>
        </p:txBody>
      </p:sp>
      <p:graphicFrame>
        <p:nvGraphicFramePr>
          <p:cNvPr id="7" name="Content Placeholder 6">
            <a:extLst>
              <a:ext uri="{FF2B5EF4-FFF2-40B4-BE49-F238E27FC236}">
                <a16:creationId xmlns:a16="http://schemas.microsoft.com/office/drawing/2014/main" id="{CF6DF2AD-6E7C-EACB-B4FF-7A548809CEAE}"/>
              </a:ext>
            </a:extLst>
          </p:cNvPr>
          <p:cNvGraphicFramePr>
            <a:graphicFrameLocks noGrp="1"/>
          </p:cNvGraphicFramePr>
          <p:nvPr>
            <p:ph sz="half" idx="1"/>
          </p:nvPr>
        </p:nvGraphicFramePr>
        <p:xfrm>
          <a:off x="1068108" y="1646979"/>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Content Placeholder 14">
            <a:extLst>
              <a:ext uri="{FF2B5EF4-FFF2-40B4-BE49-F238E27FC236}">
                <a16:creationId xmlns:a16="http://schemas.microsoft.com/office/drawing/2014/main" id="{0038A378-C0C8-5200-1F03-E314BD3B00ED}"/>
              </a:ext>
            </a:extLst>
          </p:cNvPr>
          <p:cNvGraphicFramePr>
            <a:graphicFrameLocks noGrp="1"/>
          </p:cNvGraphicFramePr>
          <p:nvPr>
            <p:ph sz="half" idx="2"/>
          </p:nvPr>
        </p:nvGraphicFramePr>
        <p:xfrm>
          <a:off x="6324538" y="1646979"/>
          <a:ext cx="479935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lide Number Placeholder 5">
            <a:extLst>
              <a:ext uri="{FF2B5EF4-FFF2-40B4-BE49-F238E27FC236}">
                <a16:creationId xmlns:a16="http://schemas.microsoft.com/office/drawing/2014/main" id="{C0663192-E0F5-A50D-9065-1D89870E278A}"/>
              </a:ext>
            </a:extLst>
          </p:cNvPr>
          <p:cNvSpPr>
            <a:spLocks noGrp="1"/>
          </p:cNvSpPr>
          <p:nvPr>
            <p:ph type="sldNum" sz="quarter" idx="12"/>
          </p:nvPr>
        </p:nvSpPr>
        <p:spPr/>
        <p:txBody>
          <a:bodyPr/>
          <a:lstStyle/>
          <a:p>
            <a:pPr defTabSz="914126">
              <a:defRPr/>
            </a:pPr>
            <a:fld id="{E31375A4-56A4-47D6-9801-1991572033F7}" type="slidenum">
              <a:rPr lang="en-US" cap="all" spc="200">
                <a:solidFill>
                  <a:prstClr val="black">
                    <a:alpha val="60000"/>
                  </a:prstClr>
                </a:solidFill>
                <a:latin typeface="+mj-lt"/>
              </a:rPr>
              <a:pPr defTabSz="914126">
                <a:defRPr/>
              </a:pPr>
              <a:t>9</a:t>
            </a:fld>
            <a:endParaRPr lang="en-US" cap="all" spc="200" dirty="0">
              <a:solidFill>
                <a:prstClr val="black">
                  <a:alpha val="60000"/>
                </a:prstClr>
              </a:solidFill>
              <a:latin typeface="+mj-lt"/>
            </a:endParaRPr>
          </a:p>
        </p:txBody>
      </p:sp>
    </p:spTree>
    <p:extLst>
      <p:ext uri="{BB962C8B-B14F-4D97-AF65-F5344CB8AC3E}">
        <p14:creationId xmlns:p14="http://schemas.microsoft.com/office/powerpoint/2010/main" val="377536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59212" y="263621"/>
            <a:ext cx="10055781" cy="336100"/>
          </a:xfrm>
        </p:spPr>
        <p:txBody>
          <a:bodyPr>
            <a:noAutofit/>
          </a:bodyPr>
          <a:lstStyle/>
          <a:p>
            <a:pPr algn="ctr"/>
            <a:r>
              <a:rPr lang="en-US" sz="2399" dirty="0">
                <a:solidFill>
                  <a:srgbClr val="6313DC"/>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p:txBody>
          <a:bodyPr/>
          <a:lstStyle/>
          <a:p>
            <a:fld id="{EB37DED6-D4C7-42EE-AB49-D2E39E64FDE4}" type="slidenum">
              <a:rPr lang="en-US" smtClean="0"/>
              <a:t>10</a:t>
            </a:fld>
            <a:endParaRPr lang="en-US"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174881" y="598883"/>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255931" y="638073"/>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B576-97BC-001E-825E-81A4A5FD5640}"/>
              </a:ext>
            </a:extLst>
          </p:cNvPr>
          <p:cNvSpPr>
            <a:spLocks noGrp="1"/>
          </p:cNvSpPr>
          <p:nvPr>
            <p:ph type="title"/>
          </p:nvPr>
        </p:nvSpPr>
        <p:spPr>
          <a:xfrm>
            <a:off x="3044197" y="1224608"/>
            <a:ext cx="6103605" cy="2031055"/>
          </a:xfrm>
        </p:spPr>
        <p:txBody>
          <a:bodyPr vert="horz" lIns="91440" tIns="45720" rIns="91440" bIns="45720" rtlCol="0" anchor="b">
            <a:normAutofit/>
          </a:bodyPr>
          <a:lstStyle/>
          <a:p>
            <a:pPr algn="ctr"/>
            <a:r>
              <a:rPr lang="en-US" sz="5100" dirty="0">
                <a:solidFill>
                  <a:schemeClr val="accent1">
                    <a:lumMod val="75000"/>
                  </a:schemeClr>
                </a:solidFill>
              </a:rPr>
              <a:t>1 Corinthians</a:t>
            </a:r>
          </a:p>
        </p:txBody>
      </p:sp>
      <p:sp>
        <p:nvSpPr>
          <p:cNvPr id="3" name="Text Placeholder 2">
            <a:extLst>
              <a:ext uri="{FF2B5EF4-FFF2-40B4-BE49-F238E27FC236}">
                <a16:creationId xmlns:a16="http://schemas.microsoft.com/office/drawing/2014/main" id="{89EB1A3E-52C9-24AB-29F7-263B5C3A0C6F}"/>
              </a:ext>
            </a:extLst>
          </p:cNvPr>
          <p:cNvSpPr>
            <a:spLocks noGrp="1"/>
          </p:cNvSpPr>
          <p:nvPr>
            <p:ph type="body" idx="1"/>
          </p:nvPr>
        </p:nvSpPr>
        <p:spPr>
          <a:xfrm>
            <a:off x="3044197" y="3336048"/>
            <a:ext cx="6103605" cy="682079"/>
          </a:xfrm>
        </p:spPr>
        <p:txBody>
          <a:bodyPr vert="horz" lIns="91440" tIns="45720" rIns="91440" bIns="45720" rtlCol="0">
            <a:normAutofit fontScale="92500" lnSpcReduction="10000"/>
          </a:bodyPr>
          <a:lstStyle/>
          <a:p>
            <a:pPr algn="ctr"/>
            <a:r>
              <a:rPr lang="en-US" dirty="0">
                <a:solidFill>
                  <a:schemeClr val="tx2"/>
                </a:solidFill>
              </a:rPr>
              <a:t>Author: Paul</a:t>
            </a:r>
          </a:p>
          <a:p>
            <a:pPr algn="ctr"/>
            <a:r>
              <a:rPr lang="en-US" dirty="0">
                <a:solidFill>
                  <a:schemeClr val="tx2"/>
                </a:solidFill>
              </a:rPr>
              <a:t>Date of Writing: c. 53 - 55 A.D.</a:t>
            </a:r>
          </a:p>
          <a:p>
            <a:pPr algn="ctr"/>
            <a:endParaRPr lang="en-US" dirty="0">
              <a:solidFill>
                <a:schemeClr val="tx2"/>
              </a:solidFill>
            </a:endParaRPr>
          </a:p>
        </p:txBody>
      </p:sp>
      <p:sp>
        <p:nvSpPr>
          <p:cNvPr id="4" name="Slide Number Placeholder 3">
            <a:extLst>
              <a:ext uri="{FF2B5EF4-FFF2-40B4-BE49-F238E27FC236}">
                <a16:creationId xmlns:a16="http://schemas.microsoft.com/office/drawing/2014/main" id="{F0C0A81D-BEBB-CC21-5B08-3C18DBA4D6D9}"/>
              </a:ext>
            </a:extLst>
          </p:cNvPr>
          <p:cNvSpPr>
            <a:spLocks noGrp="1"/>
          </p:cNvSpPr>
          <p:nvPr>
            <p:ph type="sldNum" sz="quarter" idx="12"/>
          </p:nvPr>
        </p:nvSpPr>
        <p:spPr>
          <a:xfrm>
            <a:off x="10862452" y="381000"/>
            <a:ext cx="643748"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A404F46-0C47-424B-883B-DA147CF358A3}" type="slidenum">
              <a:rPr lang="en-US" smtClean="0"/>
              <a:pPr>
                <a:spcAft>
                  <a:spcPts val="600"/>
                </a:spcAft>
              </a:pPr>
              <a:t>11</a:t>
            </a:fld>
            <a:endParaRPr lang="en-US" dirty="0"/>
          </a:p>
        </p:txBody>
      </p:sp>
      <p:sp>
        <p:nvSpPr>
          <p:cNvPr id="5" name="Slide Number Placeholder 2">
            <a:extLst>
              <a:ext uri="{FF2B5EF4-FFF2-40B4-BE49-F238E27FC236}">
                <a16:creationId xmlns:a16="http://schemas.microsoft.com/office/drawing/2014/main" id="{C3DFC311-7B1E-0923-C0C9-08D9FF38FF93}"/>
              </a:ext>
            </a:extLst>
          </p:cNvPr>
          <p:cNvSpPr txBox="1">
            <a:spLocks/>
          </p:cNvSpPr>
          <p:nvPr/>
        </p:nvSpPr>
        <p:spPr>
          <a:xfrm>
            <a:off x="10027920" y="6400800"/>
            <a:ext cx="1097280" cy="228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B37DED6-D4C7-42EE-AB49-D2E39E64FDE4}" type="slidenum">
              <a:rPr lang="en-US" sz="1100" smtClean="0"/>
              <a:pPr algn="r"/>
              <a:t>11</a:t>
            </a:fld>
            <a:endParaRPr lang="en-US" sz="1100" dirty="0"/>
          </a:p>
        </p:txBody>
      </p:sp>
    </p:spTree>
    <p:extLst>
      <p:ext uri="{BB962C8B-B14F-4D97-AF65-F5344CB8AC3E}">
        <p14:creationId xmlns:p14="http://schemas.microsoft.com/office/powerpoint/2010/main" val="122627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EBC5-7517-12DC-2E2F-0167D8980A46}"/>
              </a:ext>
            </a:extLst>
          </p:cNvPr>
          <p:cNvSpPr>
            <a:spLocks noGrp="1"/>
          </p:cNvSpPr>
          <p:nvPr>
            <p:ph type="title"/>
          </p:nvPr>
        </p:nvSpPr>
        <p:spPr>
          <a:xfrm>
            <a:off x="983038" y="597897"/>
            <a:ext cx="10225924" cy="481197"/>
          </a:xfrm>
        </p:spPr>
        <p:txBody>
          <a:bodyPr>
            <a:normAutofit fontScale="90000"/>
          </a:bodyPr>
          <a:lstStyle/>
          <a:p>
            <a:pPr algn="ctr"/>
            <a:r>
              <a:rPr lang="en-US" sz="3600" dirty="0"/>
              <a:t>About this Book </a:t>
            </a:r>
            <a:r>
              <a:rPr lang="en-US" sz="3600" dirty="0">
                <a:solidFill>
                  <a:schemeClr val="accent4">
                    <a:lumMod val="75000"/>
                  </a:schemeClr>
                </a:solidFill>
              </a:rPr>
              <a:t>and</a:t>
            </a:r>
            <a:r>
              <a:rPr lang="en-US" sz="3600" dirty="0"/>
              <a:t> Its Author  - Paul</a:t>
            </a:r>
          </a:p>
        </p:txBody>
      </p:sp>
      <p:sp>
        <p:nvSpPr>
          <p:cNvPr id="3" name="Content Placeholder 2">
            <a:extLst>
              <a:ext uri="{FF2B5EF4-FFF2-40B4-BE49-F238E27FC236}">
                <a16:creationId xmlns:a16="http://schemas.microsoft.com/office/drawing/2014/main" id="{15F17150-A37F-F539-A490-88A432AE0638}"/>
              </a:ext>
            </a:extLst>
          </p:cNvPr>
          <p:cNvSpPr>
            <a:spLocks noGrp="1"/>
          </p:cNvSpPr>
          <p:nvPr>
            <p:ph idx="1"/>
          </p:nvPr>
        </p:nvSpPr>
        <p:spPr>
          <a:xfrm>
            <a:off x="1137862" y="1441393"/>
            <a:ext cx="10225924" cy="3846362"/>
          </a:xfrm>
        </p:spPr>
        <p:txBody>
          <a:bodyPr>
            <a:noAutofit/>
          </a:bodyPr>
          <a:lstStyle/>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The letter is named for the city of Corinth, where the church to whom it was written was located. With the exception of personal epistles addressed to Timothy, Titus, and Philemon, all Paul’s letters bear the name of the city where the church addressed existed. </a:t>
            </a:r>
          </a:p>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As indicated in the first verse, the epistle was written by the apostle Paul, whose authorship cannot be seriously questioned. Pauline authorship has been universally accepted by the church since the first century, when 1 Corinthians was penned. Internally, the apostle claimed to have written the epistle (</a:t>
            </a:r>
            <a:r>
              <a:rPr lang="en-US" sz="1400" dirty="0">
                <a:effectLst/>
                <a:latin typeface="Georgia" panose="02040502050405020303" pitchFamily="18" charset="0"/>
                <a:ea typeface="Calibri" panose="020F0502020204030204" pitchFamily="34" charset="0"/>
                <a:hlinkClick r:id="rId2"/>
              </a:rPr>
              <a:t>1 Corinthians 1:1-2</a:t>
            </a:r>
            <a:r>
              <a:rPr lang="en-US" sz="1400" dirty="0">
                <a:effectLst/>
                <a:latin typeface="Georgia" panose="02040502050405020303" pitchFamily="18" charset="0"/>
                <a:ea typeface="Calibri" panose="020F0502020204030204" pitchFamily="34" charset="0"/>
              </a:rPr>
              <a:t>).</a:t>
            </a:r>
            <a:r>
              <a:rPr lang="en-US" sz="1400" baseline="30000" dirty="0">
                <a:effectLst/>
                <a:latin typeface="Georgia" panose="02040502050405020303" pitchFamily="18" charset="0"/>
                <a:ea typeface="Calibri" panose="020F0502020204030204" pitchFamily="34" charset="0"/>
              </a:rPr>
              <a:t>1</a:t>
            </a:r>
            <a:r>
              <a:rPr lang="en-US" sz="1400" dirty="0">
                <a:effectLst/>
                <a:latin typeface="Georgia" panose="02040502050405020303" pitchFamily="18" charset="0"/>
                <a:ea typeface="Calibri" panose="020F0502020204030204" pitchFamily="34" charset="0"/>
              </a:rPr>
              <a:t> Externally, this correspondence has been acknowledged as genuine since 95 A.D. by Clement of Rome, who was writing to the Corinthian church. Other early Christian leaders who authenticated Paul as author include Ignatius (c. </a:t>
            </a:r>
            <a:r>
              <a:rPr lang="en-US" sz="1400" dirty="0">
                <a:latin typeface="Georgia" panose="02040502050405020303" pitchFamily="18" charset="0"/>
                <a:ea typeface="Calibri" panose="020F0502020204030204" pitchFamily="34" charset="0"/>
              </a:rPr>
              <a:t>110 A.D.), </a:t>
            </a:r>
            <a:r>
              <a:rPr lang="en-US" sz="1400" dirty="0">
                <a:effectLst/>
                <a:latin typeface="Georgia" panose="02040502050405020303" pitchFamily="18" charset="0"/>
                <a:ea typeface="Calibri" panose="020F0502020204030204" pitchFamily="34" charset="0"/>
              </a:rPr>
              <a:t>Polycarp (c. </a:t>
            </a:r>
            <a:r>
              <a:rPr lang="en-US" sz="1400" dirty="0">
                <a:latin typeface="Georgia" panose="02040502050405020303" pitchFamily="18" charset="0"/>
                <a:ea typeface="Calibri" panose="020F0502020204030204" pitchFamily="34" charset="0"/>
              </a:rPr>
              <a:t>135 A.D.), </a:t>
            </a:r>
            <a:r>
              <a:rPr lang="en-US" sz="1400" dirty="0">
                <a:effectLst/>
                <a:latin typeface="Georgia" panose="02040502050405020303" pitchFamily="18" charset="0"/>
                <a:ea typeface="Calibri" panose="020F0502020204030204" pitchFamily="34" charset="0"/>
              </a:rPr>
              <a:t>and Tertullian (c. </a:t>
            </a:r>
            <a:r>
              <a:rPr lang="en-US" sz="1400" dirty="0">
                <a:latin typeface="Georgia" panose="02040502050405020303" pitchFamily="18" charset="0"/>
                <a:ea typeface="Calibri" panose="020F0502020204030204" pitchFamily="34" charset="0"/>
              </a:rPr>
              <a:t>200 A.D.).</a:t>
            </a:r>
            <a:endParaRPr lang="en-US" sz="1400" dirty="0">
              <a:effectLst/>
              <a:latin typeface="Georgia" panose="02040502050405020303" pitchFamily="18" charset="0"/>
              <a:ea typeface="Calibri" panose="020F0502020204030204" pitchFamily="34" charset="0"/>
            </a:endParaRPr>
          </a:p>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This epistle was most likely written in the first half of </a:t>
            </a:r>
            <a:r>
              <a:rPr lang="en-US" sz="1400" dirty="0">
                <a:latin typeface="Georgia" panose="02040502050405020303" pitchFamily="18" charset="0"/>
                <a:ea typeface="Calibri" panose="020F0502020204030204" pitchFamily="34" charset="0"/>
              </a:rPr>
              <a:t>55 A.D. </a:t>
            </a:r>
            <a:r>
              <a:rPr lang="en-US" sz="1400" dirty="0">
                <a:effectLst/>
                <a:latin typeface="Georgia" panose="02040502050405020303" pitchFamily="18" charset="0"/>
                <a:ea typeface="Calibri" panose="020F0502020204030204" pitchFamily="34" charset="0"/>
              </a:rPr>
              <a:t>from </a:t>
            </a:r>
            <a:r>
              <a:rPr lang="en-US" sz="1400" dirty="0">
                <a:latin typeface="Georgia" panose="02040502050405020303" pitchFamily="18" charset="0"/>
                <a:ea typeface="Calibri" panose="020F0502020204030204" pitchFamily="34" charset="0"/>
              </a:rPr>
              <a:t>Ephesus (</a:t>
            </a:r>
            <a:r>
              <a:rPr lang="en-US" sz="1400" dirty="0">
                <a:latin typeface="Georgia" panose="02040502050405020303" pitchFamily="18" charset="0"/>
                <a:ea typeface="Calibri" panose="020F0502020204030204" pitchFamily="34" charset="0"/>
                <a:hlinkClick r:id="rId3"/>
              </a:rPr>
              <a:t>1 Corinthians 16:8-9</a:t>
            </a:r>
            <a:r>
              <a:rPr lang="en-US" sz="1400" dirty="0">
                <a:effectLst/>
                <a:latin typeface="Georgia" panose="02040502050405020303" pitchFamily="18" charset="0"/>
                <a:ea typeface="Calibri" panose="020F0502020204030204" pitchFamily="34" charset="0"/>
              </a:rPr>
              <a:t>)</a:t>
            </a:r>
            <a:r>
              <a:rPr lang="en-US" sz="1400" baseline="30000" dirty="0">
                <a:latin typeface="Georgia" panose="02040502050405020303" pitchFamily="18" charset="0"/>
                <a:ea typeface="Calibri" panose="020F0502020204030204" pitchFamily="34" charset="0"/>
              </a:rPr>
              <a:t> 2</a:t>
            </a:r>
            <a:r>
              <a:rPr lang="en-US" sz="1400" dirty="0">
                <a:effectLst/>
                <a:latin typeface="Georgia" panose="02040502050405020303" pitchFamily="18" charset="0"/>
                <a:ea typeface="Calibri" panose="020F0502020204030204" pitchFamily="34" charset="0"/>
              </a:rPr>
              <a:t> while Paul was on his third missionary journey. The apostle intended to remain on at Ephesus to complete his three-year stay (</a:t>
            </a:r>
            <a:r>
              <a:rPr lang="en-US" sz="1400" dirty="0">
                <a:effectLst/>
                <a:latin typeface="Georgia" panose="02040502050405020303" pitchFamily="18" charset="0"/>
                <a:ea typeface="Calibri" panose="020F0502020204030204" pitchFamily="34" charset="0"/>
                <a:hlinkClick r:id="rId4"/>
              </a:rPr>
              <a:t>Acts 20:17-31</a:t>
            </a:r>
            <a:r>
              <a:rPr lang="en-US" sz="1400" dirty="0">
                <a:effectLst/>
                <a:latin typeface="Georgia" panose="02040502050405020303" pitchFamily="18" charset="0"/>
                <a:ea typeface="Calibri" panose="020F0502020204030204" pitchFamily="34" charset="0"/>
              </a:rPr>
              <a:t>) until Pentecost (May/June) 55 </a:t>
            </a:r>
            <a:r>
              <a:rPr lang="en-US" sz="1400" dirty="0">
                <a:latin typeface="Georgia" panose="02040502050405020303" pitchFamily="18" charset="0"/>
                <a:ea typeface="Calibri" panose="020F0502020204030204" pitchFamily="34" charset="0"/>
              </a:rPr>
              <a:t>A.D</a:t>
            </a:r>
            <a:r>
              <a:rPr lang="en-US" sz="1400" dirty="0">
                <a:effectLst/>
                <a:latin typeface="Georgia" panose="02040502050405020303" pitchFamily="18" charset="0"/>
                <a:ea typeface="Calibri" panose="020F0502020204030204" pitchFamily="34" charset="0"/>
              </a:rPr>
              <a:t>. Then he hoped to winter (55–56 </a:t>
            </a:r>
            <a:r>
              <a:rPr lang="en-US" sz="1400" dirty="0">
                <a:latin typeface="Georgia" panose="02040502050405020303" pitchFamily="18" charset="0"/>
                <a:ea typeface="Calibri" panose="020F0502020204030204" pitchFamily="34" charset="0"/>
              </a:rPr>
              <a:t>A.D.</a:t>
            </a:r>
            <a:r>
              <a:rPr lang="en-US" sz="1400" dirty="0">
                <a:effectLst/>
                <a:latin typeface="Georgia" panose="02040502050405020303" pitchFamily="18" charset="0"/>
                <a:ea typeface="Calibri" panose="020F0502020204030204" pitchFamily="34" charset="0"/>
              </a:rPr>
              <a:t>) at Corinth (</a:t>
            </a:r>
            <a:r>
              <a:rPr lang="en-US" sz="1400" dirty="0">
                <a:effectLst/>
                <a:latin typeface="Georgia" panose="02040502050405020303" pitchFamily="18" charset="0"/>
                <a:ea typeface="Calibri" panose="020F0502020204030204" pitchFamily="34" charset="0"/>
                <a:hlinkClick r:id="rId5"/>
              </a:rPr>
              <a:t>1 Corinthians 16:6</a:t>
            </a:r>
            <a:r>
              <a:rPr lang="en-US" sz="1400" dirty="0">
                <a:effectLst/>
                <a:latin typeface="Georgia" panose="02040502050405020303" pitchFamily="18" charset="0"/>
                <a:ea typeface="Calibri" panose="020F0502020204030204" pitchFamily="34" charset="0"/>
              </a:rPr>
              <a:t>).</a:t>
            </a:r>
            <a:r>
              <a:rPr lang="en-US" sz="1400" baseline="30000" dirty="0">
                <a:latin typeface="Georgia" panose="02040502050405020303" pitchFamily="18" charset="0"/>
                <a:ea typeface="Calibri" panose="020F0502020204030204" pitchFamily="34" charset="0"/>
              </a:rPr>
              <a:t>3</a:t>
            </a:r>
            <a:r>
              <a:rPr lang="en-US" sz="1400" dirty="0">
                <a:effectLst/>
                <a:latin typeface="Georgia" panose="02040502050405020303" pitchFamily="18" charset="0"/>
                <a:ea typeface="Calibri" panose="020F0502020204030204" pitchFamily="34" charset="0"/>
              </a:rPr>
              <a:t> His departure for Corinth was anticipated even as he wrote (</a:t>
            </a:r>
            <a:r>
              <a:rPr lang="en-US" sz="1400" dirty="0">
                <a:effectLst/>
                <a:latin typeface="Georgia" panose="02040502050405020303" pitchFamily="18" charset="0"/>
                <a:ea typeface="Calibri" panose="020F0502020204030204" pitchFamily="34" charset="0"/>
                <a:hlinkClick r:id="rId6"/>
              </a:rPr>
              <a:t>1 Corinthians 4:19</a:t>
            </a:r>
            <a:r>
              <a:rPr lang="en-US" sz="1400" dirty="0">
                <a:effectLst/>
                <a:latin typeface="Georgia" panose="02040502050405020303" pitchFamily="18" charset="0"/>
                <a:ea typeface="Calibri" panose="020F0502020204030204" pitchFamily="34" charset="0"/>
              </a:rPr>
              <a:t>).</a:t>
            </a:r>
            <a:r>
              <a:rPr lang="en-US" sz="1400" baseline="30000" dirty="0">
                <a:latin typeface="Georgia" panose="02040502050405020303" pitchFamily="18" charset="0"/>
                <a:ea typeface="Calibri" panose="020F0502020204030204" pitchFamily="34" charset="0"/>
              </a:rPr>
              <a:t>4</a:t>
            </a:r>
            <a:endParaRPr lang="en-US" sz="1400" dirty="0"/>
          </a:p>
        </p:txBody>
      </p:sp>
      <p:sp>
        <p:nvSpPr>
          <p:cNvPr id="5" name="Slide Number Placeholder 4">
            <a:extLst>
              <a:ext uri="{FF2B5EF4-FFF2-40B4-BE49-F238E27FC236}">
                <a16:creationId xmlns:a16="http://schemas.microsoft.com/office/drawing/2014/main" id="{B600F242-E4A6-DDC8-5E17-A66D51CF1A8E}"/>
              </a:ext>
            </a:extLst>
          </p:cNvPr>
          <p:cNvSpPr>
            <a:spLocks noGrp="1"/>
          </p:cNvSpPr>
          <p:nvPr>
            <p:ph type="sldNum" sz="quarter" idx="12"/>
          </p:nvPr>
        </p:nvSpPr>
        <p:spPr>
          <a:xfrm>
            <a:off x="8805333" y="6356350"/>
            <a:ext cx="2743200" cy="365125"/>
          </a:xfrm>
        </p:spPr>
        <p:txBody>
          <a:bodyPr>
            <a:normAutofit/>
          </a:bodyPr>
          <a:lstStyle/>
          <a:p>
            <a:pPr>
              <a:spcAft>
                <a:spcPts val="600"/>
              </a:spcAft>
            </a:pPr>
            <a:fld id="{AA404F46-0C47-424B-883B-DA147CF358A3}" type="slidenum">
              <a:rPr lang="en-US" smtClean="0"/>
              <a:pPr>
                <a:spcAft>
                  <a:spcPts val="600"/>
                </a:spcAft>
              </a:pPr>
              <a:t>12</a:t>
            </a:fld>
            <a:endParaRPr lang="en-US" dirty="0"/>
          </a:p>
        </p:txBody>
      </p:sp>
      <p:sp>
        <p:nvSpPr>
          <p:cNvPr id="7" name="TextBox 6">
            <a:extLst>
              <a:ext uri="{FF2B5EF4-FFF2-40B4-BE49-F238E27FC236}">
                <a16:creationId xmlns:a16="http://schemas.microsoft.com/office/drawing/2014/main" id="{520EB0B3-47B2-A4B1-A393-BE9784359AEC}"/>
              </a:ext>
            </a:extLst>
          </p:cNvPr>
          <p:cNvSpPr txBox="1"/>
          <p:nvPr/>
        </p:nvSpPr>
        <p:spPr>
          <a:xfrm>
            <a:off x="1137862" y="5475273"/>
            <a:ext cx="3129221" cy="784830"/>
          </a:xfrm>
          <a:prstGeom prst="rect">
            <a:avLst/>
          </a:prstGeom>
          <a:noFill/>
        </p:spPr>
        <p:txBody>
          <a:bodyPr wrap="square" rtlCol="0">
            <a:spAutoFit/>
          </a:bodyPr>
          <a:lstStyle/>
          <a:p>
            <a:r>
              <a:rPr lang="en-US" sz="900" b="1" dirty="0"/>
              <a:t>Notes:</a:t>
            </a:r>
          </a:p>
          <a:p>
            <a:r>
              <a:rPr lang="en-US" sz="1200" baseline="30000" dirty="0">
                <a:latin typeface="Georgia" panose="02040502050405020303" pitchFamily="18" charset="0"/>
                <a:ea typeface="Calibri" panose="020F0502020204030204" pitchFamily="34" charset="0"/>
              </a:rPr>
              <a:t>1</a:t>
            </a:r>
            <a:r>
              <a:rPr lang="en-US" sz="1200" baseline="30000" dirty="0"/>
              <a:t> </a:t>
            </a:r>
            <a:r>
              <a:rPr lang="en-US" sz="900" dirty="0">
                <a:latin typeface="Georgia" panose="02040502050405020303" pitchFamily="18" charset="0"/>
                <a:ea typeface="Calibri" panose="020F0502020204030204" pitchFamily="34" charset="0"/>
              </a:rPr>
              <a:t>1 Corinthians 1:13; 3:4–6; 4:15; 16:21</a:t>
            </a:r>
            <a:endParaRPr lang="en-US" sz="900" dirty="0">
              <a:solidFill>
                <a:schemeClr val="tx2"/>
              </a:solidFill>
            </a:endParaRPr>
          </a:p>
          <a:p>
            <a:r>
              <a:rPr lang="en-US" sz="1200" baseline="30000" dirty="0">
                <a:latin typeface="Georgia" panose="02040502050405020303" pitchFamily="18" charset="0"/>
                <a:ea typeface="Calibri" panose="020F0502020204030204" pitchFamily="34" charset="0"/>
              </a:rPr>
              <a:t>2</a:t>
            </a:r>
            <a:r>
              <a:rPr lang="en-US" sz="1200" baseline="30000" dirty="0"/>
              <a:t> </a:t>
            </a:r>
            <a:r>
              <a:rPr lang="en-US" sz="900" dirty="0">
                <a:latin typeface="Georgia" panose="02040502050405020303" pitchFamily="18" charset="0"/>
                <a:ea typeface="Calibri" panose="020F0502020204030204" pitchFamily="34" charset="0"/>
              </a:rPr>
              <a:t>1 Corinthians 16:19</a:t>
            </a:r>
            <a:endParaRPr lang="en-US" sz="900" dirty="0">
              <a:solidFill>
                <a:schemeClr val="tx2"/>
              </a:solidFill>
            </a:endParaRPr>
          </a:p>
          <a:p>
            <a:r>
              <a:rPr lang="en-US" sz="1200" baseline="30000" dirty="0">
                <a:latin typeface="Georgia" panose="02040502050405020303" pitchFamily="18" charset="0"/>
                <a:ea typeface="Calibri" panose="020F0502020204030204" pitchFamily="34" charset="0"/>
              </a:rPr>
              <a:t>3</a:t>
            </a:r>
            <a:r>
              <a:rPr lang="en-US" sz="1200" baseline="30000" dirty="0"/>
              <a:t> </a:t>
            </a:r>
            <a:r>
              <a:rPr lang="en-US" sz="900" dirty="0">
                <a:latin typeface="Georgia" panose="02040502050405020303" pitchFamily="18" charset="0"/>
                <a:ea typeface="Calibri" panose="020F0502020204030204" pitchFamily="34" charset="0"/>
              </a:rPr>
              <a:t>Acts 20:2</a:t>
            </a:r>
          </a:p>
          <a:p>
            <a:r>
              <a:rPr lang="en-US" sz="1200" baseline="30000" dirty="0"/>
              <a:t>4 </a:t>
            </a:r>
            <a:r>
              <a:rPr lang="en-US" sz="900" dirty="0">
                <a:latin typeface="Georgia" panose="02040502050405020303" pitchFamily="18" charset="0"/>
                <a:ea typeface="Calibri" panose="020F0502020204030204" pitchFamily="34" charset="0"/>
              </a:rPr>
              <a:t>1 Corinthians 11:34; 16:8</a:t>
            </a:r>
          </a:p>
        </p:txBody>
      </p:sp>
    </p:spTree>
    <p:extLst>
      <p:ext uri="{BB962C8B-B14F-4D97-AF65-F5344CB8AC3E}">
        <p14:creationId xmlns:p14="http://schemas.microsoft.com/office/powerpoint/2010/main" val="132249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1"/>
            <a:ext cx="10058400" cy="543117"/>
          </a:xfrm>
        </p:spPr>
        <p:txBody>
          <a:bodyPr>
            <a:normAutofit/>
          </a:bodyPr>
          <a:lstStyle/>
          <a:p>
            <a:pPr algn="ctr"/>
            <a:r>
              <a:rPr lang="en-US" sz="2800" dirty="0"/>
              <a:t>1 Corinthians – Background and Setting</a:t>
            </a: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655845" y="806569"/>
            <a:ext cx="10846675" cy="5645989"/>
          </a:xfrm>
        </p:spPr>
        <p:txBody>
          <a:bodyPr>
            <a:noAutofit/>
          </a:bodyPr>
          <a:lstStyle/>
          <a:p>
            <a:pPr marL="0" indent="0">
              <a:buNone/>
            </a:pPr>
            <a:r>
              <a:rPr lang="en-US" sz="1070" dirty="0"/>
              <a:t>The city of Corinth was located in southern Greece, in what was the Roman province of Achaia, c. 45 miles west of Athens. This lower part, the Peloponnesus, is connected to the rest of Greece by a 4-mile-wide isthmus, which is bounded on the east by the Saronic Gulf and on the west by the Gulf of Corinth. Corinth is near the middle of the isthmus and is prominently situated on a high plateau. For many centuries, all north-south land traffic in that area had to pass through or near this ancient city. Since travel by sea around the Peloponnesus involved a 250-mile voyage that was dangerous and obviously time consuming, most captains carried their ships on skids or rollers across the isthmus directly past Corinth. Corinth understandably prospered as a major trade city, not only for most of Greece but for much of the Mediterranean area, including North Africa, Italy, and Asia Minor. A canal across the isthmus was begun by the emperor Nero during the first century A.D. but was not completed until near the end of the nineteenth century.</a:t>
            </a:r>
          </a:p>
          <a:p>
            <a:pPr marL="0" indent="0">
              <a:spcBef>
                <a:spcPts val="1100"/>
              </a:spcBef>
              <a:buNone/>
            </a:pPr>
            <a:r>
              <a:rPr lang="en-US" sz="1070" dirty="0"/>
              <a:t>The Isthmian games, one of the two most famous athletic events of that day (the other being the Olympian games), was hosted by Corinth, causing more people-traffic. Even by the pagan standards of its own culture, Corinth became so morally corrupt that its very name became synonymous with debauchery and moral depravity. To “corinthianize” came to represent gross immorality and drunken debauchery. In </a:t>
            </a:r>
            <a:r>
              <a:rPr lang="en-US" sz="1070" dirty="0">
                <a:hlinkClick r:id="rId2"/>
              </a:rPr>
              <a:t>1 Corinthians 6:9-10</a:t>
            </a:r>
            <a:r>
              <a:rPr lang="en-US" sz="1070" dirty="0"/>
              <a:t>, Paul lists some of the specific sins for which the city was noted and which formerly had characterized many believers in the church there. Tragically, some of the worst sins were still found among some church members. One of those sins, incest, was condemned even by most pagan Gentiles (</a:t>
            </a:r>
            <a:r>
              <a:rPr lang="en-US" sz="1070" dirty="0">
                <a:hlinkClick r:id="rId3"/>
              </a:rPr>
              <a:t>1 Corinthians 5:1</a:t>
            </a:r>
            <a:r>
              <a:rPr lang="en-US" sz="1070" dirty="0"/>
              <a:t>).</a:t>
            </a:r>
          </a:p>
          <a:p>
            <a:pPr marL="0" indent="0">
              <a:spcBef>
                <a:spcPts val="1100"/>
              </a:spcBef>
              <a:buNone/>
            </a:pPr>
            <a:r>
              <a:rPr lang="en-US" sz="1070" dirty="0"/>
              <a:t>Like most ancient Greek cities, Corinth had an acropolis (literally “a high city”), which rose 2,000 feet and was used both for defense and for worship. The most prominent edifice on the acropolis was a temple to Aphrodite, the Greek goddess of love. Some 1,000 priestesses, who were “religious” prostitutes, lived and worked there and came down into the city in the evening to offer their services to male citizens and foreign visitors.</a:t>
            </a:r>
          </a:p>
          <a:p>
            <a:pPr marL="0" indent="0">
              <a:spcBef>
                <a:spcPts val="1100"/>
              </a:spcBef>
              <a:buNone/>
            </a:pPr>
            <a:r>
              <a:rPr lang="en-US" sz="1070" dirty="0"/>
              <a:t>The church in Corinth was founded by Paul on his second missionary journey. As usual, his ministry began in the synagogue, where he was assisted by two Jewish believers, Priscilla and Aquila, with whom he lived for a while and who were fellow tradesmen. Soon after, Silas and Timothy joined them, and Paul began preaching even more intensely in the synagogue. When most of the Jews resisted the gospel, he left the synagogue, but not before Crispus, the leader of the synagogue, his family, and many other Corinthians were converted (</a:t>
            </a:r>
            <a:r>
              <a:rPr lang="en-US" sz="1070" dirty="0">
                <a:hlinkClick r:id="rId4"/>
              </a:rPr>
              <a:t>Acts 18:1–8</a:t>
            </a:r>
            <a:r>
              <a:rPr lang="en-US" sz="1070" dirty="0"/>
              <a:t>).</a:t>
            </a:r>
          </a:p>
          <a:p>
            <a:pPr marL="0" indent="0">
              <a:spcBef>
                <a:spcPts val="1100"/>
              </a:spcBef>
              <a:buNone/>
            </a:pPr>
            <a:r>
              <a:rPr lang="en-US" sz="1070" dirty="0"/>
              <a:t>After ministering in Corinth for over a year and a half (</a:t>
            </a:r>
            <a:r>
              <a:rPr lang="en-US" sz="1070" dirty="0">
                <a:hlinkClick r:id="rId5"/>
              </a:rPr>
              <a:t>Acts 18:8-11</a:t>
            </a:r>
            <a:r>
              <a:rPr lang="en-US" sz="1070" dirty="0"/>
              <a:t>), Paul was brought before a Roman tribunal by some of the Jewish leaders. Because the charges were strictly religious and not civil, the proconsul, Gallio, dismissed the case. Shortly thereafter, Paul took Priscilla and Aquila with him to Ephesus and from there he returned to strengthen the churches in the regions of Galatia and Phrygia. (</a:t>
            </a:r>
            <a:r>
              <a:rPr lang="en-US" sz="1070" dirty="0">
                <a:hlinkClick r:id="rId6"/>
              </a:rPr>
              <a:t>Acts 18:18-23</a:t>
            </a:r>
            <a:r>
              <a:rPr lang="en-US" sz="1070" dirty="0"/>
              <a:t>).</a:t>
            </a:r>
          </a:p>
          <a:p>
            <a:pPr marL="0" indent="0">
              <a:spcBef>
                <a:spcPts val="1100"/>
              </a:spcBef>
              <a:buNone/>
            </a:pPr>
            <a:r>
              <a:rPr lang="en-US" sz="1070" dirty="0"/>
              <a:t>Unable to fully break with the culture from which it came, the church at Corinth was exceptionally factional, showing its carnality and immaturity. After the gifted Apollos had ministered in the church for some time, a group of his admirers established a clique and had little to do with the rest of the church. Another group developed that was loyal to Paul, another claimed special allegiance to Peter (Cephas), and still another to Christ alone (see </a:t>
            </a:r>
            <a:r>
              <a:rPr lang="en-US" sz="1070" dirty="0">
                <a:hlinkClick r:id="rId7"/>
              </a:rPr>
              <a:t>1 Corinthians 1:10-13</a:t>
            </a:r>
            <a:r>
              <a:rPr lang="en-US" sz="1070" dirty="0"/>
              <a:t>; </a:t>
            </a:r>
            <a:r>
              <a:rPr lang="en-US" sz="1070" dirty="0">
                <a:hlinkClick r:id="rId8"/>
              </a:rPr>
              <a:t>3:1-9</a:t>
            </a:r>
            <a:r>
              <a:rPr lang="en-US" sz="1070" dirty="0"/>
              <a:t>).</a:t>
            </a:r>
          </a:p>
          <a:p>
            <a:pPr marL="0" indent="0">
              <a:spcBef>
                <a:spcPts val="1100"/>
              </a:spcBef>
              <a:buNone/>
            </a:pPr>
            <a:r>
              <a:rPr lang="en-US" sz="1070" dirty="0"/>
              <a:t>The most serious problem of the Corinthian church was worldliness, an unwillingness to divorce the culture around them. Most of the believers could not consistently separate themselves from their old, selfish, immoral, and pagan ways. It became necessary for Paul to write to correct this, as well as to command the faithful Christians not only to break fellowship with the disobedient and unrepentant members, but to put those members out of the church (</a:t>
            </a:r>
            <a:r>
              <a:rPr lang="en-US" sz="1070" dirty="0">
                <a:hlinkClick r:id="rId9"/>
              </a:rPr>
              <a:t>1 Corinthians 5:9-13</a:t>
            </a:r>
            <a:r>
              <a:rPr lang="en-US" sz="1070" dirty="0"/>
              <a:t>).</a:t>
            </a:r>
          </a:p>
          <a:p>
            <a:pPr marL="0" indent="0">
              <a:spcBef>
                <a:spcPts val="1100"/>
              </a:spcBef>
              <a:buNone/>
            </a:pPr>
            <a:r>
              <a:rPr lang="en-US" sz="1070" dirty="0"/>
              <a:t>Before he wrote this inspired letter, Paul had written the church another correspondence (</a:t>
            </a:r>
            <a:r>
              <a:rPr lang="en-US" sz="1070" dirty="0">
                <a:hlinkClick r:id="rId10"/>
              </a:rPr>
              <a:t>1 Corinthians 5:9</a:t>
            </a:r>
            <a:r>
              <a:rPr lang="en-US" sz="1070" dirty="0"/>
              <a:t>), which was also corrective in nature. Because a copy of that letter has never been discovered, it has been referred to as “the lost epistle.” There was another non-canonical letter after 1 Corinthians, usually called “the severe letter” (</a:t>
            </a:r>
            <a:r>
              <a:rPr lang="en-US" sz="1070" dirty="0">
                <a:hlinkClick r:id="rId11"/>
              </a:rPr>
              <a:t>2 Corinthians 2:4</a:t>
            </a:r>
            <a:r>
              <a:rPr lang="en-US" sz="1070" dirty="0"/>
              <a:t>).</a:t>
            </a:r>
          </a:p>
        </p:txBody>
      </p:sp>
      <p:sp>
        <p:nvSpPr>
          <p:cNvPr id="6" name="Slide Number Placeholder 5">
            <a:extLst>
              <a:ext uri="{FF2B5EF4-FFF2-40B4-BE49-F238E27FC236}">
                <a16:creationId xmlns:a16="http://schemas.microsoft.com/office/drawing/2014/main" id="{177593C9-61F4-2D2F-4478-0A0BFFFB1BFA}"/>
              </a:ext>
            </a:extLst>
          </p:cNvPr>
          <p:cNvSpPr>
            <a:spLocks noGrp="1"/>
          </p:cNvSpPr>
          <p:nvPr>
            <p:ph type="sldNum" sz="quarter" idx="12"/>
          </p:nvPr>
        </p:nvSpPr>
        <p:spPr/>
        <p:txBody>
          <a:bodyPr/>
          <a:lstStyle/>
          <a:p>
            <a:fld id="{E31375A4-56A4-47D6-9801-1991572033F7}" type="slidenum">
              <a:rPr lang="en-US" smtClean="0"/>
              <a:t>13</a:t>
            </a:fld>
            <a:endParaRPr lang="en-US" dirty="0"/>
          </a:p>
        </p:txBody>
      </p:sp>
    </p:spTree>
    <p:extLst>
      <p:ext uri="{BB962C8B-B14F-4D97-AF65-F5344CB8AC3E}">
        <p14:creationId xmlns:p14="http://schemas.microsoft.com/office/powerpoint/2010/main" val="67009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1886-AA43-422E-B193-F1F3DF7D8A4D}"/>
              </a:ext>
            </a:extLst>
          </p:cNvPr>
          <p:cNvSpPr>
            <a:spLocks noGrp="1"/>
          </p:cNvSpPr>
          <p:nvPr>
            <p:ph type="title"/>
          </p:nvPr>
        </p:nvSpPr>
        <p:spPr>
          <a:xfrm>
            <a:off x="734519" y="204831"/>
            <a:ext cx="10029276" cy="526136"/>
          </a:xfrm>
        </p:spPr>
        <p:txBody>
          <a:bodyPr>
            <a:normAutofit/>
          </a:bodyPr>
          <a:lstStyle/>
          <a:p>
            <a:pPr algn="ctr"/>
            <a:r>
              <a:rPr lang="en-US" sz="2999" b="1" dirty="0">
                <a:solidFill>
                  <a:schemeClr val="accent3">
                    <a:lumMod val="50000"/>
                  </a:schemeClr>
                </a:solidFill>
              </a:rPr>
              <a:t>1 Corinthians: Outline</a:t>
            </a:r>
          </a:p>
        </p:txBody>
      </p:sp>
      <p:sp>
        <p:nvSpPr>
          <p:cNvPr id="16" name="Freeform: Shape 15">
            <a:extLst>
              <a:ext uri="{FF2B5EF4-FFF2-40B4-BE49-F238E27FC236}">
                <a16:creationId xmlns:a16="http://schemas.microsoft.com/office/drawing/2014/main" id="{1AC5725F-FDF6-33CC-0BE3-397A38BFC98C}"/>
              </a:ext>
            </a:extLst>
          </p:cNvPr>
          <p:cNvSpPr>
            <a:spLocks/>
          </p:cNvSpPr>
          <p:nvPr/>
        </p:nvSpPr>
        <p:spPr>
          <a:xfrm>
            <a:off x="1000306" y="3682968"/>
            <a:ext cx="1179576" cy="435020"/>
          </a:xfrm>
          <a:custGeom>
            <a:avLst/>
            <a:gdLst>
              <a:gd name="connsiteX0" fmla="*/ 72524 w 435133"/>
              <a:gd name="connsiteY0" fmla="*/ 0 h 769415"/>
              <a:gd name="connsiteX1" fmla="*/ 362609 w 435133"/>
              <a:gd name="connsiteY1" fmla="*/ 0 h 769415"/>
              <a:gd name="connsiteX2" fmla="*/ 435133 w 435133"/>
              <a:gd name="connsiteY2" fmla="*/ 72524 h 769415"/>
              <a:gd name="connsiteX3" fmla="*/ 435133 w 435133"/>
              <a:gd name="connsiteY3" fmla="*/ 769415 h 769415"/>
              <a:gd name="connsiteX4" fmla="*/ 435133 w 435133"/>
              <a:gd name="connsiteY4" fmla="*/ 769415 h 769415"/>
              <a:gd name="connsiteX5" fmla="*/ 0 w 435133"/>
              <a:gd name="connsiteY5" fmla="*/ 769415 h 769415"/>
              <a:gd name="connsiteX6" fmla="*/ 0 w 435133"/>
              <a:gd name="connsiteY6" fmla="*/ 769415 h 769415"/>
              <a:gd name="connsiteX7" fmla="*/ 0 w 435133"/>
              <a:gd name="connsiteY7" fmla="*/ 72524 h 769415"/>
              <a:gd name="connsiteX8" fmla="*/ 72524 w 435133"/>
              <a:gd name="connsiteY8" fmla="*/ 0 h 76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133" h="769415">
                <a:moveTo>
                  <a:pt x="0" y="641176"/>
                </a:moveTo>
                <a:lnTo>
                  <a:pt x="0" y="128239"/>
                </a:lnTo>
                <a:cubicBezTo>
                  <a:pt x="0" y="57414"/>
                  <a:pt x="18363" y="0"/>
                  <a:pt x="41015" y="0"/>
                </a:cubicBezTo>
                <a:lnTo>
                  <a:pt x="435133" y="0"/>
                </a:lnTo>
                <a:lnTo>
                  <a:pt x="435133" y="0"/>
                </a:lnTo>
                <a:lnTo>
                  <a:pt x="435133" y="769415"/>
                </a:lnTo>
                <a:lnTo>
                  <a:pt x="435133" y="769415"/>
                </a:lnTo>
                <a:lnTo>
                  <a:pt x="41015" y="769415"/>
                </a:lnTo>
                <a:cubicBezTo>
                  <a:pt x="18363" y="769415"/>
                  <a:pt x="0" y="712001"/>
                  <a:pt x="0" y="641176"/>
                </a:cubicBezTo>
                <a:close/>
              </a:path>
            </a:pathLst>
          </a:custGeom>
          <a:solidFill>
            <a:schemeClr val="accent1"/>
          </a:solidFill>
          <a:ln>
            <a:solidFill>
              <a:schemeClr val="accent1"/>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105035" tIns="105034" rIns="83797" bIns="105034" numCol="1" spcCol="1270" anchor="ctr" anchorCtr="1">
            <a:noAutofit/>
          </a:bodyPr>
          <a:lstStyle/>
          <a:p>
            <a:pPr lvl="0" algn="ctr" defTabSz="488803">
              <a:lnSpc>
                <a:spcPct val="90000"/>
              </a:lnSpc>
              <a:spcBef>
                <a:spcPct val="0"/>
              </a:spcBef>
              <a:spcAft>
                <a:spcPct val="35000"/>
              </a:spcAft>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1:1–9</a:t>
            </a:r>
          </a:p>
        </p:txBody>
      </p:sp>
      <p:sp>
        <p:nvSpPr>
          <p:cNvPr id="17" name="Freeform: Shape 16">
            <a:extLst>
              <a:ext uri="{FF2B5EF4-FFF2-40B4-BE49-F238E27FC236}">
                <a16:creationId xmlns:a16="http://schemas.microsoft.com/office/drawing/2014/main" id="{5ACE9727-690D-0B2F-A88B-FAB1B15313CB}"/>
              </a:ext>
            </a:extLst>
          </p:cNvPr>
          <p:cNvSpPr/>
          <p:nvPr/>
        </p:nvSpPr>
        <p:spPr>
          <a:xfrm>
            <a:off x="643214" y="1197940"/>
            <a:ext cx="2174910" cy="2069412"/>
          </a:xfrm>
          <a:custGeom>
            <a:avLst/>
            <a:gdLst>
              <a:gd name="connsiteX0" fmla="*/ 0 w 1282358"/>
              <a:gd name="connsiteY0" fmla="*/ 0 h 1522968"/>
              <a:gd name="connsiteX1" fmla="*/ 1282358 w 1282358"/>
              <a:gd name="connsiteY1" fmla="*/ 0 h 1522968"/>
              <a:gd name="connsiteX2" fmla="*/ 1282358 w 1282358"/>
              <a:gd name="connsiteY2" fmla="*/ 1522968 h 1522968"/>
              <a:gd name="connsiteX3" fmla="*/ 0 w 1282358"/>
              <a:gd name="connsiteY3" fmla="*/ 1522968 h 1522968"/>
              <a:gd name="connsiteX4" fmla="*/ 0 w 1282358"/>
              <a:gd name="connsiteY4" fmla="*/ 0 h 15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358" h="1522968">
                <a:moveTo>
                  <a:pt x="0" y="0"/>
                </a:moveTo>
                <a:lnTo>
                  <a:pt x="1282358" y="0"/>
                </a:lnTo>
                <a:lnTo>
                  <a:pt x="1282358" y="1522968"/>
                </a:lnTo>
                <a:lnTo>
                  <a:pt x="0" y="1522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83798" numCol="1" spcCol="1270" anchor="t" anchorCtr="1">
            <a:noAutofit/>
          </a:bodyPr>
          <a:lstStyle/>
          <a:p>
            <a:pPr lvl="0" defTabSz="488803">
              <a:lnSpc>
                <a:spcPct val="90000"/>
              </a:lnSpc>
              <a:spcBef>
                <a:spcPct val="0"/>
              </a:spcBef>
              <a:spcAft>
                <a:spcPct val="35000"/>
              </a:spcAft>
              <a:defRPr/>
            </a:pPr>
            <a:r>
              <a:rPr lang="en-US" sz="1100" b="1" dirty="0">
                <a:solidFill>
                  <a:prstClr val="black">
                    <a:hueOff val="0"/>
                    <a:satOff val="0"/>
                    <a:lumOff val="0"/>
                    <a:alphaOff val="0"/>
                  </a:prstClr>
                </a:solidFill>
              </a:rPr>
              <a:t>The Calling and Benefits of Sainthood</a:t>
            </a:r>
            <a:endParaRPr kumimoji="0" lang="en-US" sz="11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ndParaRPr>
          </a:p>
          <a:p>
            <a:pPr marL="137160" lvl="1" indent="-137160" defTabSz="228600">
              <a:spcAft>
                <a:spcPts val="300"/>
              </a:spcAft>
              <a:buFont typeface="Arial" panose="020B0604020202020204" pitchFamily="34" charset="0"/>
              <a:buChar char="•"/>
              <a:tabLst>
                <a:tab pos="219456" algn="l"/>
              </a:tabLst>
              <a:defRPr/>
            </a:pPr>
            <a:r>
              <a:rPr lang="en-US" sz="1000" b="1" dirty="0">
                <a:solidFill>
                  <a:srgbClr val="5B9BD5">
                    <a:lumMod val="50000"/>
                  </a:srgbClr>
                </a:solidFill>
                <a:latin typeface="Calibri" panose="020F0502020204030204"/>
              </a:rPr>
              <a:t>Paul</a:t>
            </a:r>
          </a:p>
          <a:p>
            <a:pPr marL="274320" lvl="1" indent="-137160" defTabSz="228600">
              <a:lnSpc>
                <a:spcPct val="90000"/>
              </a:lnSpc>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Called by the will of God to be an apostle</a:t>
            </a:r>
            <a:endParaRPr lang="en-US" sz="900" dirty="0">
              <a:solidFill>
                <a:srgbClr val="5B9BD5">
                  <a:lumMod val="50000"/>
                </a:srgbClr>
              </a:solidFill>
              <a:latin typeface="Calibri" panose="020F0502020204030204"/>
            </a:endParaRPr>
          </a:p>
          <a:p>
            <a:pPr marL="228600" lvl="1" indent="-173736" defTabSz="228600">
              <a:spcAft>
                <a:spcPts val="300"/>
              </a:spcAft>
              <a:buFont typeface="Arial" panose="020B0604020202020204" pitchFamily="34" charset="0"/>
              <a:buChar char="•"/>
              <a:tabLst>
                <a:tab pos="219456" algn="l"/>
              </a:tabLst>
              <a:defRPr/>
            </a:pPr>
            <a:r>
              <a:rPr lang="en-US" sz="1000" b="1" dirty="0">
                <a:solidFill>
                  <a:srgbClr val="5B9BD5">
                    <a:lumMod val="50000"/>
                  </a:srgbClr>
                </a:solidFill>
                <a:latin typeface="Calibri" panose="020F0502020204030204"/>
              </a:rPr>
              <a:t>Church of God in Corinth</a:t>
            </a:r>
          </a:p>
          <a:p>
            <a:pPr marL="274320" lvl="1" indent="-137160" defTabSz="228600">
              <a:lnSpc>
                <a:spcPct val="90000"/>
              </a:lnSpc>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Called to be saints with all who call upon the name of our Lord Jesus Christ</a:t>
            </a:r>
          </a:p>
          <a:p>
            <a:pPr marL="274320" lvl="1" indent="-137160" defTabSz="228600">
              <a:lnSpc>
                <a:spcPct val="90000"/>
              </a:lnSpc>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Enriched in Jesus with all knowledge</a:t>
            </a:r>
          </a:p>
          <a:p>
            <a:pPr marL="274320" lvl="1" indent="-137160" defTabSz="228600">
              <a:lnSpc>
                <a:spcPct val="90000"/>
              </a:lnSpc>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Sustained by Jesus to be guiltless at His Coming</a:t>
            </a:r>
            <a:endParaRPr lang="en-US" sz="900" dirty="0">
              <a:solidFill>
                <a:srgbClr val="5B9BD5">
                  <a:lumMod val="50000"/>
                </a:srgbClr>
              </a:solidFill>
              <a:latin typeface="Calibri" panose="020F0502020204030204"/>
            </a:endParaRPr>
          </a:p>
          <a:p>
            <a:pPr marL="192024" lvl="1" defTabSz="228600">
              <a:lnSpc>
                <a:spcPct val="90000"/>
              </a:lnSpc>
              <a:spcAft>
                <a:spcPts val="300"/>
              </a:spcAft>
              <a:tabLst>
                <a:tab pos="219456" algn="l"/>
              </a:tabLst>
              <a:defRPr/>
            </a:pPr>
            <a:endParaRPr lang="en-US" sz="1000" dirty="0">
              <a:solidFill>
                <a:srgbClr val="5B9BD5">
                  <a:lumMod val="50000"/>
                </a:srgbClr>
              </a:solidFill>
              <a:latin typeface="Calibri" panose="020F0502020204030204"/>
            </a:endParaRPr>
          </a:p>
        </p:txBody>
      </p:sp>
      <p:sp>
        <p:nvSpPr>
          <p:cNvPr id="18" name="Straight Connector 17">
            <a:extLst>
              <a:ext uri="{FF2B5EF4-FFF2-40B4-BE49-F238E27FC236}">
                <a16:creationId xmlns:a16="http://schemas.microsoft.com/office/drawing/2014/main" id="{B9C1F4F4-647F-E54F-F892-0D1B91F65C94}"/>
              </a:ext>
            </a:extLst>
          </p:cNvPr>
          <p:cNvSpPr/>
          <p:nvPr/>
        </p:nvSpPr>
        <p:spPr>
          <a:xfrm>
            <a:off x="1633819" y="3451685"/>
            <a:ext cx="0" cy="182880"/>
          </a:xfrm>
          <a:prstGeom prst="line">
            <a:avLst/>
          </a:prstGeom>
          <a:noFill/>
          <a:ln w="6350" cap="flat" cmpd="sng" algn="ctr">
            <a:solidFill>
              <a:schemeClr val="accent1"/>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95EE2998-79B3-0CF6-D9E6-47F040065F4E}"/>
              </a:ext>
            </a:extLst>
          </p:cNvPr>
          <p:cNvSpPr/>
          <p:nvPr/>
        </p:nvSpPr>
        <p:spPr>
          <a:xfrm>
            <a:off x="1590319" y="3364681"/>
            <a:ext cx="87003" cy="87003"/>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D74249FC-C311-A1BA-80BF-FE706314FA6E}"/>
              </a:ext>
            </a:extLst>
          </p:cNvPr>
          <p:cNvSpPr>
            <a:spLocks/>
          </p:cNvSpPr>
          <p:nvPr/>
        </p:nvSpPr>
        <p:spPr>
          <a:xfrm>
            <a:off x="2193233" y="3682739"/>
            <a:ext cx="1179576"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4"/>
          </a:solidFill>
          <a:ln>
            <a:solidFill>
              <a:schemeClr val="accent4"/>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lnSpc>
                <a:spcPct val="90000"/>
              </a:lnSpc>
              <a:spcBef>
                <a:spcPct val="0"/>
              </a:spcBef>
              <a:spcAft>
                <a:spcPct val="35000"/>
              </a:spcAft>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1:10–4:21</a:t>
            </a:r>
          </a:p>
        </p:txBody>
      </p:sp>
      <p:sp>
        <p:nvSpPr>
          <p:cNvPr id="21" name="Freeform: Shape 20">
            <a:extLst>
              <a:ext uri="{FF2B5EF4-FFF2-40B4-BE49-F238E27FC236}">
                <a16:creationId xmlns:a16="http://schemas.microsoft.com/office/drawing/2014/main" id="{C6E11418-02A8-391D-0C83-87A3EFD7A89C}"/>
              </a:ext>
            </a:extLst>
          </p:cNvPr>
          <p:cNvSpPr/>
          <p:nvPr/>
        </p:nvSpPr>
        <p:spPr>
          <a:xfrm>
            <a:off x="1746033" y="4404438"/>
            <a:ext cx="2174910" cy="1030870"/>
          </a:xfrm>
          <a:custGeom>
            <a:avLst/>
            <a:gdLst>
              <a:gd name="connsiteX0" fmla="*/ 0 w 1282358"/>
              <a:gd name="connsiteY0" fmla="*/ 0 h 1522968"/>
              <a:gd name="connsiteX1" fmla="*/ 1282358 w 1282358"/>
              <a:gd name="connsiteY1" fmla="*/ 0 h 1522968"/>
              <a:gd name="connsiteX2" fmla="*/ 1282358 w 1282358"/>
              <a:gd name="connsiteY2" fmla="*/ 1522968 h 1522968"/>
              <a:gd name="connsiteX3" fmla="*/ 0 w 1282358"/>
              <a:gd name="connsiteY3" fmla="*/ 1522968 h 1522968"/>
              <a:gd name="connsiteX4" fmla="*/ 0 w 1282358"/>
              <a:gd name="connsiteY4" fmla="*/ 0 h 15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358" h="1522968">
                <a:moveTo>
                  <a:pt x="0" y="0"/>
                </a:moveTo>
                <a:lnTo>
                  <a:pt x="1282358" y="0"/>
                </a:lnTo>
                <a:lnTo>
                  <a:pt x="1282358" y="1522968"/>
                </a:lnTo>
                <a:lnTo>
                  <a:pt x="0" y="1522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3798" rIns="0" bIns="0" numCol="1" spcCol="1270" anchor="t" anchorCtr="1">
            <a:noAutofit/>
          </a:bodyPr>
          <a:lstStyle/>
          <a:p>
            <a:pPr lvl="0">
              <a:spcAft>
                <a:spcPts val="600"/>
              </a:spcAft>
              <a:defRPr/>
            </a:pPr>
            <a:r>
              <a:rPr lang="en-US" sz="1100" b="1" dirty="0">
                <a:solidFill>
                  <a:prstClr val="black"/>
                </a:solidFill>
              </a:rPr>
              <a:t>Disunity in the Church</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rPr>
              <a:t>The need for unity in Christ</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rPr>
              <a:t>The need for humility before God</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rPr>
              <a:t>The need for maturing in Christ</a:t>
            </a:r>
          </a:p>
          <a:p>
            <a:pPr marL="457200" marR="0" lvl="1" indent="-173736" algn="l" defTabSz="228600" rtl="0" eaLnBrk="1" fontAlgn="auto" latinLnBrk="0" hangingPunct="1">
              <a:lnSpc>
                <a:spcPct val="100000"/>
              </a:lnSpc>
              <a:spcBef>
                <a:spcPts val="0"/>
              </a:spcBef>
              <a:spcAft>
                <a:spcPts val="300"/>
              </a:spcAft>
              <a:buClrTx/>
              <a:buSzTx/>
              <a:buFont typeface="Arial" panose="020B0604020202020204" pitchFamily="34" charset="0"/>
              <a:buChar char="•"/>
              <a:tabLst>
                <a:tab pos="219456" algn="l"/>
              </a:tabLst>
              <a:defRPr/>
            </a:pPr>
            <a:endParaRPr kumimoji="0" lang="en-US" sz="36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2" name="Straight Connector 21">
            <a:extLst>
              <a:ext uri="{FF2B5EF4-FFF2-40B4-BE49-F238E27FC236}">
                <a16:creationId xmlns:a16="http://schemas.microsoft.com/office/drawing/2014/main" id="{E58A27E1-C6F3-6C56-C200-E8C89CD2E34B}"/>
              </a:ext>
            </a:extLst>
          </p:cNvPr>
          <p:cNvSpPr/>
          <p:nvPr/>
        </p:nvSpPr>
        <p:spPr>
          <a:xfrm>
            <a:off x="2777221" y="4126256"/>
            <a:ext cx="0" cy="185559"/>
          </a:xfrm>
          <a:prstGeom prst="line">
            <a:avLst/>
          </a:prstGeom>
          <a:noFill/>
          <a:ln w="6350" cap="flat" cmpd="sng" algn="ctr">
            <a:solidFill>
              <a:schemeClr val="accent4"/>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5D234FEC-99FD-9448-7F9B-2458D1A8DE59}"/>
              </a:ext>
            </a:extLst>
          </p:cNvPr>
          <p:cNvSpPr/>
          <p:nvPr/>
        </p:nvSpPr>
        <p:spPr>
          <a:xfrm>
            <a:off x="2731121" y="4317435"/>
            <a:ext cx="87003" cy="87003"/>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3A69CF8A-6C7F-5BD1-4992-0B609C89BC0E}"/>
              </a:ext>
            </a:extLst>
          </p:cNvPr>
          <p:cNvSpPr>
            <a:spLocks/>
          </p:cNvSpPr>
          <p:nvPr/>
        </p:nvSpPr>
        <p:spPr>
          <a:xfrm>
            <a:off x="7157368" y="3682739"/>
            <a:ext cx="1179576"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5"/>
          </a:solidFill>
          <a:ln>
            <a:solidFill>
              <a:schemeClr val="accent5"/>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lnSpc>
                <a:spcPct val="90000"/>
              </a:lnSpc>
              <a:spcBef>
                <a:spcPct val="0"/>
              </a:spcBef>
              <a:spcAft>
                <a:spcPct val="35000"/>
              </a:spcAft>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11:2–14:40</a:t>
            </a:r>
          </a:p>
        </p:txBody>
      </p:sp>
      <p:sp>
        <p:nvSpPr>
          <p:cNvPr id="58" name="Straight Connector 57">
            <a:extLst>
              <a:ext uri="{FF2B5EF4-FFF2-40B4-BE49-F238E27FC236}">
                <a16:creationId xmlns:a16="http://schemas.microsoft.com/office/drawing/2014/main" id="{C88CA9DD-23EF-1C73-3D32-D3BF0F443E8A}"/>
              </a:ext>
            </a:extLst>
          </p:cNvPr>
          <p:cNvSpPr/>
          <p:nvPr/>
        </p:nvSpPr>
        <p:spPr>
          <a:xfrm>
            <a:off x="6510687" y="3458709"/>
            <a:ext cx="0" cy="182880"/>
          </a:xfrm>
          <a:prstGeom prst="line">
            <a:avLst/>
          </a:prstGeom>
          <a:noFill/>
          <a:ln w="6350" cap="flat" cmpd="sng" algn="ctr">
            <a:solidFill>
              <a:srgbClr val="FFC000"/>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04B1668-BBDC-8DD7-C136-CD90A311D236}"/>
              </a:ext>
            </a:extLst>
          </p:cNvPr>
          <p:cNvSpPr/>
          <p:nvPr/>
        </p:nvSpPr>
        <p:spPr>
          <a:xfrm>
            <a:off x="6467186" y="3371705"/>
            <a:ext cx="87003" cy="87003"/>
          </a:xfrm>
          <a:prstGeom prst="ellipse">
            <a:avLst/>
          </a:prstGeom>
          <a:solidFill>
            <a:srgbClr val="FFC000"/>
          </a:solidFill>
          <a:ln>
            <a:solidFill>
              <a:srgbClr val="FFC000"/>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751E209F-3E18-C8C6-2E49-AEA8E387FA54}"/>
              </a:ext>
            </a:extLst>
          </p:cNvPr>
          <p:cNvSpPr>
            <a:spLocks/>
          </p:cNvSpPr>
          <p:nvPr/>
        </p:nvSpPr>
        <p:spPr>
          <a:xfrm>
            <a:off x="8346512" y="3684811"/>
            <a:ext cx="1301191"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6"/>
          </a:solidFill>
          <a:ln>
            <a:solidFill>
              <a:schemeClr val="accent6"/>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marL="0" marR="0" lvl="0" indent="0" algn="ctr" defTabSz="488803"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1 Cor. 15:1–58</a:t>
            </a:r>
          </a:p>
        </p:txBody>
      </p:sp>
      <p:sp>
        <p:nvSpPr>
          <p:cNvPr id="62" name="Straight Connector 61">
            <a:extLst>
              <a:ext uri="{FF2B5EF4-FFF2-40B4-BE49-F238E27FC236}">
                <a16:creationId xmlns:a16="http://schemas.microsoft.com/office/drawing/2014/main" id="{C3A005DB-EB47-B3A2-A633-0484714F22E9}"/>
              </a:ext>
            </a:extLst>
          </p:cNvPr>
          <p:cNvSpPr/>
          <p:nvPr/>
        </p:nvSpPr>
        <p:spPr>
          <a:xfrm>
            <a:off x="10054648" y="4123579"/>
            <a:ext cx="0" cy="182880"/>
          </a:xfrm>
          <a:prstGeom prst="line">
            <a:avLst/>
          </a:prstGeom>
          <a:noFill/>
          <a:ln w="6350" cap="flat" cmpd="sng" algn="ctr">
            <a:solidFill>
              <a:srgbClr val="9999FF"/>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E6CD6329-5843-6C2A-DDA5-F84615CA75D4}"/>
              </a:ext>
            </a:extLst>
          </p:cNvPr>
          <p:cNvSpPr/>
          <p:nvPr/>
        </p:nvSpPr>
        <p:spPr>
          <a:xfrm>
            <a:off x="10011147" y="4281946"/>
            <a:ext cx="91440" cy="87003"/>
          </a:xfrm>
          <a:prstGeom prst="ellipse">
            <a:avLst/>
          </a:prstGeom>
          <a:solidFill>
            <a:srgbClr val="9999FF"/>
          </a:solidFill>
          <a:ln>
            <a:solidFill>
              <a:srgbClr val="9999FF"/>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5D446740-683B-82CF-C965-B7300FD33201}"/>
              </a:ext>
            </a:extLst>
          </p:cNvPr>
          <p:cNvSpPr>
            <a:spLocks/>
          </p:cNvSpPr>
          <p:nvPr/>
        </p:nvSpPr>
        <p:spPr>
          <a:xfrm>
            <a:off x="9539221" y="3684811"/>
            <a:ext cx="1301191" cy="435020"/>
          </a:xfrm>
          <a:custGeom>
            <a:avLst/>
            <a:gdLst>
              <a:gd name="connsiteX0" fmla="*/ 72524 w 435133"/>
              <a:gd name="connsiteY0" fmla="*/ 0 h 769415"/>
              <a:gd name="connsiteX1" fmla="*/ 362609 w 435133"/>
              <a:gd name="connsiteY1" fmla="*/ 0 h 769415"/>
              <a:gd name="connsiteX2" fmla="*/ 435133 w 435133"/>
              <a:gd name="connsiteY2" fmla="*/ 72524 h 769415"/>
              <a:gd name="connsiteX3" fmla="*/ 435133 w 435133"/>
              <a:gd name="connsiteY3" fmla="*/ 769415 h 769415"/>
              <a:gd name="connsiteX4" fmla="*/ 435133 w 435133"/>
              <a:gd name="connsiteY4" fmla="*/ 769415 h 769415"/>
              <a:gd name="connsiteX5" fmla="*/ 0 w 435133"/>
              <a:gd name="connsiteY5" fmla="*/ 769415 h 769415"/>
              <a:gd name="connsiteX6" fmla="*/ 0 w 435133"/>
              <a:gd name="connsiteY6" fmla="*/ 769415 h 769415"/>
              <a:gd name="connsiteX7" fmla="*/ 0 w 435133"/>
              <a:gd name="connsiteY7" fmla="*/ 72524 h 769415"/>
              <a:gd name="connsiteX8" fmla="*/ 72524 w 435133"/>
              <a:gd name="connsiteY8" fmla="*/ 0 h 76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133" h="769415">
                <a:moveTo>
                  <a:pt x="435133" y="128240"/>
                </a:moveTo>
                <a:lnTo>
                  <a:pt x="435133" y="641175"/>
                </a:lnTo>
                <a:cubicBezTo>
                  <a:pt x="435133" y="712000"/>
                  <a:pt x="416770" y="769414"/>
                  <a:pt x="394118" y="769414"/>
                </a:cubicBezTo>
                <a:lnTo>
                  <a:pt x="0" y="769414"/>
                </a:lnTo>
                <a:lnTo>
                  <a:pt x="0" y="769414"/>
                </a:lnTo>
                <a:lnTo>
                  <a:pt x="0" y="1"/>
                </a:lnTo>
                <a:lnTo>
                  <a:pt x="0" y="1"/>
                </a:lnTo>
                <a:lnTo>
                  <a:pt x="394118" y="1"/>
                </a:lnTo>
                <a:cubicBezTo>
                  <a:pt x="416770" y="1"/>
                  <a:pt x="435133" y="57415"/>
                  <a:pt x="435133" y="128240"/>
                </a:cubicBezTo>
                <a:close/>
              </a:path>
            </a:pathLst>
          </a:custGeom>
          <a:solidFill>
            <a:srgbClr val="7030A0"/>
          </a:solidFill>
          <a:ln>
            <a:solidFill>
              <a:srgbClr val="7030A0"/>
            </a:solidFill>
          </a:ln>
        </p:spPr>
        <p:style>
          <a:lnRef idx="2">
            <a:schemeClr val="accent4">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83799" tIns="105034" rIns="105033" bIns="105034" numCol="1" spcCol="1270" anchor="ctr" anchorCtr="1">
            <a:noAutofit/>
          </a:bodyPr>
          <a:lstStyle/>
          <a:p>
            <a:pPr marL="0" marR="0" lvl="0" indent="0" algn="ctr" defTabSz="488803"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1 Cor. 16:1–24</a:t>
            </a:r>
          </a:p>
        </p:txBody>
      </p:sp>
      <p:sp>
        <p:nvSpPr>
          <p:cNvPr id="66" name="Straight Connector 65">
            <a:extLst>
              <a:ext uri="{FF2B5EF4-FFF2-40B4-BE49-F238E27FC236}">
                <a16:creationId xmlns:a16="http://schemas.microsoft.com/office/drawing/2014/main" id="{89E2CB11-FF6C-5179-0409-7F0FF39D1983}"/>
              </a:ext>
            </a:extLst>
          </p:cNvPr>
          <p:cNvSpPr/>
          <p:nvPr/>
        </p:nvSpPr>
        <p:spPr>
          <a:xfrm>
            <a:off x="8854182" y="3479028"/>
            <a:ext cx="0" cy="182880"/>
          </a:xfrm>
          <a:prstGeom prst="line">
            <a:avLst/>
          </a:prstGeom>
          <a:noFill/>
          <a:ln w="6350" cap="flat" cmpd="sng" algn="ctr">
            <a:solidFill>
              <a:srgbClr val="70AD47"/>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708C5F74-5A1B-C2D9-B0D9-7FC01674C6EF}"/>
              </a:ext>
            </a:extLst>
          </p:cNvPr>
          <p:cNvSpPr/>
          <p:nvPr/>
        </p:nvSpPr>
        <p:spPr>
          <a:xfrm>
            <a:off x="8813243" y="3392024"/>
            <a:ext cx="87003" cy="87003"/>
          </a:xfrm>
          <a:prstGeom prst="ellipse">
            <a:avLst/>
          </a:prstGeom>
          <a:solidFill>
            <a:srgbClr val="70AD47"/>
          </a:solidFill>
          <a:ln>
            <a:solidFill>
              <a:srgbClr val="70AD47"/>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Slide Number Placeholder 5">
            <a:extLst>
              <a:ext uri="{FF2B5EF4-FFF2-40B4-BE49-F238E27FC236}">
                <a16:creationId xmlns:a16="http://schemas.microsoft.com/office/drawing/2014/main" id="{4BD4F9CE-26BB-4441-99A7-B6599E9CF488}"/>
              </a:ext>
            </a:extLst>
          </p:cNvPr>
          <p:cNvSpPr>
            <a:spLocks noGrp="1"/>
          </p:cNvSpPr>
          <p:nvPr>
            <p:ph type="sldNum" sz="quarter" idx="12"/>
          </p:nvPr>
        </p:nvSpPr>
        <p:spPr>
          <a:xfrm>
            <a:off x="8539859" y="6355588"/>
            <a:ext cx="2742486" cy="36503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5A5C87-DF58-40C8-B092-1DE63DB4547E}" type="slidenum">
              <a:rPr kumimoji="0" lang="en-US" sz="12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ea typeface="+mn-ea"/>
              <a:cs typeface="+mn-cs"/>
            </a:endParaRPr>
          </a:p>
        </p:txBody>
      </p:sp>
      <p:sp>
        <p:nvSpPr>
          <p:cNvPr id="11" name="TextBox 10">
            <a:extLst>
              <a:ext uri="{FF2B5EF4-FFF2-40B4-BE49-F238E27FC236}">
                <a16:creationId xmlns:a16="http://schemas.microsoft.com/office/drawing/2014/main" id="{D1180FCC-A268-D1ED-9D8B-A7DE67E777EA}"/>
              </a:ext>
            </a:extLst>
          </p:cNvPr>
          <p:cNvSpPr txBox="1"/>
          <p:nvPr/>
        </p:nvSpPr>
        <p:spPr>
          <a:xfrm>
            <a:off x="5544799" y="2077331"/>
            <a:ext cx="2018780" cy="1198499"/>
          </a:xfrm>
          <a:prstGeom prst="rect">
            <a:avLst/>
          </a:prstGeom>
          <a:noFill/>
        </p:spPr>
        <p:txBody>
          <a:bodyPr wrap="square" rtlCol="0">
            <a:noAutofit/>
          </a:bodyPr>
          <a:lstStyle/>
          <a:p>
            <a:pPr lvl="0">
              <a:spcAft>
                <a:spcPts val="600"/>
              </a:spcAft>
              <a:defRPr/>
            </a:pPr>
            <a:r>
              <a:rPr lang="en-US" sz="1200" b="1" dirty="0">
                <a:solidFill>
                  <a:prstClr val="black"/>
                </a:solidFill>
              </a:rPr>
              <a:t>Liberty in the Church</a:t>
            </a:r>
            <a:endParaRPr kumimoji="0" lang="en-US" sz="1200" b="1" i="0" u="none" strike="noStrike" kern="1200" cap="none" spc="0" normalizeH="0" baseline="0" noProof="0" dirty="0">
              <a:ln>
                <a:noFill/>
              </a:ln>
              <a:solidFill>
                <a:prstClr val="black"/>
              </a:solidFill>
              <a:effectLst/>
              <a:uLnTx/>
              <a:uFillTx/>
              <a:latin typeface="Calibri" panose="020F0502020204030204"/>
            </a:endParaRPr>
          </a:p>
          <a:p>
            <a:pPr marL="137160" marR="0" lvl="1" indent="-137160" defTabSz="228600" fontAlgn="auto">
              <a:lnSpc>
                <a:spcPct val="80000"/>
              </a:lnSpc>
              <a:spcBef>
                <a:spcPct val="0"/>
              </a:spcBef>
              <a:spcAft>
                <a:spcPts val="300"/>
              </a:spcAft>
              <a:buClrTx/>
              <a:buSzTx/>
              <a:buFont typeface="Arial" panose="020B0604020202020204" pitchFamily="34" charset="0"/>
              <a:buChar char="•"/>
              <a:tabLst>
                <a:tab pos="219456" algn="l"/>
              </a:tabLst>
              <a:defRPr/>
            </a:pPr>
            <a:r>
              <a:rPr lang="en-US" sz="1000" dirty="0">
                <a:solidFill>
                  <a:srgbClr val="5B9BD5">
                    <a:lumMod val="50000"/>
                  </a:srgbClr>
                </a:solidFill>
              </a:rPr>
              <a:t>Use your freedom in Christ Jesus for the good of others</a:t>
            </a:r>
          </a:p>
          <a:p>
            <a:pPr marL="137160" marR="0" lvl="1" indent="-137160" defTabSz="228600" fontAlgn="auto">
              <a:lnSpc>
                <a:spcPct val="80000"/>
              </a:lnSpc>
              <a:spcBef>
                <a:spcPct val="0"/>
              </a:spcBef>
              <a:spcAft>
                <a:spcPts val="300"/>
              </a:spcAft>
              <a:buClrTx/>
              <a:buSzTx/>
              <a:buFont typeface="Arial" panose="020B0604020202020204" pitchFamily="34" charset="0"/>
              <a:buChar char="•"/>
              <a:tabLst>
                <a:tab pos="219456" algn="l"/>
              </a:tabLst>
              <a:defRPr/>
            </a:pPr>
            <a:r>
              <a:rPr lang="en-US" sz="1000" dirty="0">
                <a:solidFill>
                  <a:srgbClr val="5B9BD5">
                    <a:lumMod val="50000"/>
                  </a:srgbClr>
                </a:solidFill>
              </a:rPr>
              <a:t> Whether then, you eat or drink or whatever you do, do all to the glory of God</a:t>
            </a:r>
          </a:p>
        </p:txBody>
      </p:sp>
      <p:sp>
        <p:nvSpPr>
          <p:cNvPr id="12" name="TextBox 11">
            <a:extLst>
              <a:ext uri="{FF2B5EF4-FFF2-40B4-BE49-F238E27FC236}">
                <a16:creationId xmlns:a16="http://schemas.microsoft.com/office/drawing/2014/main" id="{5FC9C1F1-EE27-DE9B-EA5D-3A8400E7B584}"/>
              </a:ext>
            </a:extLst>
          </p:cNvPr>
          <p:cNvSpPr txBox="1"/>
          <p:nvPr/>
        </p:nvSpPr>
        <p:spPr>
          <a:xfrm>
            <a:off x="7967089" y="2068853"/>
            <a:ext cx="2165296" cy="1198499"/>
          </a:xfrm>
          <a:prstGeom prst="rect">
            <a:avLst/>
          </a:prstGeom>
          <a:noFill/>
        </p:spPr>
        <p:txBody>
          <a:bodyPr wrap="square" rtlCol="0">
            <a:noAutofit/>
          </a:bodyPr>
          <a:lstStyle/>
          <a:p>
            <a:pPr lvl="0">
              <a:spcAft>
                <a:spcPts val="400"/>
              </a:spcAft>
              <a:defRPr/>
            </a:pPr>
            <a:r>
              <a:rPr lang="en-US" sz="1100" b="1" dirty="0">
                <a:solidFill>
                  <a:prstClr val="black"/>
                </a:solidFill>
              </a:rPr>
              <a:t>The Hope of the Church: Resurrection</a:t>
            </a:r>
            <a:endParaRPr kumimoji="0" lang="en-US" sz="1100" b="1" i="0" u="none" strike="noStrike" kern="1200" cap="none" spc="0" normalizeH="0" baseline="0" noProof="0" dirty="0">
              <a:ln>
                <a:noFill/>
              </a:ln>
              <a:solidFill>
                <a:prstClr val="black"/>
              </a:solidFill>
              <a:effectLst/>
              <a:uLnTx/>
              <a:uFillTx/>
              <a:latin typeface="Calibri" panose="020F0502020204030204"/>
            </a:endParaRPr>
          </a:p>
          <a:p>
            <a:pPr marL="137160" lvl="1"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The gospel of Jesus Christ</a:t>
            </a:r>
          </a:p>
          <a:p>
            <a:pPr marL="137160" lvl="1"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The importance of His Resurrection </a:t>
            </a:r>
          </a:p>
          <a:p>
            <a:pPr marL="137160" lvl="1"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The resurrection of those in Christ at the last trumpet</a:t>
            </a:r>
          </a:p>
          <a:p>
            <a:pPr marL="228600" marR="0" lvl="1" indent="-173736" algn="l" defTabSz="228600" rtl="0" eaLnBrk="1" fontAlgn="auto" latinLnBrk="0" hangingPunct="1">
              <a:lnSpc>
                <a:spcPct val="100000"/>
              </a:lnSpc>
              <a:spcBef>
                <a:spcPts val="0"/>
              </a:spcBef>
              <a:spcAft>
                <a:spcPts val="300"/>
              </a:spcAft>
              <a:buClrTx/>
              <a:buSzTx/>
              <a:buFont typeface="Arial" panose="020B0604020202020204" pitchFamily="34" charset="0"/>
              <a:buChar char="•"/>
              <a:tabLst>
                <a:tab pos="219456" algn="l"/>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1EEF5583-D8EE-B8DB-9B8E-1E53FAB0BF9A}"/>
              </a:ext>
            </a:extLst>
          </p:cNvPr>
          <p:cNvSpPr txBox="1"/>
          <p:nvPr/>
        </p:nvSpPr>
        <p:spPr>
          <a:xfrm>
            <a:off x="9431383" y="4464481"/>
            <a:ext cx="2011680" cy="1198499"/>
          </a:xfrm>
          <a:prstGeom prst="rect">
            <a:avLst/>
          </a:prstGeom>
          <a:noFill/>
        </p:spPr>
        <p:txBody>
          <a:bodyPr wrap="square" rtlCol="0">
            <a:noAutofit/>
          </a:bodyPr>
          <a:lstStyle/>
          <a:p>
            <a:pPr lvl="0">
              <a:spcAft>
                <a:spcPts val="400"/>
              </a:spcAft>
              <a:defRPr/>
            </a:pPr>
            <a:r>
              <a:rPr lang="en-US" sz="1100" b="1" dirty="0">
                <a:solidFill>
                  <a:prstClr val="black"/>
                </a:solidFill>
              </a:rPr>
              <a:t>A Charge to the Church</a:t>
            </a:r>
            <a:endParaRPr kumimoji="0" lang="en-US" sz="1100" b="1" i="0" u="none" strike="noStrike" kern="1200" cap="none" spc="0" normalizeH="0" baseline="0" noProof="0" dirty="0">
              <a:ln>
                <a:noFill/>
              </a:ln>
              <a:solidFill>
                <a:prstClr val="black"/>
              </a:solidFill>
              <a:effectLst/>
              <a:uLnTx/>
              <a:uFillTx/>
              <a:latin typeface="Calibri" panose="020F0502020204030204"/>
            </a:endParaRPr>
          </a:p>
          <a:p>
            <a:pPr marL="274320" marR="0" lvl="2" indent="-173736" algn="l" defTabSz="228600" rtl="0" eaLnBrk="1" fontAlgn="auto" latinLnBrk="0" hangingPunct="1">
              <a:lnSpc>
                <a:spcPct val="100000"/>
              </a:lnSpc>
              <a:spcBef>
                <a:spcPts val="0"/>
              </a:spcBef>
              <a:spcAft>
                <a:spcPts val="300"/>
              </a:spcAft>
              <a:buClrTx/>
              <a:buSzTx/>
              <a:buFont typeface="Arial" panose="020B0604020202020204" pitchFamily="34" charset="0"/>
              <a:buChar char="•"/>
              <a:tabLst>
                <a:tab pos="219456" algn="l"/>
              </a:tabLst>
              <a:defRPr/>
            </a:pPr>
            <a:r>
              <a:rPr kumimoji="0" lang="en-US" sz="1000" b="0" i="0" u="none" strike="noStrike" kern="1200" cap="none" spc="0" normalizeH="0" baseline="0" noProof="0" dirty="0">
                <a:ln>
                  <a:noFill/>
                </a:ln>
                <a:solidFill>
                  <a:srgbClr val="5B9BD5">
                    <a:lumMod val="50000"/>
                  </a:srgbClr>
                </a:solidFill>
                <a:effectLst/>
                <a:uLnTx/>
                <a:uFillTx/>
                <a:latin typeface="Calibri" panose="020F0502020204030204"/>
              </a:rPr>
              <a:t>Stewardship</a:t>
            </a:r>
            <a:endParaRPr kumimoji="0" lang="en-US" sz="1000" b="0" i="0" u="none" strike="noStrike" kern="1200" cap="none" spc="0" normalizeH="0" noProof="0" dirty="0">
              <a:ln>
                <a:noFill/>
              </a:ln>
              <a:solidFill>
                <a:srgbClr val="5B9BD5">
                  <a:lumMod val="50000"/>
                </a:srgbClr>
              </a:solidFill>
              <a:effectLst/>
              <a:uLnTx/>
              <a:uFillTx/>
              <a:latin typeface="Calibri" panose="020F0502020204030204"/>
            </a:endParaRPr>
          </a:p>
          <a:p>
            <a:pPr marL="274320" lvl="2"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Personal plans and greetings.</a:t>
            </a:r>
            <a:endParaRPr kumimoji="0" lang="en-US" sz="1000" b="1" i="0" u="none" strike="noStrike" kern="1200" cap="none" spc="0" normalizeH="0" baseline="0" noProof="0" dirty="0">
              <a:ln>
                <a:noFill/>
              </a:ln>
              <a:solidFill>
                <a:prstClr val="black"/>
              </a:solidFill>
              <a:effectLst/>
              <a:uLnTx/>
              <a:uFillTx/>
              <a:latin typeface="Calibri" panose="020F0502020204030204"/>
            </a:endParaRPr>
          </a:p>
        </p:txBody>
      </p:sp>
      <p:sp>
        <p:nvSpPr>
          <p:cNvPr id="7" name="Freeform: Shape 6">
            <a:extLst>
              <a:ext uri="{FF2B5EF4-FFF2-40B4-BE49-F238E27FC236}">
                <a16:creationId xmlns:a16="http://schemas.microsoft.com/office/drawing/2014/main" id="{A61920F7-C97C-1EBE-5D0A-959DC02128D2}"/>
              </a:ext>
            </a:extLst>
          </p:cNvPr>
          <p:cNvSpPr>
            <a:spLocks/>
          </p:cNvSpPr>
          <p:nvPr/>
        </p:nvSpPr>
        <p:spPr>
          <a:xfrm>
            <a:off x="3385640" y="3682739"/>
            <a:ext cx="1271016"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5"/>
          </a:solidFill>
          <a:ln>
            <a:solidFill>
              <a:schemeClr val="accent5"/>
            </a:solid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spcBef>
                <a:spcPct val="0"/>
              </a:spcBef>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5:1–6:20</a:t>
            </a:r>
          </a:p>
        </p:txBody>
      </p:sp>
      <p:sp>
        <p:nvSpPr>
          <p:cNvPr id="9" name="Straight Connector 8">
            <a:extLst>
              <a:ext uri="{FF2B5EF4-FFF2-40B4-BE49-F238E27FC236}">
                <a16:creationId xmlns:a16="http://schemas.microsoft.com/office/drawing/2014/main" id="{930702B4-97C2-2F74-5623-E664526481D7}"/>
              </a:ext>
            </a:extLst>
          </p:cNvPr>
          <p:cNvSpPr/>
          <p:nvPr/>
        </p:nvSpPr>
        <p:spPr>
          <a:xfrm>
            <a:off x="3920943" y="3449864"/>
            <a:ext cx="0" cy="182880"/>
          </a:xfrm>
          <a:prstGeom prst="line">
            <a:avLst/>
          </a:prstGeom>
          <a:noFill/>
          <a:ln w="6350" cap="flat" cmpd="sng" algn="ctr">
            <a:solidFill>
              <a:schemeClr val="accent5"/>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9C9950B7-9FB8-23EF-3368-30DB85037A9E}"/>
              </a:ext>
            </a:extLst>
          </p:cNvPr>
          <p:cNvSpPr/>
          <p:nvPr/>
        </p:nvSpPr>
        <p:spPr>
          <a:xfrm>
            <a:off x="3877443" y="3362860"/>
            <a:ext cx="87003" cy="87003"/>
          </a:xfrm>
          <a:prstGeom prst="ellipse">
            <a:avLst/>
          </a:prstGeom>
          <a:solidFill>
            <a:schemeClr val="accent5"/>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E9A5872-C6D5-A7A8-428E-F3298B764264}"/>
              </a:ext>
            </a:extLst>
          </p:cNvPr>
          <p:cNvSpPr>
            <a:spLocks/>
          </p:cNvSpPr>
          <p:nvPr/>
        </p:nvSpPr>
        <p:spPr>
          <a:xfrm>
            <a:off x="4620334" y="3682739"/>
            <a:ext cx="1301191"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2"/>
          </a:solidFill>
          <a:ln>
            <a:solidFill>
              <a:schemeClr val="accent2"/>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spcBef>
                <a:spcPct val="0"/>
              </a:spcBef>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7:1–40</a:t>
            </a:r>
          </a:p>
        </p:txBody>
      </p:sp>
      <p:sp>
        <p:nvSpPr>
          <p:cNvPr id="24" name="Straight Connector 23">
            <a:extLst>
              <a:ext uri="{FF2B5EF4-FFF2-40B4-BE49-F238E27FC236}">
                <a16:creationId xmlns:a16="http://schemas.microsoft.com/office/drawing/2014/main" id="{A2822E99-787C-88D8-57E1-F4D4358D8C26}"/>
              </a:ext>
            </a:extLst>
          </p:cNvPr>
          <p:cNvSpPr/>
          <p:nvPr/>
        </p:nvSpPr>
        <p:spPr>
          <a:xfrm>
            <a:off x="5119324" y="4117758"/>
            <a:ext cx="0" cy="182880"/>
          </a:xfrm>
          <a:prstGeom prst="line">
            <a:avLst/>
          </a:prstGeom>
          <a:noFill/>
          <a:ln w="6350" cap="flat" cmpd="sng" algn="ctr">
            <a:solidFill>
              <a:schemeClr val="accent2"/>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E02E3746-E59F-D6E8-08DB-4F2D2429FDD8}"/>
              </a:ext>
            </a:extLst>
          </p:cNvPr>
          <p:cNvSpPr txBox="1"/>
          <p:nvPr/>
        </p:nvSpPr>
        <p:spPr>
          <a:xfrm>
            <a:off x="4429528" y="4449398"/>
            <a:ext cx="1957811" cy="1285501"/>
          </a:xfrm>
          <a:prstGeom prst="rect">
            <a:avLst/>
          </a:prstGeom>
          <a:noFill/>
        </p:spPr>
        <p:txBody>
          <a:bodyPr wrap="square" rtlCol="0">
            <a:noAutofit/>
          </a:bodyPr>
          <a:lstStyle/>
          <a:p>
            <a:pPr lvl="0">
              <a:lnSpc>
                <a:spcPct val="80000"/>
              </a:lnSpc>
              <a:spcAft>
                <a:spcPts val="600"/>
              </a:spcAft>
              <a:defRPr/>
            </a:pPr>
            <a:r>
              <a:rPr lang="en-US" sz="1100" b="1" dirty="0">
                <a:solidFill>
                  <a:prstClr val="black"/>
                </a:solidFill>
              </a:rPr>
              <a:t>Marriage in the Church</a:t>
            </a:r>
            <a:endParaRPr kumimoji="0" lang="en-US" sz="1100" b="1" i="0" u="none" strike="noStrike" kern="1200" cap="none" spc="0" normalizeH="0" baseline="0" noProof="0" dirty="0">
              <a:ln>
                <a:noFill/>
              </a:ln>
              <a:solidFill>
                <a:prstClr val="black"/>
              </a:solidFill>
              <a:effectLst/>
              <a:uLnTx/>
              <a:uFillTx/>
              <a:latin typeface="Calibri" panose="020F0502020204030204"/>
            </a:endParaRP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Balancing service to the Lord and a spouse</a:t>
            </a: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Singleness </a:t>
            </a: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Divorce and remarriage</a:t>
            </a:r>
          </a:p>
        </p:txBody>
      </p:sp>
      <p:sp>
        <p:nvSpPr>
          <p:cNvPr id="27" name="TextBox 26">
            <a:extLst>
              <a:ext uri="{FF2B5EF4-FFF2-40B4-BE49-F238E27FC236}">
                <a16:creationId xmlns:a16="http://schemas.microsoft.com/office/drawing/2014/main" id="{DA1DC160-5BF5-17FD-5B76-9BE6B442C575}"/>
              </a:ext>
            </a:extLst>
          </p:cNvPr>
          <p:cNvSpPr txBox="1"/>
          <p:nvPr/>
        </p:nvSpPr>
        <p:spPr>
          <a:xfrm>
            <a:off x="3115631" y="1820020"/>
            <a:ext cx="1811034" cy="1395746"/>
          </a:xfrm>
          <a:prstGeom prst="rect">
            <a:avLst/>
          </a:prstGeom>
          <a:noFill/>
        </p:spPr>
        <p:txBody>
          <a:bodyPr wrap="square" rtlCol="0">
            <a:noAutofit/>
          </a:bodyPr>
          <a:lstStyle/>
          <a:p>
            <a:pPr lvl="0">
              <a:spcAft>
                <a:spcPts val="600"/>
              </a:spcAft>
              <a:defRPr/>
            </a:pPr>
            <a:r>
              <a:rPr lang="en-US" sz="1100" b="1" dirty="0">
                <a:solidFill>
                  <a:prstClr val="black"/>
                </a:solidFill>
              </a:rPr>
              <a:t>Immorality in the Church</a:t>
            </a:r>
            <a:endParaRPr kumimoji="0" lang="en-US" sz="1100" b="1" i="0" u="none" strike="noStrike" kern="1200" cap="none" spc="0" normalizeH="0" baseline="0" noProof="0" dirty="0">
              <a:ln>
                <a:noFill/>
              </a:ln>
              <a:solidFill>
                <a:prstClr val="black"/>
              </a:solidFill>
              <a:effectLst/>
              <a:uLnTx/>
              <a:uFillTx/>
              <a:latin typeface="Calibri" panose="020F0502020204030204"/>
            </a:endParaRP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Should result in mourning not arrogance</a:t>
            </a: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Requires action for cleansing to protect the flock, not passivity </a:t>
            </a:r>
          </a:p>
          <a:p>
            <a:pPr marL="137160" indent="-137160" defTabSz="228600">
              <a:lnSpc>
                <a:spcPct val="80000"/>
              </a:lnSpc>
              <a:spcBef>
                <a:spcPct val="0"/>
              </a:spcBef>
              <a:spcAft>
                <a:spcPts val="300"/>
              </a:spcAft>
              <a:buFont typeface="Arial" panose="020B0604020202020204" pitchFamily="34" charset="0"/>
              <a:buChar char="•"/>
              <a:tabLst>
                <a:tab pos="219456" algn="l"/>
              </a:tabLst>
              <a:defRPr/>
            </a:pPr>
            <a:r>
              <a:rPr lang="en-US" sz="1000" dirty="0">
                <a:solidFill>
                  <a:srgbClr val="5B9BD5">
                    <a:lumMod val="50000"/>
                  </a:srgbClr>
                </a:solidFill>
              </a:rPr>
              <a:t>Our bodies are the Lord’s; temples of the Holy Spirit</a:t>
            </a:r>
          </a:p>
          <a:p>
            <a:pPr indent="-173736" defTabSz="228600">
              <a:lnSpc>
                <a:spcPct val="80000"/>
              </a:lnSpc>
              <a:spcBef>
                <a:spcPct val="0"/>
              </a:spcBef>
              <a:spcAft>
                <a:spcPts val="300"/>
              </a:spcAft>
              <a:buFont typeface="Arial" panose="020B0604020202020204" pitchFamily="34" charset="0"/>
              <a:buChar char="•"/>
              <a:tabLst>
                <a:tab pos="219456" algn="l"/>
              </a:tabLst>
              <a:defRPr/>
            </a:pPr>
            <a:endParaRPr lang="en-US" sz="1000" dirty="0">
              <a:solidFill>
                <a:srgbClr val="5B9BD5">
                  <a:lumMod val="50000"/>
                </a:srgbClr>
              </a:solidFill>
            </a:endParaRPr>
          </a:p>
          <a:p>
            <a:pPr indent="-173736" defTabSz="228600">
              <a:lnSpc>
                <a:spcPct val="80000"/>
              </a:lnSpc>
              <a:spcBef>
                <a:spcPct val="0"/>
              </a:spcBef>
              <a:spcAft>
                <a:spcPts val="300"/>
              </a:spcAft>
              <a:buFont typeface="Arial" panose="020B0604020202020204" pitchFamily="34" charset="0"/>
              <a:buChar char="•"/>
              <a:tabLst>
                <a:tab pos="219456" algn="l"/>
              </a:tabLst>
              <a:defRPr/>
            </a:pPr>
            <a:endParaRPr lang="en-US" sz="1000" dirty="0">
              <a:solidFill>
                <a:srgbClr val="5B9BD5">
                  <a:lumMod val="50000"/>
                </a:srgbClr>
              </a:solidFill>
              <a:latin typeface="Calibri" panose="020F0502020204030204"/>
            </a:endParaRPr>
          </a:p>
        </p:txBody>
      </p:sp>
      <p:sp>
        <p:nvSpPr>
          <p:cNvPr id="28" name="Oval 27">
            <a:extLst>
              <a:ext uri="{FF2B5EF4-FFF2-40B4-BE49-F238E27FC236}">
                <a16:creationId xmlns:a16="http://schemas.microsoft.com/office/drawing/2014/main" id="{72FB2705-0143-0FE6-A3B0-9E6A4E987CAB}"/>
              </a:ext>
            </a:extLst>
          </p:cNvPr>
          <p:cNvSpPr/>
          <p:nvPr/>
        </p:nvSpPr>
        <p:spPr>
          <a:xfrm>
            <a:off x="5081806" y="4307279"/>
            <a:ext cx="87003" cy="87003"/>
          </a:xfrm>
          <a:prstGeom prst="ellipse">
            <a:avLst/>
          </a:prstGeom>
          <a:solidFill>
            <a:schemeClr val="accent2"/>
          </a:solidFill>
          <a:ln>
            <a:solidFill>
              <a:schemeClr val="accent2"/>
            </a:solid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Freeform: Shape 2">
            <a:extLst>
              <a:ext uri="{FF2B5EF4-FFF2-40B4-BE49-F238E27FC236}">
                <a16:creationId xmlns:a16="http://schemas.microsoft.com/office/drawing/2014/main" id="{F804AD78-4C59-99E7-D691-8615A9B9BD19}"/>
              </a:ext>
            </a:extLst>
          </p:cNvPr>
          <p:cNvSpPr>
            <a:spLocks/>
          </p:cNvSpPr>
          <p:nvPr/>
        </p:nvSpPr>
        <p:spPr>
          <a:xfrm>
            <a:off x="5934143" y="3682739"/>
            <a:ext cx="1301191"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rgbClr val="FFC000"/>
          </a:solidFill>
          <a:ln>
            <a:solidFill>
              <a:srgbClr val="FFC000"/>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spcBef>
                <a:spcPct val="0"/>
              </a:spcBef>
              <a:defRPr/>
            </a:pPr>
            <a:r>
              <a:rPr lang="en-US" sz="1000" dirty="0">
                <a:solidFill>
                  <a:prstClr val="white"/>
                </a:solidFill>
              </a:rPr>
              <a:t>1 Cor.</a:t>
            </a: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 8:1–11:1</a:t>
            </a:r>
          </a:p>
        </p:txBody>
      </p:sp>
      <p:sp>
        <p:nvSpPr>
          <p:cNvPr id="4" name="Straight Connector 3">
            <a:extLst>
              <a:ext uri="{FF2B5EF4-FFF2-40B4-BE49-F238E27FC236}">
                <a16:creationId xmlns:a16="http://schemas.microsoft.com/office/drawing/2014/main" id="{79EE6B49-5EDF-3DB4-AB07-6D244AD63F26}"/>
              </a:ext>
            </a:extLst>
          </p:cNvPr>
          <p:cNvSpPr/>
          <p:nvPr/>
        </p:nvSpPr>
        <p:spPr>
          <a:xfrm>
            <a:off x="7675448" y="4117758"/>
            <a:ext cx="0" cy="182880"/>
          </a:xfrm>
          <a:prstGeom prst="line">
            <a:avLst/>
          </a:prstGeom>
          <a:noFill/>
          <a:ln w="6350" cap="flat" cmpd="sng" algn="ctr">
            <a:solidFill>
              <a:srgbClr val="4472C4"/>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789993-BE53-18CD-83AF-86D6D9F9A32A}"/>
              </a:ext>
            </a:extLst>
          </p:cNvPr>
          <p:cNvSpPr txBox="1"/>
          <p:nvPr/>
        </p:nvSpPr>
        <p:spPr>
          <a:xfrm>
            <a:off x="6730537" y="4457563"/>
            <a:ext cx="2645060" cy="1198498"/>
          </a:xfrm>
          <a:prstGeom prst="rect">
            <a:avLst/>
          </a:prstGeom>
          <a:noFill/>
        </p:spPr>
        <p:txBody>
          <a:bodyPr wrap="square" rtlCol="0">
            <a:noAutofit/>
          </a:bodyPr>
          <a:lstStyle/>
          <a:p>
            <a:pPr lvl="0">
              <a:lnSpc>
                <a:spcPct val="80000"/>
              </a:lnSpc>
              <a:spcAft>
                <a:spcPts val="600"/>
              </a:spcAft>
              <a:defRPr/>
            </a:pPr>
            <a:r>
              <a:rPr lang="en-US" sz="1100" b="1" dirty="0">
                <a:solidFill>
                  <a:prstClr val="black"/>
                </a:solidFill>
              </a:rPr>
              <a:t>Worship in the Church</a:t>
            </a:r>
            <a:endParaRPr kumimoji="0" lang="en-US" sz="1100" b="1" i="0" u="none" strike="noStrike" kern="1200" cap="none" spc="0" normalizeH="0" baseline="0" noProof="0" dirty="0">
              <a:ln>
                <a:noFill/>
              </a:ln>
              <a:solidFill>
                <a:prstClr val="black"/>
              </a:solidFill>
              <a:effectLst/>
              <a:uLnTx/>
              <a:uFillTx/>
              <a:latin typeface="Calibri" panose="020F0502020204030204"/>
            </a:endParaRP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rPr>
              <a:t>Roles of men and women in the Church</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rPr>
              <a:t>The Lord’s Supper</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Faith, hope, and love</a:t>
            </a:r>
          </a:p>
          <a:p>
            <a:pPr marL="274320" lvl="1" indent="-173736" defTabSz="228600">
              <a:spcAft>
                <a:spcPts val="300"/>
              </a:spcAft>
              <a:buFont typeface="Arial" panose="020B0604020202020204" pitchFamily="34" charset="0"/>
              <a:buChar char="•"/>
              <a:tabLst>
                <a:tab pos="219456" algn="l"/>
              </a:tabLst>
              <a:defRPr/>
            </a:pPr>
            <a:r>
              <a:rPr lang="en-US" sz="1000" dirty="0">
                <a:solidFill>
                  <a:srgbClr val="5B9BD5">
                    <a:lumMod val="50000"/>
                  </a:srgbClr>
                </a:solidFill>
                <a:latin typeface="Calibri" panose="020F0502020204030204"/>
              </a:rPr>
              <a:t>Spiritual gifts</a:t>
            </a:r>
          </a:p>
        </p:txBody>
      </p:sp>
      <p:sp>
        <p:nvSpPr>
          <p:cNvPr id="6" name="Oval 5">
            <a:extLst>
              <a:ext uri="{FF2B5EF4-FFF2-40B4-BE49-F238E27FC236}">
                <a16:creationId xmlns:a16="http://schemas.microsoft.com/office/drawing/2014/main" id="{6E57B1AC-41EA-A204-F73F-DA6BE58D81FC}"/>
              </a:ext>
            </a:extLst>
          </p:cNvPr>
          <p:cNvSpPr/>
          <p:nvPr/>
        </p:nvSpPr>
        <p:spPr>
          <a:xfrm>
            <a:off x="7637930" y="4307279"/>
            <a:ext cx="87003" cy="87003"/>
          </a:xfrm>
          <a:prstGeom prst="ellipse">
            <a:avLst/>
          </a:prstGeom>
          <a:solidFill>
            <a:srgbClr val="4472C4"/>
          </a:solidFill>
          <a:ln>
            <a:solidFill>
              <a:srgbClr val="4472C4"/>
            </a:solid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19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11" grpId="0"/>
      <p:bldP spid="12" grpId="0"/>
      <p:bldP spid="14" grpId="0"/>
      <p:bldP spid="26" grpId="0"/>
      <p:bldP spid="27"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800" y="215978"/>
            <a:ext cx="10058400" cy="551773"/>
          </a:xfrm>
        </p:spPr>
        <p:txBody>
          <a:bodyPr>
            <a:normAutofit fontScale="90000"/>
          </a:bodyPr>
          <a:lstStyle/>
          <a:p>
            <a:pPr algn="ctr"/>
            <a:r>
              <a:rPr lang="en-US" dirty="0"/>
              <a:t>Geography for 1 Corinthians</a:t>
            </a:r>
          </a:p>
        </p:txBody>
      </p:sp>
      <p:pic>
        <p:nvPicPr>
          <p:cNvPr id="6" name="Content Placeholder 5" descr="A map of the ancient city of jerusalem&#10;&#10;Description automatically generated">
            <a:extLst>
              <a:ext uri="{FF2B5EF4-FFF2-40B4-BE49-F238E27FC236}">
                <a16:creationId xmlns:a16="http://schemas.microsoft.com/office/drawing/2014/main" id="{F583745F-4E3B-B403-D797-791B476ED3CE}"/>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32543" y="1116795"/>
            <a:ext cx="4428649" cy="5359718"/>
          </a:xfrm>
        </p:spPr>
      </p:pic>
      <p:pic>
        <p:nvPicPr>
          <p:cNvPr id="8" name="Content Placeholder 7">
            <a:extLst>
              <a:ext uri="{FF2B5EF4-FFF2-40B4-BE49-F238E27FC236}">
                <a16:creationId xmlns:a16="http://schemas.microsoft.com/office/drawing/2014/main" id="{6621ACBE-A562-B375-9465-0480D48568D0}"/>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5268600" y="1995188"/>
            <a:ext cx="6751003" cy="3178175"/>
          </a:xfrm>
        </p:spPr>
      </p:pic>
      <p:sp>
        <p:nvSpPr>
          <p:cNvPr id="4" name="Slide Number Placeholder 3">
            <a:extLst>
              <a:ext uri="{FF2B5EF4-FFF2-40B4-BE49-F238E27FC236}">
                <a16:creationId xmlns:a16="http://schemas.microsoft.com/office/drawing/2014/main" id="{D5C7C5CA-3F40-B415-1449-859283370C97}"/>
              </a:ext>
            </a:extLst>
          </p:cNvPr>
          <p:cNvSpPr>
            <a:spLocks noGrp="1"/>
          </p:cNvSpPr>
          <p:nvPr>
            <p:ph type="sldNum" sz="quarter" idx="12"/>
          </p:nvPr>
        </p:nvSpPr>
        <p:spPr>
          <a:xfrm>
            <a:off x="10576560" y="6524336"/>
            <a:ext cx="1097280" cy="228600"/>
          </a:xfrm>
        </p:spPr>
        <p:txBody>
          <a:bodyPr/>
          <a:lstStyle/>
          <a:p>
            <a:fld id="{E31375A4-56A4-47D6-9801-1991572033F7}" type="slidenum">
              <a:rPr lang="en-US" smtClean="0"/>
              <a:t>15</a:t>
            </a:fld>
            <a:endParaRPr lang="en-US" dirty="0"/>
          </a:p>
        </p:txBody>
      </p:sp>
    </p:spTree>
    <p:extLst>
      <p:ext uri="{BB962C8B-B14F-4D97-AF65-F5344CB8AC3E}">
        <p14:creationId xmlns:p14="http://schemas.microsoft.com/office/powerpoint/2010/main" val="8402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800" y="215978"/>
            <a:ext cx="10058400" cy="551773"/>
          </a:xfrm>
        </p:spPr>
        <p:txBody>
          <a:bodyPr>
            <a:normAutofit fontScale="90000"/>
          </a:bodyPr>
          <a:lstStyle/>
          <a:p>
            <a:pPr algn="ctr"/>
            <a:r>
              <a:rPr lang="en-US" dirty="0"/>
              <a:t>Ancient vs. Modern Day Borders</a:t>
            </a:r>
          </a:p>
        </p:txBody>
      </p:sp>
      <p:pic>
        <p:nvPicPr>
          <p:cNvPr id="8" name="Content Placeholder 7">
            <a:extLst>
              <a:ext uri="{FF2B5EF4-FFF2-40B4-BE49-F238E27FC236}">
                <a16:creationId xmlns:a16="http://schemas.microsoft.com/office/drawing/2014/main" id="{6621ACBE-A562-B375-9465-0480D48568D0}"/>
              </a:ext>
            </a:extLst>
          </p:cNvPr>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6157734" y="1695329"/>
            <a:ext cx="5748136" cy="3879056"/>
          </a:xfrm>
        </p:spPr>
      </p:pic>
      <p:pic>
        <p:nvPicPr>
          <p:cNvPr id="5" name="Content Placeholder 7">
            <a:extLst>
              <a:ext uri="{FF2B5EF4-FFF2-40B4-BE49-F238E27FC236}">
                <a16:creationId xmlns:a16="http://schemas.microsoft.com/office/drawing/2014/main" id="{99C85CE5-4434-A91D-E9E0-81813A3C77BE}"/>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24242" y="2362791"/>
            <a:ext cx="6137275" cy="2889250"/>
          </a:xfrm>
          <a:prstGeom prst="rect">
            <a:avLst/>
          </a:prstGeom>
        </p:spPr>
      </p:pic>
      <p:sp>
        <p:nvSpPr>
          <p:cNvPr id="9" name="Slide Number Placeholder 8">
            <a:extLst>
              <a:ext uri="{FF2B5EF4-FFF2-40B4-BE49-F238E27FC236}">
                <a16:creationId xmlns:a16="http://schemas.microsoft.com/office/drawing/2014/main" id="{639EE5D8-BA01-5E73-51D1-A8C0BABCBF98}"/>
              </a:ext>
            </a:extLst>
          </p:cNvPr>
          <p:cNvSpPr>
            <a:spLocks noGrp="1"/>
          </p:cNvSpPr>
          <p:nvPr>
            <p:ph type="sldNum" sz="quarter" idx="12"/>
          </p:nvPr>
        </p:nvSpPr>
        <p:spPr>
          <a:xfrm>
            <a:off x="10674465" y="6286500"/>
            <a:ext cx="1097280" cy="228600"/>
          </a:xfrm>
        </p:spPr>
        <p:txBody>
          <a:bodyPr/>
          <a:lstStyle/>
          <a:p>
            <a:fld id="{E31375A4-56A4-47D6-9801-1991572033F7}" type="slidenum">
              <a:rPr lang="en-US" smtClean="0"/>
              <a:t>16</a:t>
            </a:fld>
            <a:endParaRPr lang="en-US" dirty="0"/>
          </a:p>
        </p:txBody>
      </p:sp>
    </p:spTree>
    <p:extLst>
      <p:ext uri="{BB962C8B-B14F-4D97-AF65-F5344CB8AC3E}">
        <p14:creationId xmlns:p14="http://schemas.microsoft.com/office/powerpoint/2010/main" val="349570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2"/>
            <a:ext cx="10058400" cy="574588"/>
          </a:xfrm>
        </p:spPr>
        <p:txBody>
          <a:bodyPr>
            <a:normAutofit/>
          </a:bodyPr>
          <a:lstStyle/>
          <a:p>
            <a:pPr algn="ctr"/>
            <a:r>
              <a:rPr lang="en-US" sz="3000" dirty="0">
                <a:solidFill>
                  <a:schemeClr val="tx1"/>
                </a:solidFill>
              </a:rPr>
              <a:t>1 Corinthians – Key Verses </a:t>
            </a:r>
            <a:endParaRPr lang="en-US" sz="3000" dirty="0">
              <a:solidFill>
                <a:schemeClr val="accent2">
                  <a:lumMod val="75000"/>
                </a:schemeClr>
              </a:solidFill>
            </a:endParaRP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789326" y="889176"/>
            <a:ext cx="10335873" cy="5511624"/>
          </a:xfrm>
        </p:spPr>
        <p:txBody>
          <a:bodyPr>
            <a:noAutofit/>
          </a:bodyPr>
          <a:lstStyle/>
          <a:p>
            <a:pPr marL="0" indent="0">
              <a:spcBef>
                <a:spcPts val="500"/>
              </a:spcBef>
              <a:spcAft>
                <a:spcPts val="300"/>
              </a:spcAft>
              <a:buNone/>
            </a:pPr>
            <a:r>
              <a:rPr lang="en-US" sz="1000" dirty="0">
                <a:hlinkClick r:id="rId2"/>
              </a:rPr>
              <a:t>1 Corinthians 1:1-2</a:t>
            </a:r>
            <a:r>
              <a:rPr lang="en-US" sz="1000" dirty="0"/>
              <a:t>: Paul, called by the will of God to be an apostle of Christ Jesus, and our brother Sosthenes, To the church of God that is in Corinth, to those sanctified in Christ Jesus, called to be saints together with all those who in every place call upon the name of our Lord Jesus Christ, both their Lord and ours:</a:t>
            </a:r>
          </a:p>
          <a:p>
            <a:pPr marL="0" indent="0">
              <a:spcBef>
                <a:spcPts val="500"/>
              </a:spcBef>
              <a:spcAft>
                <a:spcPts val="300"/>
              </a:spcAft>
              <a:buNone/>
            </a:pPr>
            <a:r>
              <a:rPr lang="en-US" sz="1000" dirty="0">
                <a:hlinkClick r:id="rId3"/>
              </a:rPr>
              <a:t>1 Corinthians 1:10-13</a:t>
            </a:r>
            <a:r>
              <a:rPr lang="en-US" sz="1000" dirty="0"/>
              <a:t>: I appeal to you, brothers, by the name of our Lord Jesus Christ, that all of you agree, and that there be no divisions among you, but that you be united in the same mind and the same judgment. For it has been reported to me by Chloe 's people that there is quarreling among you, my brothers. What I mean is that each one of you says, "I follow Paul," or "I follow Apollos," or "I follow Cephas," or "I follow Christ." Is Christ divided? Was Paul crucified for you? Or were you baptized in the name of Paul?</a:t>
            </a:r>
          </a:p>
          <a:p>
            <a:pPr marL="0" indent="0">
              <a:spcBef>
                <a:spcPts val="500"/>
              </a:spcBef>
              <a:spcAft>
                <a:spcPts val="300"/>
              </a:spcAft>
              <a:buNone/>
            </a:pPr>
            <a:r>
              <a:rPr lang="en-US" sz="1000" dirty="0">
                <a:hlinkClick r:id="rId4"/>
              </a:rPr>
              <a:t>1 Corinthians 1:26-29</a:t>
            </a:r>
            <a:r>
              <a:rPr lang="en-US" sz="1000" dirty="0"/>
              <a:t>: “For consider your calling, brothers: not many of you were wise according to worldly standards, not many were powerful, not many were of noble birth. But God chose what is foolish in the world to shame the wise; God chose what is weak in the world to shame the strong; God chose what is low and despised in the world, even things that are not, to bring to nothing things that are, so that no human being might boast in the presence of God.”</a:t>
            </a:r>
          </a:p>
          <a:p>
            <a:pPr marL="0" indent="0">
              <a:spcBef>
                <a:spcPts val="500"/>
              </a:spcBef>
              <a:spcAft>
                <a:spcPts val="300"/>
              </a:spcAft>
              <a:buNone/>
            </a:pPr>
            <a:r>
              <a:rPr lang="en-US" sz="1000" dirty="0">
                <a:hlinkClick r:id="rId5"/>
              </a:rPr>
              <a:t>1 Corinthians 3:3</a:t>
            </a:r>
            <a:r>
              <a:rPr lang="en-US" sz="1000" dirty="0"/>
              <a:t>: “You are still worldly. For since there is jealousy and quarreling among you, are you not worldly? Are you not acting like mere men?”</a:t>
            </a:r>
          </a:p>
          <a:p>
            <a:pPr marL="0" indent="0">
              <a:spcBef>
                <a:spcPts val="500"/>
              </a:spcBef>
              <a:spcAft>
                <a:spcPts val="300"/>
              </a:spcAft>
              <a:buNone/>
            </a:pPr>
            <a:r>
              <a:rPr lang="en-US" sz="1000" dirty="0">
                <a:hlinkClick r:id="rId6"/>
              </a:rPr>
              <a:t>1 Corinthians 4:6-7</a:t>
            </a:r>
            <a:r>
              <a:rPr lang="en-US" sz="1000" dirty="0"/>
              <a:t>: I have applied all these things to myself and Apollos for your benefit, brothers, that you may learn by us not to go beyond what is written, that none of you may be puffed up in favor of one against another. For who sees anything different in you? What do you have that you did not receive? If then you received it, why do you boast as if you did not receive it?</a:t>
            </a:r>
          </a:p>
          <a:p>
            <a:pPr marL="0" indent="0">
              <a:spcBef>
                <a:spcPts val="500"/>
              </a:spcBef>
              <a:spcAft>
                <a:spcPts val="300"/>
              </a:spcAft>
              <a:buNone/>
            </a:pPr>
            <a:r>
              <a:rPr lang="en-US" sz="1000" dirty="0">
                <a:hlinkClick r:id="rId7"/>
              </a:rPr>
              <a:t>1 Corinthians 5:1</a:t>
            </a:r>
            <a:r>
              <a:rPr lang="en-US" sz="1000" dirty="0"/>
              <a:t>: “It is actually reported that there is sexual immorality among you, and of a kind that is not tolerated even among pagans, for a man has his father 's wife.”</a:t>
            </a:r>
          </a:p>
          <a:p>
            <a:pPr marL="0" indent="0">
              <a:spcBef>
                <a:spcPts val="500"/>
              </a:spcBef>
              <a:spcAft>
                <a:spcPts val="300"/>
              </a:spcAft>
              <a:buNone/>
            </a:pPr>
            <a:r>
              <a:rPr lang="en-US" sz="1000" dirty="0">
                <a:hlinkClick r:id="rId8"/>
              </a:rPr>
              <a:t>1 Corinthians 6:19-20</a:t>
            </a:r>
            <a:r>
              <a:rPr lang="en-US" sz="1000" dirty="0"/>
              <a:t>: “Do you not know that your body is a temple of the Holy Spirit, who is in you, whom you have received from God? You are not your own; you were bought at a price. Therefore honor God with your body.”</a:t>
            </a:r>
          </a:p>
          <a:p>
            <a:pPr marL="0" indent="0">
              <a:spcBef>
                <a:spcPts val="500"/>
              </a:spcBef>
              <a:spcAft>
                <a:spcPts val="300"/>
              </a:spcAft>
              <a:buNone/>
            </a:pPr>
            <a:r>
              <a:rPr lang="en-US" sz="1000" dirty="0">
                <a:hlinkClick r:id="rId9"/>
              </a:rPr>
              <a:t>1 Corinthians 10:13</a:t>
            </a:r>
            <a:r>
              <a:rPr lang="en-US" sz="1000" dirty="0"/>
              <a:t>:“No temptation has overtaken you that is not common to man. God is faithful, and he will not let you be tempted beyond your ability, but with the temptation he will also provide the way of escape, that you may be able to endure it.”</a:t>
            </a:r>
          </a:p>
          <a:p>
            <a:pPr marL="0" indent="0">
              <a:spcBef>
                <a:spcPts val="500"/>
              </a:spcBef>
              <a:spcAft>
                <a:spcPts val="300"/>
              </a:spcAft>
              <a:buNone/>
            </a:pPr>
            <a:r>
              <a:rPr lang="en-US" sz="1000" dirty="0">
                <a:hlinkClick r:id="rId10"/>
              </a:rPr>
              <a:t>1 Corinthians 10:19-22</a:t>
            </a:r>
            <a:r>
              <a:rPr lang="en-US" sz="1000" dirty="0"/>
              <a:t>: “What do I imply then? That food offered to idols is anything, or that an idol is anything? No, I imply that what pagans sacrifice they offer to demons and not to God. I do not want you to be participants with demons. You cannot drink the cup of the Lord and the cup of demons. You cannot partake of the table of the Lord and the table of demons. Shall we provoke the Lord to jealousy? Are we stronger than he?” </a:t>
            </a:r>
          </a:p>
          <a:p>
            <a:pPr marL="0" indent="0">
              <a:spcBef>
                <a:spcPts val="500"/>
              </a:spcBef>
              <a:spcAft>
                <a:spcPts val="300"/>
              </a:spcAft>
              <a:buNone/>
            </a:pPr>
            <a:r>
              <a:rPr lang="en-US" sz="1000" dirty="0">
                <a:hlinkClick r:id="rId11"/>
              </a:rPr>
              <a:t>1 Corinthians 10:31</a:t>
            </a:r>
            <a:r>
              <a:rPr lang="en-US" sz="1000" dirty="0"/>
              <a:t>: “So whether you eat or drink or whatever you do, do it all for the glory of God.”</a:t>
            </a:r>
          </a:p>
          <a:p>
            <a:pPr marL="0" indent="0">
              <a:spcBef>
                <a:spcPts val="500"/>
              </a:spcBef>
              <a:spcAft>
                <a:spcPts val="300"/>
              </a:spcAft>
              <a:buNone/>
            </a:pPr>
            <a:r>
              <a:rPr lang="en-US" sz="1000" dirty="0">
                <a:hlinkClick r:id="rId12"/>
              </a:rPr>
              <a:t>1 Corinthians 12:7</a:t>
            </a:r>
            <a:r>
              <a:rPr lang="en-US" sz="1000" dirty="0"/>
              <a:t>: “Now to each one the manifestation of the Spirit is given for the common good.”</a:t>
            </a:r>
          </a:p>
          <a:p>
            <a:pPr marL="0" indent="0">
              <a:spcBef>
                <a:spcPts val="500"/>
              </a:spcBef>
              <a:spcAft>
                <a:spcPts val="300"/>
              </a:spcAft>
              <a:buNone/>
            </a:pPr>
            <a:r>
              <a:rPr lang="en-US" sz="1000" dirty="0">
                <a:hlinkClick r:id="rId13"/>
              </a:rPr>
              <a:t>1 Corinthians 13:4-7</a:t>
            </a:r>
            <a:r>
              <a:rPr lang="en-US" sz="1000" dirty="0"/>
              <a:t>: “Love is patient, love is kind. It does not envy, it does not boast, it is not proud. It is not rude, it is not self-seeking, it is not easily angered, it keeps no record of wrongs. Love does not delight in evil but rejoices with the truth. It always protects, always trusts, always hopes, always perseveres.”</a:t>
            </a:r>
          </a:p>
          <a:p>
            <a:pPr marL="0" indent="0">
              <a:spcBef>
                <a:spcPts val="500"/>
              </a:spcBef>
              <a:spcAft>
                <a:spcPts val="300"/>
              </a:spcAft>
              <a:buNone/>
            </a:pPr>
            <a:r>
              <a:rPr lang="en-US" sz="1000" dirty="0">
                <a:hlinkClick r:id="rId14"/>
              </a:rPr>
              <a:t>1 Corinthians 15:3-4</a:t>
            </a:r>
            <a:r>
              <a:rPr lang="en-US" sz="1000" dirty="0"/>
              <a:t>: “For what I received I passed on to you as of first importance: that Christ died for our sins according to the Scriptures, that he was buried, that he was raised on the third day according to the Scriptures.”</a:t>
            </a:r>
          </a:p>
          <a:p>
            <a:pPr marL="0" indent="0">
              <a:spcBef>
                <a:spcPts val="500"/>
              </a:spcBef>
              <a:spcAft>
                <a:spcPts val="300"/>
              </a:spcAft>
              <a:buNone/>
            </a:pPr>
            <a:r>
              <a:rPr lang="en-US" sz="1000" dirty="0">
                <a:hlinkClick r:id="rId15"/>
              </a:rPr>
              <a:t>1 Corinthians 15:51-52</a:t>
            </a:r>
            <a:r>
              <a:rPr lang="en-US" sz="1000" dirty="0"/>
              <a:t>: “Behold! I tell you a mystery. We shall not all sleep, but we shall all be changed, in a moment, in the twinkling of an eye, at the last trumpet. For the trumpet will sound, and the dead will be raised imperishable, and we shall be changed.”</a:t>
            </a:r>
          </a:p>
          <a:p>
            <a:pPr marL="0" indent="0">
              <a:spcBef>
                <a:spcPts val="500"/>
              </a:spcBef>
              <a:spcAft>
                <a:spcPts val="300"/>
              </a:spcAft>
              <a:buNone/>
            </a:pPr>
            <a:r>
              <a:rPr lang="en-US" sz="1000" dirty="0">
                <a:hlinkClick r:id="rId16"/>
              </a:rPr>
              <a:t>1 Corinthians 15:58</a:t>
            </a:r>
            <a:r>
              <a:rPr lang="en-US" sz="1000" dirty="0"/>
              <a:t>: “Therefore, my beloved brothers, be steadfast, immovable, always abounding in the work of the Lord, knowing that in the Lord your labor is not in vain.”</a:t>
            </a:r>
          </a:p>
        </p:txBody>
      </p:sp>
      <p:sp>
        <p:nvSpPr>
          <p:cNvPr id="6" name="Slide Number Placeholder 5">
            <a:extLst>
              <a:ext uri="{FF2B5EF4-FFF2-40B4-BE49-F238E27FC236}">
                <a16:creationId xmlns:a16="http://schemas.microsoft.com/office/drawing/2014/main" id="{D72D16B5-76BD-1E3D-C4E2-8F332C35E743}"/>
              </a:ext>
            </a:extLst>
          </p:cNvPr>
          <p:cNvSpPr>
            <a:spLocks noGrp="1"/>
          </p:cNvSpPr>
          <p:nvPr>
            <p:ph type="sldNum" sz="quarter" idx="12"/>
          </p:nvPr>
        </p:nvSpPr>
        <p:spPr>
          <a:xfrm>
            <a:off x="10707938" y="6400800"/>
            <a:ext cx="417261" cy="228600"/>
          </a:xfrm>
        </p:spPr>
        <p:txBody>
          <a:bodyPr/>
          <a:lstStyle/>
          <a:p>
            <a:fld id="{E31375A4-56A4-47D6-9801-1991572033F7}" type="slidenum">
              <a:rPr lang="en-US" smtClean="0"/>
              <a:t>17</a:t>
            </a:fld>
            <a:endParaRPr lang="en-US" dirty="0"/>
          </a:p>
        </p:txBody>
      </p:sp>
    </p:spTree>
    <p:extLst>
      <p:ext uri="{BB962C8B-B14F-4D97-AF65-F5344CB8AC3E}">
        <p14:creationId xmlns:p14="http://schemas.microsoft.com/office/powerpoint/2010/main" val="864687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63BF8-733D-5296-C9D7-52B73BDED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1649E-3910-007C-A9E2-368FF7E80DFA}"/>
              </a:ext>
            </a:extLst>
          </p:cNvPr>
          <p:cNvSpPr>
            <a:spLocks noGrp="1"/>
          </p:cNvSpPr>
          <p:nvPr>
            <p:ph type="title"/>
          </p:nvPr>
        </p:nvSpPr>
        <p:spPr>
          <a:xfrm>
            <a:off x="838200" y="365126"/>
            <a:ext cx="10515600" cy="468592"/>
          </a:xfrm>
        </p:spPr>
        <p:txBody>
          <a:bodyPr>
            <a:normAutofit/>
          </a:bodyPr>
          <a:lstStyle/>
          <a:p>
            <a:pPr algn="ctr" defTabSz="914126">
              <a:lnSpc>
                <a:spcPct val="85000"/>
              </a:lnSpc>
            </a:pPr>
            <a:r>
              <a:rPr lang="en-US" sz="2800" b="1" cap="all" spc="-50" dirty="0">
                <a:solidFill>
                  <a:srgbClr val="9D074E"/>
                </a:solidFill>
              </a:rPr>
              <a:t>1 Corinthians: Study Questions</a:t>
            </a:r>
          </a:p>
        </p:txBody>
      </p:sp>
      <p:sp>
        <p:nvSpPr>
          <p:cNvPr id="3" name="Slide Number Placeholder 2">
            <a:extLst>
              <a:ext uri="{FF2B5EF4-FFF2-40B4-BE49-F238E27FC236}">
                <a16:creationId xmlns:a16="http://schemas.microsoft.com/office/drawing/2014/main" id="{03A26C84-08F7-F030-47AA-4BF6AA2163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B55D5D0-5C6B-B5A0-86E7-B05BC297E799}"/>
              </a:ext>
            </a:extLst>
          </p:cNvPr>
          <p:cNvSpPr txBox="1"/>
          <p:nvPr/>
        </p:nvSpPr>
        <p:spPr>
          <a:xfrm>
            <a:off x="746760" y="899035"/>
            <a:ext cx="10607040" cy="5593839"/>
          </a:xfrm>
          <a:prstGeom prst="rect">
            <a:avLst/>
          </a:prstGeom>
          <a:noFill/>
        </p:spPr>
        <p:txBody>
          <a:bodyPr wrap="square" rtlCol="0">
            <a:spAutoFit/>
          </a:bodyPr>
          <a:lstStyle/>
          <a:p>
            <a:pPr marL="228531" lvl="0" indent="-228531" defTabSz="457063">
              <a:buFont typeface="+mj-lt"/>
              <a:buAutoNum type="arabicPeriod"/>
              <a:defRPr/>
            </a:pPr>
            <a:r>
              <a:rPr lang="en-US" sz="1050" dirty="0">
                <a:solidFill>
                  <a:srgbClr val="A5A5A5">
                    <a:lumMod val="50000"/>
                  </a:srgbClr>
                </a:solidFill>
              </a:rPr>
              <a:t>Read </a:t>
            </a:r>
            <a:r>
              <a:rPr lang="en-US" sz="1050" dirty="0">
                <a:solidFill>
                  <a:srgbClr val="A5A5A5">
                    <a:lumMod val="50000"/>
                  </a:srgbClr>
                </a:solidFill>
                <a:hlinkClick r:id="rId2"/>
              </a:rPr>
              <a:t>1 Corinthians 1:1-9</a:t>
            </a:r>
            <a:r>
              <a:rPr lang="en-US" sz="1050" dirty="0">
                <a:solidFill>
                  <a:srgbClr val="A5A5A5">
                    <a:lumMod val="50000"/>
                  </a:srgbClr>
                </a:solidFill>
              </a:rPr>
              <a:t> and list the description and benefits to those in Christ Jesus? </a:t>
            </a:r>
          </a:p>
          <a:p>
            <a:pPr marL="228531" marR="0" lvl="0" indent="-228531" algn="l" defTabSz="457063" rtl="0" eaLnBrk="1" fontAlgn="auto" latinLnBrk="0" hangingPunct="1">
              <a:lnSpc>
                <a:spcPct val="100000"/>
              </a:lnSpc>
              <a:spcBef>
                <a:spcPts val="0"/>
              </a:spcBef>
              <a:spcAft>
                <a:spcPts val="0"/>
              </a:spcAft>
              <a:buClrTx/>
              <a:buSzTx/>
              <a:buFont typeface="+mj-lt"/>
              <a:buAutoNum type="arabicPeriod"/>
              <a:tabLst/>
              <a:defRPr/>
            </a:pPr>
            <a:endParaRPr kumimoji="0" lang="en-US" sz="1050" b="0" i="0" u="none" strike="noStrike" kern="1200" cap="none" spc="0" normalizeH="0" baseline="0" noProof="0" dirty="0">
              <a:ln>
                <a:noFill/>
              </a:ln>
              <a:solidFill>
                <a:srgbClr val="A5A5A5">
                  <a:lumMod val="50000"/>
                </a:srgbClr>
              </a:solidFill>
              <a:effectLst/>
              <a:uLnTx/>
              <a:uFillTx/>
              <a:latin typeface="Calibri" panose="020F0502020204030204"/>
            </a:endParaRPr>
          </a:p>
          <a:p>
            <a:pPr marL="457063" marR="0" lvl="1" indent="0" algn="l" defTabSz="457063"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A5A5A5">
                  <a:lumMod val="50000"/>
                </a:srgbClr>
              </a:solidFill>
              <a:effectLst/>
              <a:uLnTx/>
              <a:uFillTx/>
              <a:latin typeface="Calibri" panose="020F0502020204030204"/>
            </a:endParaRPr>
          </a:p>
          <a:p>
            <a:pPr marL="228531" lvl="0" indent="-228531" defTabSz="457063">
              <a:buFont typeface="+mj-lt"/>
              <a:buAutoNum type="arabicPeriod"/>
              <a:defRPr/>
            </a:pPr>
            <a:r>
              <a:rPr lang="en-US" sz="1050" dirty="0">
                <a:solidFill>
                  <a:srgbClr val="A5A5A5">
                    <a:lumMod val="50000"/>
                  </a:srgbClr>
                </a:solidFill>
              </a:rPr>
              <a:t>In the letter to the Corinthians, the apostle Paul addresses timeless church issues including disunity, sexual immorality, church accountability, disputes between Christians, marriage, singleness, idols, roles in the church, the communion table, love, and spiritual gifts. Through this letter the Holy Spirit has provided clear and practical guidance to the Church on how to properly understand and address these things in our personal and corporate lives. Let’s explore the first two items here.</a:t>
            </a:r>
          </a:p>
          <a:p>
            <a:pPr lvl="0" defTabSz="457063">
              <a:defRPr/>
            </a:pPr>
            <a:endParaRPr lang="en-US" sz="1050" dirty="0">
              <a:solidFill>
                <a:srgbClr val="A5A5A5">
                  <a:lumMod val="50000"/>
                </a:srgbClr>
              </a:solidFill>
            </a:endParaRPr>
          </a:p>
          <a:p>
            <a:pPr marL="685800" lvl="1" indent="-228600" defTabSz="457063">
              <a:buFont typeface="+mj-lt"/>
              <a:buAutoNum type="alphaLcPeriod"/>
              <a:defRPr/>
            </a:pPr>
            <a:r>
              <a:rPr lang="en-US" sz="1050" dirty="0">
                <a:solidFill>
                  <a:srgbClr val="A5A5A5">
                    <a:lumMod val="50000"/>
                  </a:srgbClr>
                </a:solidFill>
              </a:rPr>
              <a:t>According </a:t>
            </a:r>
            <a:r>
              <a:rPr lang="en-US" sz="1050" dirty="0">
                <a:solidFill>
                  <a:srgbClr val="A5A5A5">
                    <a:lumMod val="50000"/>
                  </a:srgbClr>
                </a:solidFill>
                <a:hlinkClick r:id="rId3"/>
              </a:rPr>
              <a:t>1 Corinthians 1:10-13</a:t>
            </a:r>
            <a:r>
              <a:rPr lang="en-US" sz="1050" dirty="0">
                <a:solidFill>
                  <a:srgbClr val="A5A5A5">
                    <a:lumMod val="50000"/>
                  </a:srgbClr>
                </a:solidFill>
              </a:rPr>
              <a:t>, what was causing the factions and disunity in the Corinthian church and what was the answer to this issue (see v13)?</a:t>
            </a:r>
          </a:p>
          <a:p>
            <a:pPr marL="685800" lvl="1" indent="-228600" defTabSz="457063">
              <a:buFont typeface="+mj-lt"/>
              <a:buAutoNum type="alphaLcPeriod"/>
              <a:defRPr/>
            </a:pPr>
            <a:endParaRPr kumimoji="0" lang="en-US" sz="1050" b="0" i="0" u="none" strike="noStrike" kern="1200" cap="none" spc="0" normalizeH="0" baseline="0" noProof="0" dirty="0">
              <a:ln>
                <a:noFill/>
              </a:ln>
              <a:solidFill>
                <a:srgbClr val="A5A5A5">
                  <a:lumMod val="50000"/>
                </a:srgbClr>
              </a:solidFill>
              <a:effectLst/>
              <a:uLnTx/>
              <a:uFillTx/>
              <a:latin typeface="Calibri" panose="020F0502020204030204"/>
            </a:endParaRPr>
          </a:p>
          <a:p>
            <a:pPr marL="685800" lvl="1" indent="-228600" defTabSz="457063">
              <a:buFont typeface="+mj-lt"/>
              <a:buAutoNum type="alphaLcPeriod"/>
              <a:defRPr/>
            </a:pPr>
            <a:endParaRPr kumimoji="0" lang="en-US" sz="1050" b="0" i="0" u="none" strike="noStrike" kern="1200" cap="none" spc="0" normalizeH="0" baseline="0" noProof="0" dirty="0">
              <a:ln>
                <a:noFill/>
              </a:ln>
              <a:solidFill>
                <a:srgbClr val="A5A5A5">
                  <a:lumMod val="50000"/>
                </a:srgbClr>
              </a:solidFill>
              <a:effectLst/>
              <a:uLnTx/>
              <a:uFillTx/>
              <a:latin typeface="Calibri" panose="020F0502020204030204"/>
            </a:endParaRPr>
          </a:p>
          <a:p>
            <a:pPr marL="685800" lvl="1" indent="-228600" defTabSz="457063">
              <a:buFont typeface="+mj-lt"/>
              <a:buAutoNum type="alphaLcPeriod"/>
              <a:defRPr/>
            </a:pPr>
            <a:r>
              <a:rPr lang="en-US" sz="1050" dirty="0">
                <a:solidFill>
                  <a:srgbClr val="A5A5A5">
                    <a:lumMod val="50000"/>
                  </a:srgbClr>
                </a:solidFill>
              </a:rPr>
              <a:t>What was the sin being addressed in </a:t>
            </a:r>
            <a:r>
              <a:rPr lang="en-US" sz="1050" dirty="0">
                <a:solidFill>
                  <a:srgbClr val="A5A5A5">
                    <a:lumMod val="50000"/>
                  </a:srgbClr>
                </a:solidFill>
                <a:hlinkClick r:id="rId4"/>
              </a:rPr>
              <a:t>1 Corinthians 5</a:t>
            </a:r>
            <a:r>
              <a:rPr lang="en-US" sz="1050" dirty="0">
                <a:solidFill>
                  <a:srgbClr val="A5A5A5">
                    <a:lumMod val="50000"/>
                  </a:srgbClr>
                </a:solidFill>
              </a:rPr>
              <a:t>, and how was church leadership commanded to address the issue?</a:t>
            </a:r>
          </a:p>
          <a:p>
            <a:pPr marL="685800" lvl="1" indent="-228600" defTabSz="457063">
              <a:buFont typeface="+mj-lt"/>
              <a:buAutoNum type="alphaLcPeriod"/>
              <a:defRPr/>
            </a:pPr>
            <a:endParaRPr lang="en-US" sz="1050" dirty="0">
              <a:solidFill>
                <a:srgbClr val="A5A5A5">
                  <a:lumMod val="50000"/>
                </a:srgbClr>
              </a:solidFill>
            </a:endParaRPr>
          </a:p>
          <a:p>
            <a:pPr marL="685800" lvl="1" indent="-228600" defTabSz="457063">
              <a:buFont typeface="+mj-lt"/>
              <a:buAutoNum type="alphaLcPeriod"/>
              <a:defRPr/>
            </a:pPr>
            <a:endParaRPr lang="en-US" sz="1050" dirty="0">
              <a:solidFill>
                <a:srgbClr val="A5A5A5">
                  <a:lumMod val="50000"/>
                </a:srgbClr>
              </a:solidFill>
            </a:endParaRPr>
          </a:p>
          <a:p>
            <a:pPr marL="685800" lvl="1" indent="-228600" defTabSz="457063">
              <a:buFont typeface="+mj-lt"/>
              <a:buAutoNum type="alphaLcPeriod"/>
              <a:defRPr/>
            </a:pPr>
            <a:r>
              <a:rPr lang="en-US" sz="1050" dirty="0">
                <a:solidFill>
                  <a:srgbClr val="A5A5A5">
                    <a:lumMod val="50000"/>
                  </a:srgbClr>
                </a:solidFill>
                <a:hlinkClick r:id="rId5"/>
              </a:rPr>
              <a:t>1 Corinthians 6:1-8</a:t>
            </a:r>
            <a:r>
              <a:rPr lang="en-US" sz="1050" dirty="0">
                <a:solidFill>
                  <a:srgbClr val="A5A5A5">
                    <a:lumMod val="50000"/>
                  </a:srgbClr>
                </a:solidFill>
              </a:rPr>
              <a:t> addresses civil suits between believers and admonishes both church leadership and individuals for taking their disputes outside the church. What are the admonishments given to leadership and to the disputing individuals?</a:t>
            </a:r>
          </a:p>
          <a:p>
            <a:pPr lvl="1" defTabSz="457063">
              <a:defRPr/>
            </a:pPr>
            <a:r>
              <a:rPr lang="en-US" sz="1050" dirty="0">
                <a:solidFill>
                  <a:srgbClr val="A5A5A5">
                    <a:lumMod val="50000"/>
                  </a:srgbClr>
                </a:solidFill>
              </a:rPr>
              <a:t> </a:t>
            </a:r>
            <a:endParaRPr kumimoji="0" lang="en-US" sz="105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r>
              <a:rPr lang="en-US" sz="1050" dirty="0">
                <a:solidFill>
                  <a:srgbClr val="A5A5A5">
                    <a:lumMod val="50000"/>
                  </a:srgbClr>
                </a:solidFill>
              </a:rPr>
              <a:t>In Corinth and many places, it was typical for meat to be sold in the marketplace that had been sacrificed to idols. The Gentile churches had received the earlier letter of instruction to abstain from food sacrificed to idols which was given to Paul and Barnabas from the Jerusalem church council during Paul’s second missionary journey (</a:t>
            </a:r>
            <a:r>
              <a:rPr lang="en-US" sz="1050" dirty="0">
                <a:solidFill>
                  <a:srgbClr val="A5A5A5">
                    <a:lumMod val="50000"/>
                  </a:srgbClr>
                </a:solidFill>
                <a:hlinkClick r:id="rId6"/>
              </a:rPr>
              <a:t>Acts 15:22-29</a:t>
            </a:r>
            <a:r>
              <a:rPr lang="en-US" sz="1050" dirty="0">
                <a:solidFill>
                  <a:srgbClr val="A5A5A5">
                    <a:lumMod val="50000"/>
                  </a:srgbClr>
                </a:solidFill>
              </a:rPr>
              <a:t>). Still there were issues in the Corinthian church on how to live this out in a manner pleasing to God. Whether we realize it or not, we too likely face this issue when we eat in restaurants that are owned by those who serve other gods. How should we respond when we enter a restaurant that displays an idol? Perhaps we see where food has even been laid out for the idol. Let’s look at some key passages in this section of the letter that provide instruction.</a:t>
            </a:r>
          </a:p>
          <a:p>
            <a:pPr marL="228600" indent="-228600" defTabSz="457063">
              <a:buFont typeface="+mj-lt"/>
              <a:buAutoNum type="arabicPeriod" startAt="3"/>
              <a:defRPr/>
            </a:pPr>
            <a:endParaRPr lang="en-US" sz="1050" dirty="0">
              <a:solidFill>
                <a:srgbClr val="A5A5A5">
                  <a:lumMod val="50000"/>
                </a:srgbClr>
              </a:solidFill>
            </a:endParaRPr>
          </a:p>
          <a:p>
            <a:pPr marL="685800" lvl="1" indent="-228600" defTabSz="457063">
              <a:buFont typeface="+mj-lt"/>
              <a:buAutoNum type="alphaLcPeriod"/>
              <a:defRPr/>
            </a:pPr>
            <a:r>
              <a:rPr lang="en-US" sz="1050" dirty="0">
                <a:solidFill>
                  <a:srgbClr val="A5A5A5">
                    <a:lumMod val="50000"/>
                  </a:srgbClr>
                </a:solidFill>
              </a:rPr>
              <a:t>First, what key things did Paul teach concerning idols in </a:t>
            </a:r>
            <a:r>
              <a:rPr lang="en-US" sz="1050" dirty="0">
                <a:solidFill>
                  <a:srgbClr val="A5A5A5">
                    <a:lumMod val="50000"/>
                  </a:srgbClr>
                </a:solidFill>
                <a:hlinkClick r:id="rId7"/>
              </a:rPr>
              <a:t>1 Corinthians 8:4-6</a:t>
            </a:r>
            <a:r>
              <a:rPr lang="en-US" sz="1050" dirty="0">
                <a:solidFill>
                  <a:srgbClr val="A5A5A5">
                    <a:lumMod val="50000"/>
                  </a:srgbClr>
                </a:solidFill>
              </a:rPr>
              <a:t>?</a:t>
            </a:r>
            <a:endParaRPr lang="en-US" sz="105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05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050" dirty="0">
              <a:solidFill>
                <a:srgbClr val="A5A5A5">
                  <a:lumMod val="50000"/>
                </a:srgbClr>
              </a:solidFill>
              <a:latin typeface="Calibri" panose="020F0502020204030204"/>
            </a:endParaRPr>
          </a:p>
          <a:p>
            <a:pPr marL="685800" lvl="1" indent="-228600" defTabSz="457063">
              <a:buFont typeface="+mj-lt"/>
              <a:buAutoNum type="alphaLcPeriod"/>
              <a:defRPr/>
            </a:pPr>
            <a:r>
              <a:rPr lang="en-US" sz="1050" dirty="0">
                <a:solidFill>
                  <a:srgbClr val="A5A5A5">
                    <a:lumMod val="50000"/>
                  </a:srgbClr>
                </a:solidFill>
                <a:hlinkClick r:id="rId8"/>
              </a:rPr>
              <a:t>In 1 Corinthians 8:10-11</a:t>
            </a:r>
            <a:r>
              <a:rPr lang="en-US" sz="1050" dirty="0">
                <a:solidFill>
                  <a:srgbClr val="A5A5A5">
                    <a:lumMod val="50000"/>
                  </a:srgbClr>
                </a:solidFill>
              </a:rPr>
              <a:t> Paul addresses whether it is right to dine in a pagan temple, and thereby, being certain that you are eating food that was sacrificed to idols. He wraps up his argument in </a:t>
            </a:r>
            <a:r>
              <a:rPr lang="en-US" sz="1050" dirty="0">
                <a:solidFill>
                  <a:srgbClr val="A5A5A5">
                    <a:lumMod val="50000"/>
                  </a:srgbClr>
                </a:solidFill>
                <a:hlinkClick r:id="rId9"/>
              </a:rPr>
              <a:t>1 Corinthians 10:19-33</a:t>
            </a:r>
            <a:r>
              <a:rPr lang="en-US" sz="1050" dirty="0">
                <a:solidFill>
                  <a:srgbClr val="A5A5A5">
                    <a:lumMod val="50000"/>
                  </a:srgbClr>
                </a:solidFill>
              </a:rPr>
              <a:t>. List the key points and direction the Holy Spirit gives us in Paul’s final instructions regarding this matter.</a:t>
            </a:r>
          </a:p>
          <a:p>
            <a:pPr marL="228600" indent="-228600" defTabSz="457063">
              <a:buFont typeface="+mj-lt"/>
              <a:buAutoNum type="arabicPeriod" startAt="3"/>
              <a:defRPr/>
            </a:pPr>
            <a:endParaRPr lang="en-US" sz="1050" dirty="0">
              <a:solidFill>
                <a:srgbClr val="A5A5A5">
                  <a:lumMod val="50000"/>
                </a:srgbClr>
              </a:solidFill>
            </a:endParaRPr>
          </a:p>
          <a:p>
            <a:pPr marL="228600" indent="-228600" defTabSz="457063">
              <a:buFont typeface="+mj-lt"/>
              <a:buAutoNum type="arabicPeriod" startAt="3"/>
              <a:defRPr/>
            </a:pPr>
            <a:endParaRPr lang="en-US" sz="1050" dirty="0">
              <a:solidFill>
                <a:srgbClr val="A5A5A5">
                  <a:lumMod val="50000"/>
                </a:srgbClr>
              </a:solidFill>
            </a:endParaRPr>
          </a:p>
          <a:p>
            <a:pPr marL="228600" indent="-228600" defTabSz="457063">
              <a:buFont typeface="+mj-lt"/>
              <a:buAutoNum type="arabicPeriod" startAt="3"/>
              <a:defRPr/>
            </a:pPr>
            <a:r>
              <a:rPr lang="en-US" sz="1050" dirty="0">
                <a:solidFill>
                  <a:srgbClr val="A5A5A5">
                    <a:lumMod val="50000"/>
                  </a:srgbClr>
                </a:solidFill>
              </a:rPr>
              <a:t>What does </a:t>
            </a:r>
            <a:r>
              <a:rPr lang="en-US" sz="1050" dirty="0">
                <a:solidFill>
                  <a:srgbClr val="A5A5A5">
                    <a:lumMod val="50000"/>
                  </a:srgbClr>
                </a:solidFill>
                <a:hlinkClick r:id="rId10"/>
              </a:rPr>
              <a:t>1 Corinthians 11:23-31</a:t>
            </a:r>
            <a:r>
              <a:rPr lang="en-US" sz="1050" dirty="0">
                <a:solidFill>
                  <a:srgbClr val="A5A5A5">
                    <a:lumMod val="50000"/>
                  </a:srgbClr>
                </a:solidFill>
              </a:rPr>
              <a:t> teach us about how we are to treat the Lord’s communion table?</a:t>
            </a:r>
          </a:p>
          <a:p>
            <a:pPr marL="228600" indent="-228600" defTabSz="457063">
              <a:buFont typeface="+mj-lt"/>
              <a:buAutoNum type="arabicPeriod" startAt="3"/>
              <a:defRPr/>
            </a:pPr>
            <a:endParaRPr lang="en-US" sz="1050" dirty="0">
              <a:solidFill>
                <a:srgbClr val="A5A5A5">
                  <a:lumMod val="50000"/>
                </a:srgbClr>
              </a:solidFill>
            </a:endParaRPr>
          </a:p>
          <a:p>
            <a:pPr marL="228600" indent="-228600" defTabSz="457063">
              <a:buFont typeface="+mj-lt"/>
              <a:buAutoNum type="arabicPeriod" startAt="3"/>
              <a:defRPr/>
            </a:pPr>
            <a:endParaRPr lang="en-US" sz="1050" dirty="0">
              <a:solidFill>
                <a:srgbClr val="A5A5A5">
                  <a:lumMod val="50000"/>
                </a:srgbClr>
              </a:solidFill>
            </a:endParaRPr>
          </a:p>
          <a:p>
            <a:pPr marL="228600" lvl="0" indent="-228600" defTabSz="457063">
              <a:buFont typeface="+mj-lt"/>
              <a:buAutoNum type="arabicPeriod" startAt="3"/>
              <a:defRPr/>
            </a:pPr>
            <a:r>
              <a:rPr lang="en-US" sz="1050" dirty="0">
                <a:solidFill>
                  <a:srgbClr val="A5A5A5">
                    <a:lumMod val="50000"/>
                  </a:srgbClr>
                </a:solidFill>
              </a:rPr>
              <a:t>In chapters 12-14 of 1 Corinthians, we are given instruction concerning spiritual gifts. Write a brief summary using </a:t>
            </a:r>
            <a:r>
              <a:rPr lang="en-US" sz="1050" dirty="0">
                <a:solidFill>
                  <a:srgbClr val="A5A5A5">
                    <a:lumMod val="50000"/>
                  </a:srgbClr>
                </a:solidFill>
                <a:hlinkClick r:id="rId11"/>
              </a:rPr>
              <a:t>1 Corinthians 12:1-11</a:t>
            </a:r>
            <a:r>
              <a:rPr lang="en-US" sz="1050" dirty="0">
                <a:solidFill>
                  <a:srgbClr val="A5A5A5">
                    <a:lumMod val="50000"/>
                  </a:srgbClr>
                </a:solidFill>
              </a:rPr>
              <a:t> and 1 Corinthians </a:t>
            </a:r>
            <a:r>
              <a:rPr lang="en-US" sz="1050" dirty="0">
                <a:solidFill>
                  <a:srgbClr val="A5A5A5">
                    <a:lumMod val="50000"/>
                  </a:srgbClr>
                </a:solidFill>
                <a:hlinkClick r:id="rId12"/>
              </a:rPr>
              <a:t>13:8-13</a:t>
            </a:r>
            <a:r>
              <a:rPr lang="en-US" sz="1050" dirty="0">
                <a:solidFill>
                  <a:srgbClr val="A5A5A5">
                    <a:lumMod val="50000"/>
                  </a:srgbClr>
                </a:solidFill>
              </a:rPr>
              <a:t>.</a:t>
            </a:r>
          </a:p>
          <a:p>
            <a:pPr marL="228600" lvl="0" indent="-228600" defTabSz="457063">
              <a:buFont typeface="+mj-lt"/>
              <a:buAutoNum type="arabicPeriod" startAt="3"/>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83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8" end="1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1" end="2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24" end="2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1D89-CB43-675E-3B82-1C0C4B63C7A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6BB8F8ED-078D-EC26-7B3E-C4330D54CC33}"/>
              </a:ext>
            </a:extLst>
          </p:cNvPr>
          <p:cNvSpPr>
            <a:spLocks noGrp="1"/>
          </p:cNvSpPr>
          <p:nvPr>
            <p:ph type="title"/>
          </p:nvPr>
        </p:nvSpPr>
        <p:spPr>
          <a:xfrm>
            <a:off x="224099" y="115949"/>
            <a:ext cx="2573346" cy="365030"/>
          </a:xfrm>
        </p:spPr>
        <p:txBody>
          <a:bodyPr>
            <a:normAutofit fontScale="90000"/>
          </a:bodyPr>
          <a:lstStyle/>
          <a:p>
            <a:pPr algn="ctr"/>
            <a:br>
              <a:rPr lang="en-US" sz="1799" b="1" spc="700" dirty="0"/>
            </a:br>
            <a:r>
              <a:rPr lang="en-US" sz="2200" b="1" dirty="0">
                <a:latin typeface="Calibri" panose="020F0502020204030204" pitchFamily="34" charset="0"/>
                <a:ea typeface="Calibri" panose="020F0502020204030204" pitchFamily="34" charset="0"/>
                <a:cs typeface="Calibri" panose="020F0502020204030204" pitchFamily="34" charset="0"/>
              </a:rPr>
              <a:t>BIBLE ESCHATOLOGY</a:t>
            </a:r>
            <a:endParaRPr lang="en-US" sz="2200" b="1" spc="700" dirty="0"/>
          </a:p>
        </p:txBody>
      </p:sp>
      <p:sp>
        <p:nvSpPr>
          <p:cNvPr id="6" name="Slide Number Placeholder 5">
            <a:extLst>
              <a:ext uri="{FF2B5EF4-FFF2-40B4-BE49-F238E27FC236}">
                <a16:creationId xmlns:a16="http://schemas.microsoft.com/office/drawing/2014/main" id="{2875B31E-3BEE-DA2E-DEE5-8D91DE0692E0}"/>
              </a:ext>
            </a:extLst>
          </p:cNvPr>
          <p:cNvSpPr>
            <a:spLocks noGrp="1"/>
          </p:cNvSpPr>
          <p:nvPr>
            <p:ph type="sldNum" sz="quarter" idx="12"/>
          </p:nvPr>
        </p:nvSpPr>
        <p:spPr>
          <a:xfrm>
            <a:off x="11669002" y="54083"/>
            <a:ext cx="404602" cy="36503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D1AED79-4AF7-C4C2-6AC9-6D681B2F691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9845525" y="542018"/>
            <a:ext cx="968693" cy="1114425"/>
          </a:xfrm>
          <a:prstGeom prst="rect">
            <a:avLst/>
          </a:prstGeom>
        </p:spPr>
      </p:pic>
      <p:sp>
        <p:nvSpPr>
          <p:cNvPr id="8" name="Arrow: Right 7">
            <a:extLst>
              <a:ext uri="{FF2B5EF4-FFF2-40B4-BE49-F238E27FC236}">
                <a16:creationId xmlns:a16="http://schemas.microsoft.com/office/drawing/2014/main" id="{D1A7DAF9-53A6-125E-9766-7F8764AB4946}"/>
              </a:ext>
            </a:extLst>
          </p:cNvPr>
          <p:cNvSpPr/>
          <p:nvPr/>
        </p:nvSpPr>
        <p:spPr>
          <a:xfrm>
            <a:off x="1993341" y="814754"/>
            <a:ext cx="7692525"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CF558E22-AEFB-E874-589F-D622AEBABBAE}"/>
              </a:ext>
            </a:extLst>
          </p:cNvPr>
          <p:cNvSpPr txBox="1">
            <a:spLocks/>
          </p:cNvSpPr>
          <p:nvPr/>
        </p:nvSpPr>
        <p:spPr>
          <a:xfrm>
            <a:off x="9155081" y="172332"/>
            <a:ext cx="2404950" cy="365031"/>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all"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Calibri" panose="020F0502020204030204" pitchFamily="34" charset="0"/>
              </a:rPr>
              <a:t>1 Corinthians</a:t>
            </a:r>
          </a:p>
        </p:txBody>
      </p:sp>
      <p:pic>
        <p:nvPicPr>
          <p:cNvPr id="24" name="Picture 23">
            <a:extLst>
              <a:ext uri="{FF2B5EF4-FFF2-40B4-BE49-F238E27FC236}">
                <a16:creationId xmlns:a16="http://schemas.microsoft.com/office/drawing/2014/main" id="{37F78069-E3B7-36F5-28F9-47F457E06E8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205541" y="331560"/>
            <a:ext cx="3541443" cy="6015023"/>
          </a:xfrm>
          <a:prstGeom prst="rect">
            <a:avLst/>
          </a:prstGeom>
        </p:spPr>
      </p:pic>
      <p:sp>
        <p:nvSpPr>
          <p:cNvPr id="16" name="TextBox 15">
            <a:extLst>
              <a:ext uri="{FF2B5EF4-FFF2-40B4-BE49-F238E27FC236}">
                <a16:creationId xmlns:a16="http://schemas.microsoft.com/office/drawing/2014/main" id="{45A8DCB7-89F5-4E21-5B5A-35D5951256F9}"/>
              </a:ext>
            </a:extLst>
          </p:cNvPr>
          <p:cNvSpPr txBox="1"/>
          <p:nvPr/>
        </p:nvSpPr>
        <p:spPr>
          <a:xfrm>
            <a:off x="7926773" y="2938457"/>
            <a:ext cx="4064824" cy="2292935"/>
          </a:xfrm>
          <a:prstGeom prst="rect">
            <a:avLst/>
          </a:prstGeom>
          <a:noFill/>
        </p:spPr>
        <p:txBody>
          <a:bodyPr wrap="square" rtlCol="0">
            <a:spAutoFit/>
          </a:bodyPr>
          <a:lstStyle/>
          <a:p>
            <a:r>
              <a:rPr lang="en-US" sz="1100" dirty="0">
                <a:hlinkClick r:id="rId4"/>
              </a:rPr>
              <a:t>1 Corinthians 15:22-28</a:t>
            </a:r>
            <a:r>
              <a:rPr lang="en-US" sz="1100" dirty="0"/>
              <a:t>, “For as in Adam all die, so also in Christ shall all be made alive. But each in his own order: Christ the firstfruits, then at his coming those who belong to Christ. Then comes the end, when he delivers the kingdom to God the Father after destroying every rule and every authority and power. For he must reign until he has put all his enemies under his feet. The last enemy to be destroyed is death. For “God has put all things in subjection under his feet.” But when it says, “all things are put in subjection,” it is plain that he is excepted who put all things in subjection under him. When all things are subjected to him, then the Son himself will also be subjected to him who put all things in subjection under him, that God may be all in all.”</a:t>
            </a:r>
          </a:p>
          <a:p>
            <a:endParaRPr lang="en-US" sz="1100" dirty="0"/>
          </a:p>
        </p:txBody>
      </p:sp>
      <p:cxnSp>
        <p:nvCxnSpPr>
          <p:cNvPr id="18" name="Straight Arrow Connector 17">
            <a:extLst>
              <a:ext uri="{FF2B5EF4-FFF2-40B4-BE49-F238E27FC236}">
                <a16:creationId xmlns:a16="http://schemas.microsoft.com/office/drawing/2014/main" id="{54A6D2B6-A0D0-8E6E-B865-774E12BDA416}"/>
              </a:ext>
            </a:extLst>
          </p:cNvPr>
          <p:cNvCxnSpPr>
            <a:cxnSpLocks/>
          </p:cNvCxnSpPr>
          <p:nvPr/>
        </p:nvCxnSpPr>
        <p:spPr>
          <a:xfrm flipV="1">
            <a:off x="3657600" y="674451"/>
            <a:ext cx="1524000" cy="1889882"/>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71A1393-5A79-288B-CD0D-4A6DFF7F6C3D}"/>
              </a:ext>
            </a:extLst>
          </p:cNvPr>
          <p:cNvSpPr txBox="1"/>
          <p:nvPr/>
        </p:nvSpPr>
        <p:spPr>
          <a:xfrm>
            <a:off x="224098" y="2179613"/>
            <a:ext cx="3706322" cy="1785104"/>
          </a:xfrm>
          <a:prstGeom prst="rect">
            <a:avLst/>
          </a:prstGeom>
          <a:noFill/>
        </p:spPr>
        <p:txBody>
          <a:bodyPr wrap="square" rtlCol="0">
            <a:spAutoFit/>
          </a:bodyPr>
          <a:lstStyle/>
          <a:p>
            <a:r>
              <a:rPr lang="en-US" sz="1100" dirty="0">
                <a:hlinkClick r:id="rId5"/>
              </a:rPr>
              <a:t>1 Corinthians 15:3-7</a:t>
            </a:r>
            <a:r>
              <a:rPr lang="en-US" sz="1100" dirty="0"/>
              <a:t>, “For I delivered to you as of first importance what I also received: that Christ died for our sins in accordance with the Scriptures, that he was buried, that he was raised on the third day in accordance with the Scriptures, and that he appeared to Cephas, then to the twelve. Then he appeared to more than five hundred brothers at one time, most of whom are still alive, though some have fallen asleep. Then he appeared to James, then to all the apostles.”  </a:t>
            </a:r>
          </a:p>
          <a:p>
            <a:endParaRPr lang="en-US" sz="1100" dirty="0"/>
          </a:p>
        </p:txBody>
      </p:sp>
      <p:cxnSp>
        <p:nvCxnSpPr>
          <p:cNvPr id="31" name="Straight Arrow Connector 30">
            <a:extLst>
              <a:ext uri="{FF2B5EF4-FFF2-40B4-BE49-F238E27FC236}">
                <a16:creationId xmlns:a16="http://schemas.microsoft.com/office/drawing/2014/main" id="{20DAFCE0-733D-A498-F3CB-D1849E41CA6B}"/>
              </a:ext>
            </a:extLst>
          </p:cNvPr>
          <p:cNvCxnSpPr>
            <a:cxnSpLocks/>
          </p:cNvCxnSpPr>
          <p:nvPr/>
        </p:nvCxnSpPr>
        <p:spPr>
          <a:xfrm flipH="1" flipV="1">
            <a:off x="7166043" y="3216613"/>
            <a:ext cx="856063" cy="12245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7C39894A-CCA2-3E3F-B1B7-0AF08AF521CB}"/>
              </a:ext>
            </a:extLst>
          </p:cNvPr>
          <p:cNvPicPr>
            <a:picLocks noChangeAspect="1"/>
          </p:cNvPicPr>
          <p:nvPr/>
        </p:nvPicPr>
        <p:blipFill>
          <a:blip r:embed="rId6"/>
          <a:stretch>
            <a:fillRect/>
          </a:stretch>
        </p:blipFill>
        <p:spPr>
          <a:xfrm>
            <a:off x="803292" y="519886"/>
            <a:ext cx="969264" cy="1211581"/>
          </a:xfrm>
          <a:prstGeom prst="rect">
            <a:avLst/>
          </a:prstGeom>
        </p:spPr>
      </p:pic>
      <p:cxnSp>
        <p:nvCxnSpPr>
          <p:cNvPr id="17" name="Straight Arrow Connector 16">
            <a:extLst>
              <a:ext uri="{FF2B5EF4-FFF2-40B4-BE49-F238E27FC236}">
                <a16:creationId xmlns:a16="http://schemas.microsoft.com/office/drawing/2014/main" id="{A4E27A56-E4FB-C919-6E53-9699DF5499EF}"/>
              </a:ext>
            </a:extLst>
          </p:cNvPr>
          <p:cNvCxnSpPr>
            <a:cxnSpLocks/>
          </p:cNvCxnSpPr>
          <p:nvPr/>
        </p:nvCxnSpPr>
        <p:spPr>
          <a:xfrm flipH="1">
            <a:off x="6718570" y="4798142"/>
            <a:ext cx="1353714" cy="1297858"/>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191780AD-DA5F-767B-9AB2-AA2F72D1186F}"/>
              </a:ext>
            </a:extLst>
          </p:cNvPr>
          <p:cNvCxnSpPr>
            <a:cxnSpLocks/>
          </p:cNvCxnSpPr>
          <p:nvPr/>
        </p:nvCxnSpPr>
        <p:spPr>
          <a:xfrm flipV="1">
            <a:off x="3687342" y="3171217"/>
            <a:ext cx="1163518" cy="1585589"/>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479EE16-868D-03B3-D3BB-C798CBA71F46}"/>
              </a:ext>
            </a:extLst>
          </p:cNvPr>
          <p:cNvSpPr txBox="1"/>
          <p:nvPr/>
        </p:nvSpPr>
        <p:spPr>
          <a:xfrm>
            <a:off x="253840" y="4372086"/>
            <a:ext cx="3706322" cy="1615827"/>
          </a:xfrm>
          <a:prstGeom prst="rect">
            <a:avLst/>
          </a:prstGeom>
          <a:noFill/>
        </p:spPr>
        <p:txBody>
          <a:bodyPr wrap="square" rtlCol="0">
            <a:spAutoFit/>
          </a:bodyPr>
          <a:lstStyle/>
          <a:p>
            <a:r>
              <a:rPr lang="en-US" sz="1100" dirty="0">
                <a:hlinkClick r:id="rId7"/>
              </a:rPr>
              <a:t>1 Corinthians 15:53-56</a:t>
            </a:r>
            <a:r>
              <a:rPr lang="en-US" sz="1100" dirty="0"/>
              <a:t>, “For this perishable body must put on the imperishable, and this mortal body must put on immortality. When the perishable puts on the imperishable, and the mortal puts on immortality, then shall come to pass the saying that is written:  “Death is swallowed up in victory.” “O death, where is your victory?     O death, where is your sting?” The sting of death is sin, and the power of sin is the law.”  </a:t>
            </a:r>
          </a:p>
          <a:p>
            <a:endParaRPr lang="en-US" sz="1100" dirty="0"/>
          </a:p>
        </p:txBody>
      </p:sp>
      <p:sp>
        <p:nvSpPr>
          <p:cNvPr id="4" name="Slide Number Placeholder 2">
            <a:extLst>
              <a:ext uri="{FF2B5EF4-FFF2-40B4-BE49-F238E27FC236}">
                <a16:creationId xmlns:a16="http://schemas.microsoft.com/office/drawing/2014/main" id="{7C2EAA2B-826A-7F77-1582-31C39E7F777C}"/>
              </a:ext>
            </a:extLst>
          </p:cNvPr>
          <p:cNvSpPr txBox="1">
            <a:spLocks/>
          </p:cNvSpPr>
          <p:nvPr/>
        </p:nvSpPr>
        <p:spPr>
          <a:xfrm>
            <a:off x="10728555" y="6399106"/>
            <a:ext cx="831476"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37DED6-D4C7-42EE-AB49-D2E39E64FDE4}" type="slidenum">
              <a:rPr lang="en-US" smtClean="0">
                <a:solidFill>
                  <a:prstClr val="black">
                    <a:tint val="75000"/>
                  </a:prstClr>
                </a:solidFill>
              </a:rPr>
              <a:pPr>
                <a:defRPr/>
              </a:pPr>
              <a:t>19</a:t>
            </a:fld>
            <a:endParaRPr lang="en-US" dirty="0">
              <a:solidFill>
                <a:prstClr val="black">
                  <a:tint val="75000"/>
                </a:prstClr>
              </a:solidFill>
            </a:endParaRPr>
          </a:p>
        </p:txBody>
      </p:sp>
    </p:spTree>
    <p:extLst>
      <p:ext uri="{BB962C8B-B14F-4D97-AF65-F5344CB8AC3E}">
        <p14:creationId xmlns:p14="http://schemas.microsoft.com/office/powerpoint/2010/main" val="426728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0"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1"/>
            <a:ext cx="10058400" cy="655261"/>
          </a:xfrm>
        </p:spPr>
        <p:txBody>
          <a:bodyPr>
            <a:normAutofit/>
          </a:bodyPr>
          <a:lstStyle/>
          <a:p>
            <a:pPr algn="ctr"/>
            <a:r>
              <a:rPr lang="en-US" sz="3200" dirty="0">
                <a:solidFill>
                  <a:schemeClr val="tx1"/>
                </a:solidFill>
              </a:rPr>
              <a:t>1 Corinthians – Summary</a:t>
            </a:r>
            <a:endParaRPr lang="en-US" sz="3200" dirty="0"/>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1066800" y="1026544"/>
            <a:ext cx="10058400" cy="5210354"/>
          </a:xfrm>
        </p:spPr>
        <p:txBody>
          <a:bodyPr>
            <a:noAutofit/>
          </a:bodyPr>
          <a:lstStyle/>
          <a:p>
            <a:pPr marL="0" indent="0">
              <a:buNone/>
            </a:pPr>
            <a:r>
              <a:rPr lang="en-US" sz="1200" b="1" dirty="0">
                <a:solidFill>
                  <a:schemeClr val="accent6">
                    <a:lumMod val="75000"/>
                  </a:schemeClr>
                </a:solidFill>
              </a:rPr>
              <a:t>Brief Summary:</a:t>
            </a:r>
            <a:r>
              <a:rPr lang="en-US" sz="1200" dirty="0"/>
              <a:t> 1 Corinthians was written c. 55 A.D. from Ephesus while Paul was on his third missionary journey. Though this letter was written to correct various issues in the church at Corinth, Paul opens the letter by reminding the believers of their calling and many benefits in Christ Jesus. He tells them they have been set apart, called to be saints, and to receive grace and peace from God our Father and the Lord Jesus Christ. He reminds them that God has enriched them in Christ in all speech, knowledge, and fellowship and of God’s promise to sustain them and present them guiltless in the day of our Lord Jesus Christ (</a:t>
            </a:r>
            <a:r>
              <a:rPr lang="en-US" sz="1200" dirty="0">
                <a:solidFill>
                  <a:srgbClr val="A5A5A5">
                    <a:lumMod val="50000"/>
                  </a:srgbClr>
                </a:solidFill>
                <a:hlinkClick r:id="rId2"/>
              </a:rPr>
              <a:t>1 Corinthians 1:1-9</a:t>
            </a:r>
            <a:r>
              <a:rPr lang="en-US" sz="1200" dirty="0">
                <a:solidFill>
                  <a:srgbClr val="A5A5A5">
                    <a:lumMod val="50000"/>
                  </a:srgbClr>
                </a:solidFill>
              </a:rPr>
              <a:t>)</a:t>
            </a:r>
            <a:r>
              <a:rPr lang="en-US" sz="1200" dirty="0"/>
              <a:t>. </a:t>
            </a:r>
          </a:p>
          <a:p>
            <a:pPr marL="0" indent="0">
              <a:spcBef>
                <a:spcPts val="300"/>
              </a:spcBef>
              <a:buNone/>
            </a:pPr>
            <a:endParaRPr lang="en-US" sz="1200" dirty="0"/>
          </a:p>
          <a:p>
            <a:pPr marL="0" indent="0">
              <a:spcBef>
                <a:spcPts val="0"/>
              </a:spcBef>
              <a:buNone/>
            </a:pPr>
            <a:r>
              <a:rPr lang="en-US" sz="1200" dirty="0"/>
              <a:t>After reminding the church of the benefits of their calling, Paul addresses the issues of the church. First, many believers in Corinth were dividing into groups loyal to certain spiritual leaders (</a:t>
            </a:r>
            <a:r>
              <a:rPr lang="en-US" sz="1200" dirty="0">
                <a:hlinkClick r:id="rId3"/>
              </a:rPr>
              <a:t>1 Corinthians 1:12</a:t>
            </a:r>
            <a:r>
              <a:rPr lang="en-US" sz="1200" dirty="0"/>
              <a:t>; </a:t>
            </a:r>
            <a:r>
              <a:rPr lang="en-US" sz="1200" dirty="0">
                <a:hlinkClick r:id="rId4"/>
              </a:rPr>
              <a:t>3:1-6</a:t>
            </a:r>
            <a:r>
              <a:rPr lang="en-US" sz="1200" dirty="0"/>
              <a:t>) creating disunity in the church. Paul exhorted the Corinthian believers to not be foolishly arrogant, but to be united because of devotion to Christ who alone was crucified for their salvation (</a:t>
            </a:r>
            <a:r>
              <a:rPr lang="en-US" sz="1200" dirty="0">
                <a:hlinkClick r:id="rId5"/>
              </a:rPr>
              <a:t>1 Corinthians 1:13-31</a:t>
            </a:r>
            <a:r>
              <a:rPr lang="en-US" sz="1200" dirty="0"/>
              <a:t>, </a:t>
            </a:r>
            <a:r>
              <a:rPr lang="en-US" sz="1200" dirty="0">
                <a:hlinkClick r:id="rId6"/>
              </a:rPr>
              <a:t>3:21-23</a:t>
            </a:r>
            <a:r>
              <a:rPr lang="en-US" sz="1200" dirty="0"/>
              <a:t>). Secondly, many in the church were essentially approving of a sexually immoral relationship (</a:t>
            </a:r>
            <a:r>
              <a:rPr lang="en-US" sz="1200" dirty="0">
                <a:hlinkClick r:id="rId7"/>
              </a:rPr>
              <a:t>1 Corinthians 5:1-2</a:t>
            </a:r>
            <a:r>
              <a:rPr lang="en-US" sz="1200" dirty="0"/>
              <a:t>). Paul commanded them to expel the wicked man from the church for the glory of Christ and the health of the flock (</a:t>
            </a:r>
            <a:r>
              <a:rPr lang="en-US" sz="1200" dirty="0">
                <a:hlinkClick r:id="rId8"/>
              </a:rPr>
              <a:t>1 Corinthians 5:13</a:t>
            </a:r>
            <a:r>
              <a:rPr lang="en-US" sz="1200" dirty="0"/>
              <a:t>). </a:t>
            </a:r>
          </a:p>
          <a:p>
            <a:pPr marL="0" indent="0">
              <a:spcBef>
                <a:spcPts val="0"/>
              </a:spcBef>
              <a:buNone/>
            </a:pPr>
            <a:endParaRPr lang="en-US" sz="1200" dirty="0"/>
          </a:p>
          <a:p>
            <a:pPr marL="0" indent="0">
              <a:spcBef>
                <a:spcPts val="0"/>
              </a:spcBef>
              <a:buNone/>
            </a:pPr>
            <a:r>
              <a:rPr lang="en-US" sz="1200" dirty="0"/>
              <a:t>Paul gave the Corinthian church instructions on settling disputes making it clear that conflicts should be settled within the church, and that it would be better to be taken advantage of than to damage one’s Christian testimony (</a:t>
            </a:r>
            <a:r>
              <a:rPr lang="en-US" sz="1200" dirty="0">
                <a:hlinkClick r:id="rId9"/>
              </a:rPr>
              <a:t>1 Corinthians 6:3-8</a:t>
            </a:r>
            <a:r>
              <a:rPr lang="en-US" sz="1200" dirty="0"/>
              <a:t>, </a:t>
            </a:r>
            <a:r>
              <a:rPr lang="en-US" sz="1200" dirty="0">
                <a:hlinkClick r:id="rId10"/>
              </a:rPr>
              <a:t>Matthew 18:15-20</a:t>
            </a:r>
            <a:r>
              <a:rPr lang="en-US" sz="1200" dirty="0"/>
              <a:t>).  The apostle deals with marriage and celibacy in chapter 7 and then utilizes three chapters to address the issue of food sacrificed to idols and how to live out our Christian liberty in a way that glorifies God and seeks the good of others (chapters 8 -10). Chapters 12-14 address church worship including roles, the Lord’s communion table, the exercise of spiritual gifts, and how all should be done in love as God defines love (</a:t>
            </a:r>
            <a:r>
              <a:rPr lang="en-US" sz="1200" dirty="0">
                <a:hlinkClick r:id="rId11"/>
              </a:rPr>
              <a:t>1 Corinthians 13</a:t>
            </a:r>
            <a:r>
              <a:rPr lang="en-US" sz="1200" dirty="0"/>
              <a:t>).</a:t>
            </a:r>
          </a:p>
          <a:p>
            <a:pPr marL="0" indent="0">
              <a:spcBef>
                <a:spcPts val="0"/>
              </a:spcBef>
              <a:buNone/>
            </a:pPr>
            <a:endParaRPr lang="en-US" sz="1200" dirty="0"/>
          </a:p>
          <a:p>
            <a:pPr marL="0" indent="0">
              <a:spcBef>
                <a:spcPts val="0"/>
              </a:spcBef>
              <a:buNone/>
            </a:pPr>
            <a:r>
              <a:rPr lang="en-US" sz="1200" dirty="0"/>
              <a:t>Through Paul, the Holy Spirit begins the conclusion of the letter with the gospel, the crucial importance of Christ’s resurrection, and the promise of our resurrection through Him (</a:t>
            </a:r>
            <a:r>
              <a:rPr lang="en-US" sz="1200" dirty="0">
                <a:hlinkClick r:id="rId12"/>
              </a:rPr>
              <a:t>1 Corinthians 15</a:t>
            </a:r>
            <a:r>
              <a:rPr lang="en-US" sz="1200" dirty="0"/>
              <a:t>). In </a:t>
            </a:r>
            <a:r>
              <a:rPr lang="en-US" sz="1200" dirty="0">
                <a:hlinkClick r:id="rId13"/>
              </a:rPr>
              <a:t>1 Corinthians 10:6</a:t>
            </a:r>
            <a:r>
              <a:rPr lang="en-US" sz="1200" dirty="0"/>
              <a:t>, Paul writes “Now these things took place as examples for us, that we might not desire evil as they did.” He wrote this after reminding the Corinthians about Israel’s sinful behavior in the wilderness. With this letter to the Corinthians, we now have this example two-fold, from both Israel and the Corinthians so that we will not crave evil things but instead live as saints of God.</a:t>
            </a:r>
          </a:p>
          <a:p>
            <a:pPr marL="0" indent="0">
              <a:spcBef>
                <a:spcPts val="0"/>
              </a:spcBef>
              <a:buNone/>
            </a:pPr>
            <a:endParaRPr lang="en-US" sz="1200" b="1" dirty="0">
              <a:solidFill>
                <a:schemeClr val="accent5">
                  <a:lumMod val="50000"/>
                </a:schemeClr>
              </a:solidFill>
            </a:endParaRPr>
          </a:p>
          <a:p>
            <a:pPr marL="0" indent="0">
              <a:spcBef>
                <a:spcPts val="0"/>
              </a:spcBef>
              <a:buNone/>
            </a:pPr>
            <a:r>
              <a:rPr lang="en-US" sz="1200" b="1" dirty="0">
                <a:solidFill>
                  <a:schemeClr val="accent5">
                    <a:lumMod val="50000"/>
                  </a:schemeClr>
                </a:solidFill>
              </a:rPr>
              <a:t>Connections:</a:t>
            </a:r>
            <a:r>
              <a:rPr lang="en-US" sz="1200" dirty="0"/>
              <a:t> In </a:t>
            </a:r>
            <a:r>
              <a:rPr lang="en-US" sz="1200" dirty="0">
                <a:hlinkClick r:id="rId14"/>
              </a:rPr>
              <a:t>chapter 5</a:t>
            </a:r>
            <a:r>
              <a:rPr lang="en-US" sz="1200" dirty="0"/>
              <a:t> Paul takes us back to the Feast of Unleavened Bread and the Passover reminding the Church that Christ, our ultimate Passover Lamb, has been sacrificed, and we in turn, are to remove the leaven (i.e., sin) from our lives (</a:t>
            </a:r>
            <a:r>
              <a:rPr lang="en-US" sz="1200" dirty="0">
                <a:hlinkClick r:id="rId15"/>
              </a:rPr>
              <a:t>Exodus 12:15-20</a:t>
            </a:r>
            <a:r>
              <a:rPr lang="en-US" sz="1200" dirty="0"/>
              <a:t>, </a:t>
            </a:r>
            <a:r>
              <a:rPr lang="en-US" sz="1200" dirty="0">
                <a:hlinkClick r:id="rId16"/>
              </a:rPr>
              <a:t>Leviticus 23:6-8</a:t>
            </a:r>
            <a:r>
              <a:rPr lang="en-US" sz="1200" dirty="0"/>
              <a:t>). Then  in </a:t>
            </a:r>
            <a:r>
              <a:rPr lang="en-US" sz="1200" dirty="0">
                <a:hlinkClick r:id="rId17"/>
              </a:rPr>
              <a:t>chapter 10</a:t>
            </a:r>
            <a:r>
              <a:rPr lang="en-US" sz="1200" dirty="0"/>
              <a:t>, Paul uses the story of the Israelites wilderness experience to illustrate to the Corinthian believers the folly of the misuse of freedom and the danger of overconfidence. The Israelites who, despite seeing God’s miracles and care for them—the parting of the Red Sea, the miraculous provision of manna from heaven and water from a rock—misused their freedom, and displeased God through their rebellion, grumbling, idolatry, and immorality </a:t>
            </a:r>
            <a:r>
              <a:rPr lang="en-US" sz="1200" dirty="0">
                <a:hlinkClick r:id="rId18"/>
              </a:rPr>
              <a:t>(</a:t>
            </a:r>
            <a:r>
              <a:rPr lang="en-US" sz="1200" dirty="0">
                <a:hlinkClick r:id="rId19"/>
              </a:rPr>
              <a:t>Numbers 11:4-6</a:t>
            </a:r>
            <a:r>
              <a:rPr lang="en-US" sz="1200" dirty="0"/>
              <a:t>, </a:t>
            </a:r>
            <a:r>
              <a:rPr lang="en-US" sz="1200" dirty="0">
                <a:hlinkClick r:id="rId20"/>
              </a:rPr>
              <a:t>34</a:t>
            </a:r>
            <a:r>
              <a:rPr lang="en-US" sz="1200" dirty="0"/>
              <a:t>, </a:t>
            </a:r>
            <a:r>
              <a:rPr lang="en-US" sz="1200" dirty="0">
                <a:hlinkClick r:id="rId21"/>
              </a:rPr>
              <a:t>25:1-9</a:t>
            </a:r>
            <a:r>
              <a:rPr lang="en-US" sz="1200" dirty="0"/>
              <a:t>; </a:t>
            </a:r>
            <a:r>
              <a:rPr lang="en-US" sz="1200" dirty="0">
                <a:hlinkClick r:id="rId22"/>
              </a:rPr>
              <a:t>Exodus 16:2</a:t>
            </a:r>
            <a:r>
              <a:rPr lang="en-US" sz="1200" dirty="0"/>
              <a:t>, </a:t>
            </a:r>
            <a:r>
              <a:rPr lang="en-US" sz="1200" dirty="0">
                <a:hlinkClick r:id="rId23"/>
              </a:rPr>
              <a:t>17:2</a:t>
            </a:r>
            <a:r>
              <a:rPr lang="en-US" sz="1200" dirty="0"/>
              <a:t>, </a:t>
            </a:r>
            <a:r>
              <a:rPr lang="en-US" sz="1200" dirty="0">
                <a:hlinkClick r:id="rId24"/>
              </a:rPr>
              <a:t>32:1-6</a:t>
            </a:r>
            <a:r>
              <a:rPr lang="en-US" sz="1200" dirty="0"/>
              <a:t>).  The Corinthian believers despite having the indwelling of the Holy Spirit and the benefits of grace, had fallen into these same sins. We too must take heed trusting God to enable us to endure; otherwise, we too will fall (</a:t>
            </a:r>
            <a:r>
              <a:rPr lang="en-US" sz="1200" dirty="0">
                <a:hlinkClick r:id="rId25"/>
              </a:rPr>
              <a:t>1 Corinthians 10:11-13</a:t>
            </a:r>
            <a:r>
              <a:rPr lang="en-US" sz="1200" dirty="0"/>
              <a:t>).</a:t>
            </a:r>
          </a:p>
          <a:p>
            <a:pPr marL="0" indent="0">
              <a:spcBef>
                <a:spcPts val="0"/>
              </a:spcBef>
              <a:buNone/>
            </a:pPr>
            <a:endParaRPr lang="en-US" sz="1200" dirty="0"/>
          </a:p>
        </p:txBody>
      </p:sp>
      <p:sp>
        <p:nvSpPr>
          <p:cNvPr id="6" name="Slide Number Placeholder 5">
            <a:extLst>
              <a:ext uri="{FF2B5EF4-FFF2-40B4-BE49-F238E27FC236}">
                <a16:creationId xmlns:a16="http://schemas.microsoft.com/office/drawing/2014/main" id="{C6E3E3C4-8E03-1301-909D-F945E1B70049}"/>
              </a:ext>
            </a:extLst>
          </p:cNvPr>
          <p:cNvSpPr>
            <a:spLocks noGrp="1"/>
          </p:cNvSpPr>
          <p:nvPr>
            <p:ph type="sldNum" sz="quarter" idx="12"/>
          </p:nvPr>
        </p:nvSpPr>
        <p:spPr/>
        <p:txBody>
          <a:bodyPr/>
          <a:lstStyle/>
          <a:p>
            <a:fld id="{E31375A4-56A4-47D6-9801-1991572033F7}" type="slidenum">
              <a:rPr lang="en-US" smtClean="0"/>
              <a:t>20</a:t>
            </a:fld>
            <a:endParaRPr lang="en-US" dirty="0"/>
          </a:p>
        </p:txBody>
      </p:sp>
    </p:spTree>
    <p:extLst>
      <p:ext uri="{BB962C8B-B14F-4D97-AF65-F5344CB8AC3E}">
        <p14:creationId xmlns:p14="http://schemas.microsoft.com/office/powerpoint/2010/main" val="23495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952B5C-A3FE-587D-881B-40DF9B894184}"/>
              </a:ext>
            </a:extLst>
          </p:cNvPr>
          <p:cNvSpPr>
            <a:spLocks noGrp="1"/>
          </p:cNvSpPr>
          <p:nvPr>
            <p:ph type="title"/>
          </p:nvPr>
        </p:nvSpPr>
        <p:spPr>
          <a:xfrm>
            <a:off x="643467" y="2194560"/>
            <a:ext cx="3548269" cy="1877795"/>
          </a:xfrm>
        </p:spPr>
        <p:txBody>
          <a:bodyPr>
            <a:normAutofit/>
          </a:bodyPr>
          <a:lstStyle/>
          <a:p>
            <a:pPr algn="ctr"/>
            <a:r>
              <a:rPr lang="en-US" sz="3600" dirty="0"/>
              <a:t>1 Corinthians: Practical Application</a:t>
            </a:r>
          </a:p>
        </p:txBody>
      </p:sp>
      <p:sp>
        <p:nvSpPr>
          <p:cNvPr id="5" name="Slide Number Placeholder 4">
            <a:extLst>
              <a:ext uri="{FF2B5EF4-FFF2-40B4-BE49-F238E27FC236}">
                <a16:creationId xmlns:a16="http://schemas.microsoft.com/office/drawing/2014/main" id="{6BD1897B-9C77-42FA-9876-500F68BE078A}"/>
              </a:ext>
            </a:extLst>
          </p:cNvPr>
          <p:cNvSpPr>
            <a:spLocks noGrp="1"/>
          </p:cNvSpPr>
          <p:nvPr>
            <p:ph type="sldNum" sz="quarter" idx="12"/>
          </p:nvPr>
        </p:nvSpPr>
        <p:spPr>
          <a:xfrm>
            <a:off x="8796129" y="159049"/>
            <a:ext cx="2752403"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EB37DED6-D4C7-42EE-AB49-D2E39E64FDE4}" type="slidenum">
              <a:rPr kumimoji="0" lang="en-US" b="0" i="0" u="none" strike="noStrike" kern="1200" cap="none" spc="0" normalizeH="0" baseline="0" noProof="0">
                <a:ln>
                  <a:noFill/>
                </a:ln>
                <a:solidFill>
                  <a:schemeClr val="tx1"/>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21</a:t>
            </a:fld>
            <a:endParaRPr kumimoji="0" lang="en-US"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67B3784-D4CA-40FE-90B2-D0E36428EBDF}"/>
              </a:ext>
            </a:extLst>
          </p:cNvPr>
          <p:cNvSpPr>
            <a:spLocks noGrp="1"/>
          </p:cNvSpPr>
          <p:nvPr>
            <p:ph idx="1"/>
          </p:nvPr>
        </p:nvSpPr>
        <p:spPr>
          <a:xfrm>
            <a:off x="4811637" y="1696370"/>
            <a:ext cx="6736896" cy="2692750"/>
          </a:xfrm>
        </p:spPr>
        <p:txBody>
          <a:bodyPr anchor="ctr">
            <a:normAutofit/>
          </a:bodyPr>
          <a:lstStyle/>
          <a:p>
            <a:pPr marL="0" indent="0">
              <a:buNone/>
            </a:pPr>
            <a:endParaRPr lang="en-US" sz="1700" dirty="0"/>
          </a:p>
          <a:p>
            <a:pPr marL="0" indent="0">
              <a:spcBef>
                <a:spcPts val="0"/>
              </a:spcBef>
              <a:buNone/>
            </a:pPr>
            <a:r>
              <a:rPr lang="en-US" sz="1400" b="1" dirty="0"/>
              <a:t>Practical Application</a:t>
            </a:r>
            <a:r>
              <a:rPr lang="en-US" sz="1400" dirty="0"/>
              <a:t>: Many of the problems and questions the Corinthian church was dealing with are still present in the church today. Churches today still struggle with divisions, with immorality, and with the use of spiritual gifts. The Book of 1 Corinthians very well could have been written to the church today, and we would do well to heed Paul’s warnings and apply them to ourselves. Despite all the rebukes and corrections, 1 Corinthians brings our focus back to where it should be—on Christ. Genuine Christian love is the answer to most problems (</a:t>
            </a:r>
            <a:r>
              <a:rPr lang="en-US" sz="1400" dirty="0">
                <a:hlinkClick r:id="rId2"/>
              </a:rPr>
              <a:t>1 Corinthians 13</a:t>
            </a:r>
            <a:r>
              <a:rPr lang="en-US" sz="1400" dirty="0"/>
              <a:t>). A proper understanding of our God, the resurrection of Christ, our own promised resurrection, and the proper application of God’s wisdom as we rely on his Holy Spirit will enable us to walk in God’s love and be victorious over those things that seek to divide and defeat us  (</a:t>
            </a:r>
            <a:r>
              <a:rPr lang="en-US" sz="1400" dirty="0">
                <a:hlinkClick r:id="rId3"/>
              </a:rPr>
              <a:t>1 Corinthians 15 </a:t>
            </a:r>
            <a:r>
              <a:rPr lang="en-US" sz="1400" dirty="0"/>
              <a:t>, </a:t>
            </a:r>
            <a:r>
              <a:rPr lang="en-US" sz="1400" dirty="0">
                <a:hlinkClick r:id="rId4"/>
              </a:rPr>
              <a:t>1 Corinthians 10:13</a:t>
            </a:r>
            <a:r>
              <a:rPr lang="en-US" sz="1400" dirty="0"/>
              <a:t>). </a:t>
            </a:r>
          </a:p>
          <a:p>
            <a:pPr marL="0" indent="0">
              <a:spcBef>
                <a:spcPts val="0"/>
              </a:spcBef>
              <a:buNone/>
            </a:pPr>
            <a:endParaRPr lang="en-US" sz="1400" dirty="0"/>
          </a:p>
          <a:p>
            <a:pPr marL="0" indent="0">
              <a:spcBef>
                <a:spcPts val="0"/>
              </a:spcBef>
              <a:buNone/>
            </a:pPr>
            <a:endParaRPr lang="en-US" sz="1400" dirty="0"/>
          </a:p>
        </p:txBody>
      </p:sp>
      <p:sp>
        <p:nvSpPr>
          <p:cNvPr id="2" name="Slide Number Placeholder 2">
            <a:extLst>
              <a:ext uri="{FF2B5EF4-FFF2-40B4-BE49-F238E27FC236}">
                <a16:creationId xmlns:a16="http://schemas.microsoft.com/office/drawing/2014/main" id="{BBE9440A-A2FC-B0E7-C117-8BE2443D3299}"/>
              </a:ext>
            </a:extLst>
          </p:cNvPr>
          <p:cNvSpPr txBox="1">
            <a:spLocks/>
          </p:cNvSpPr>
          <p:nvPr/>
        </p:nvSpPr>
        <p:spPr>
          <a:xfrm>
            <a:off x="10027920" y="6400800"/>
            <a:ext cx="1097280" cy="228600"/>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B37DED6-D4C7-42EE-AB49-D2E39E64FDE4}" type="slidenum">
              <a:rPr lang="en-US" smtClean="0">
                <a:solidFill>
                  <a:prstClr val="black">
                    <a:tint val="75000"/>
                  </a:prstClr>
                </a:solidFill>
              </a:rPr>
              <a:pPr>
                <a:defRPr/>
              </a:pPr>
              <a:t>21</a:t>
            </a:fld>
            <a:endParaRPr lang="en-US" dirty="0">
              <a:solidFill>
                <a:prstClr val="black">
                  <a:tint val="75000"/>
                </a:prstClr>
              </a:solidFill>
            </a:endParaRPr>
          </a:p>
        </p:txBody>
      </p:sp>
    </p:spTree>
    <p:extLst>
      <p:ext uri="{BB962C8B-B14F-4D97-AF65-F5344CB8AC3E}">
        <p14:creationId xmlns:p14="http://schemas.microsoft.com/office/powerpoint/2010/main" val="165933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8800-ED98-3570-B100-489FA1EAA94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23338C0-F7F6-E649-2B5E-50D679BECD32}"/>
              </a:ext>
            </a:extLst>
          </p:cNvPr>
          <p:cNvSpPr>
            <a:spLocks noGrp="1"/>
          </p:cNvSpPr>
          <p:nvPr>
            <p:ph type="title"/>
          </p:nvPr>
        </p:nvSpPr>
        <p:spPr>
          <a:xfrm>
            <a:off x="1120194" y="77073"/>
            <a:ext cx="10154709" cy="1396636"/>
          </a:xfrm>
        </p:spPr>
        <p:txBody>
          <a:bodyPr/>
          <a:lstStyle/>
          <a:p>
            <a:r>
              <a:rPr lang="en-US" dirty="0"/>
              <a:t>Closing Prayer Verse</a:t>
            </a:r>
          </a:p>
        </p:txBody>
      </p:sp>
      <p:sp>
        <p:nvSpPr>
          <p:cNvPr id="11" name="Content Placeholder 2">
            <a:extLst>
              <a:ext uri="{FF2B5EF4-FFF2-40B4-BE49-F238E27FC236}">
                <a16:creationId xmlns:a16="http://schemas.microsoft.com/office/drawing/2014/main" id="{A473ABB7-18DF-1A63-67D3-26E8F91E7E00}"/>
              </a:ext>
            </a:extLst>
          </p:cNvPr>
          <p:cNvSpPr>
            <a:spLocks noGrp="1"/>
          </p:cNvSpPr>
          <p:nvPr>
            <p:ph sz="half" idx="1"/>
          </p:nvPr>
        </p:nvSpPr>
        <p:spPr>
          <a:xfrm>
            <a:off x="917336" y="2317565"/>
            <a:ext cx="5178664" cy="2222870"/>
          </a:xfrm>
        </p:spPr>
        <p:txBody>
          <a:bodyPr>
            <a:noAutofit/>
          </a:bodyPr>
          <a:lstStyle/>
          <a:p>
            <a:pPr marL="0" indent="0">
              <a:spcBef>
                <a:spcPts val="0"/>
              </a:spcBef>
              <a:buNone/>
            </a:pPr>
            <a:r>
              <a:rPr lang="en-US" sz="1200" dirty="0">
                <a:hlinkClick r:id="rId2"/>
              </a:rPr>
              <a:t>1 Corinthians 10:6-11</a:t>
            </a:r>
            <a:r>
              <a:rPr lang="en-US" sz="1200" dirty="0"/>
              <a:t>, “Now these things took place as examples for us, that we might not desire evil as they did. Do not be idolaters as some of them were; as it is written, "The people sat down to eat and drink and rose up to play." We must not indulge in sexual immorality as some of them did, and twenty-three thousand fell in a single day. We must not put Christ to the test, as some of them did and were destroyed by serpents, nor grumble, as some of them did and were destroyed by the Destroyer. Now these things happened to them as an example, but they were written down for our instruction, on whom the end of the ages has come.”</a:t>
            </a:r>
          </a:p>
        </p:txBody>
      </p:sp>
      <p:pic>
        <p:nvPicPr>
          <p:cNvPr id="6" name="Content Placeholder 5" descr="People celebrating">
            <a:extLst>
              <a:ext uri="{FF2B5EF4-FFF2-40B4-BE49-F238E27FC236}">
                <a16:creationId xmlns:a16="http://schemas.microsoft.com/office/drawing/2014/main" id="{F68C96B0-B9E8-7E78-147E-8B2E1BEB1E6E}"/>
              </a:ext>
            </a:extLst>
          </p:cNvPr>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artisticPencilSketch/>
                    </a14:imgEffect>
                    <a14:imgEffect>
                      <a14:saturation sat="200000"/>
                    </a14:imgEffect>
                  </a14:imgLayer>
                </a14:imgProps>
              </a:ext>
              <a:ext uri="{28A0092B-C50C-407E-A947-70E740481C1C}">
                <a14:useLocalDpi xmlns:a14="http://schemas.microsoft.com/office/drawing/2010/main"/>
              </a:ext>
            </a:extLst>
          </a:blip>
          <a:srcRect/>
          <a:stretch/>
        </p:blipFill>
        <p:spPr>
          <a:xfrm>
            <a:off x="6299148" y="2277068"/>
            <a:ext cx="4975516" cy="3319601"/>
          </a:xfrm>
        </p:spPr>
      </p:pic>
      <p:sp>
        <p:nvSpPr>
          <p:cNvPr id="4" name="Slide Number Placeholder 3">
            <a:extLst>
              <a:ext uri="{FF2B5EF4-FFF2-40B4-BE49-F238E27FC236}">
                <a16:creationId xmlns:a16="http://schemas.microsoft.com/office/drawing/2014/main" id="{A90CC05F-CDCC-069E-5238-072FD0A11ECA}"/>
              </a:ext>
            </a:extLst>
          </p:cNvPr>
          <p:cNvSpPr>
            <a:spLocks noGrp="1"/>
          </p:cNvSpPr>
          <p:nvPr>
            <p:ph type="sldNum" sz="quarter" idx="12"/>
          </p:nvPr>
        </p:nvSpPr>
        <p:spPr>
          <a:xfrm>
            <a:off x="10167434" y="6386583"/>
            <a:ext cx="1107230" cy="320591"/>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A60BA0E-20D0-4E7C-B286-26C960A6788F}" type="slidenum">
              <a:rPr kumimoji="0" lang="en-US"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b="0" i="0" u="none" strike="noStrike" kern="1200" cap="none" spc="0" normalizeH="0" baseline="0" noProof="0" dirty="0">
              <a:ln>
                <a:noFill/>
              </a:ln>
              <a:solidFill>
                <a:prstClr val="black">
                  <a:tint val="75000"/>
                </a:prstClr>
              </a:solidFill>
              <a:effectLst/>
              <a:uLnTx/>
              <a:uFillTx/>
              <a:ea typeface="+mn-ea"/>
              <a:cs typeface="+mn-cs"/>
            </a:endParaRPr>
          </a:p>
        </p:txBody>
      </p:sp>
    </p:spTree>
    <p:extLst>
      <p:ext uri="{BB962C8B-B14F-4D97-AF65-F5344CB8AC3E}">
        <p14:creationId xmlns:p14="http://schemas.microsoft.com/office/powerpoint/2010/main" val="157992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9937" y="1466756"/>
            <a:ext cx="6271150" cy="4496306"/>
          </a:xfrm>
        </p:spPr>
        <p:txBody>
          <a:bodyPr>
            <a:normAutofit/>
          </a:bodyPr>
          <a:lstStyle/>
          <a:p>
            <a:pPr marL="342797" indent="-342797">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3">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797" indent="-342797">
              <a:buFont typeface="+mj-lt"/>
              <a:buAutoNum type="arabicPeriod"/>
            </a:pPr>
            <a:r>
              <a:rPr lang="en-US" sz="1600" b="1" dirty="0"/>
              <a:t>Key verses, Practical Application, some Study Question answers, and some Summaries: </a:t>
            </a:r>
            <a:r>
              <a:rPr lang="en-US" sz="1600" dirty="0">
                <a:solidFill>
                  <a:schemeClr val="accent3">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797" indent="-342797">
              <a:buFont typeface="+mj-lt"/>
              <a:buAutoNum type="arabicPeriod"/>
            </a:pPr>
            <a:r>
              <a:rPr lang="en-US" sz="1600" b="1" dirty="0"/>
              <a:t>Inductive Bible Study Method:</a:t>
            </a:r>
            <a:r>
              <a:rPr lang="en-US" sz="1600" dirty="0">
                <a:solidFill>
                  <a:schemeClr val="accent3">
                    <a:lumMod val="75000"/>
                  </a:schemeClr>
                </a:solidFill>
              </a:rPr>
              <a:t> 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797" indent="-342797">
              <a:buFont typeface="+mj-lt"/>
              <a:buAutoNum type="arabicPeriod"/>
            </a:pPr>
            <a:r>
              <a:rPr lang="en-US" sz="1600" b="1" dirty="0"/>
              <a:t>Creation – Consummation Icons: </a:t>
            </a:r>
            <a:r>
              <a:rPr lang="en-US" sz="1600" dirty="0">
                <a:solidFill>
                  <a:schemeClr val="accent3">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797" indent="-342797">
              <a:buFont typeface="+mj-lt"/>
              <a:buAutoNum type="arabicPeriod"/>
            </a:pPr>
            <a:r>
              <a:rPr lang="en-US" sz="1600" b="1" dirty="0"/>
              <a:t>Definitions:</a:t>
            </a:r>
            <a:r>
              <a:rPr lang="en-US" sz="1600" dirty="0">
                <a:solidFill>
                  <a:schemeClr val="accent3">
                    <a:lumMod val="75000"/>
                  </a:schemeClr>
                </a:solidFill>
              </a:rPr>
              <a:t> 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797" indent="-342797">
              <a:buFont typeface="+mj-lt"/>
              <a:buAutoNum type="arabicPeriod"/>
            </a:pPr>
            <a:r>
              <a:rPr lang="en-US" sz="1600" b="1" dirty="0"/>
              <a:t>Bible Reference Software and Quotes: </a:t>
            </a:r>
            <a:r>
              <a:rPr lang="en-US" sz="1600" dirty="0">
                <a:solidFill>
                  <a:schemeClr val="accent3">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3">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p:txBody>
          <a:bodyPr/>
          <a:lstStyle/>
          <a:p>
            <a:fld id="{A65A5C87-DF58-40C8-B092-1DE63DB4547E}" type="slidenum">
              <a:rPr lang="en-US"/>
              <a:t>23</a:t>
            </a:fld>
            <a:endParaRPr lang="en-US" dirty="0"/>
          </a:p>
        </p:txBody>
      </p:sp>
    </p:spTree>
    <p:extLst>
      <p:ext uri="{BB962C8B-B14F-4D97-AF65-F5344CB8AC3E}">
        <p14:creationId xmlns:p14="http://schemas.microsoft.com/office/powerpoint/2010/main" val="909447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2283-3D9B-4E98-DF50-661E4FA235AF}"/>
              </a:ext>
            </a:extLst>
          </p:cNvPr>
          <p:cNvSpPr>
            <a:spLocks noGrp="1"/>
          </p:cNvSpPr>
          <p:nvPr>
            <p:ph type="title"/>
          </p:nvPr>
        </p:nvSpPr>
        <p:spPr>
          <a:xfrm>
            <a:off x="1471952" y="1753039"/>
            <a:ext cx="4279309" cy="2453202"/>
          </a:xfrm>
        </p:spPr>
        <p:txBody>
          <a:bodyPr/>
          <a:lstStyle/>
          <a:p>
            <a:pPr algn="r" defTabSz="914126">
              <a:lnSpc>
                <a:spcPct val="110000"/>
              </a:lnSpc>
            </a:pPr>
            <a:r>
              <a:rPr lang="en-US" sz="4798" spc="-50" dirty="0">
                <a:solidFill>
                  <a:schemeClr val="tx1">
                    <a:lumMod val="75000"/>
                    <a:lumOff val="25000"/>
                  </a:schemeClr>
                </a:solidFill>
              </a:rPr>
              <a:t>Study Leader Assistance</a:t>
            </a:r>
          </a:p>
        </p:txBody>
      </p:sp>
      <p:sp>
        <p:nvSpPr>
          <p:cNvPr id="3" name="Slide Number Placeholder 2">
            <a:extLst>
              <a:ext uri="{FF2B5EF4-FFF2-40B4-BE49-F238E27FC236}">
                <a16:creationId xmlns:a16="http://schemas.microsoft.com/office/drawing/2014/main" id="{95809A60-CBAA-0E01-A7EF-B08B34C1BAFF}"/>
              </a:ext>
            </a:extLst>
          </p:cNvPr>
          <p:cNvSpPr>
            <a:spLocks noGrp="1"/>
          </p:cNvSpPr>
          <p:nvPr>
            <p:ph type="sldNum" sz="quarter" idx="12"/>
          </p:nvPr>
        </p:nvSpPr>
        <p:spPr/>
        <p:txBody>
          <a:bodyPr/>
          <a:lstStyle/>
          <a:p>
            <a:fld id="{EB37DED6-D4C7-42EE-AB49-D2E39E64FDE4}" type="slidenum">
              <a:rPr lang="en-US" smtClean="0"/>
              <a:t>24</a:t>
            </a:fld>
            <a:endParaRPr lang="en-US" dirty="0"/>
          </a:p>
        </p:txBody>
      </p:sp>
      <p:sp>
        <p:nvSpPr>
          <p:cNvPr id="6" name="Text Placeholder 2">
            <a:extLst>
              <a:ext uri="{FF2B5EF4-FFF2-40B4-BE49-F238E27FC236}">
                <a16:creationId xmlns:a16="http://schemas.microsoft.com/office/drawing/2014/main" id="{CE64F777-B6AA-BDB0-D5C4-FEDCCF0D56F8}"/>
              </a:ext>
            </a:extLst>
          </p:cNvPr>
          <p:cNvSpPr txBox="1">
            <a:spLocks/>
          </p:cNvSpPr>
          <p:nvPr/>
        </p:nvSpPr>
        <p:spPr>
          <a:xfrm>
            <a:off x="6910175" y="2154033"/>
            <a:ext cx="4442256" cy="1711952"/>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dirty="0"/>
          </a:p>
          <a:p>
            <a:r>
              <a:rPr lang="en-US" sz="1998" dirty="0"/>
              <a:t>Sample Prayers</a:t>
            </a:r>
          </a:p>
          <a:p>
            <a:r>
              <a:rPr lang="en-US" sz="1998" dirty="0"/>
              <a:t>Study Question Answer Keys</a:t>
            </a:r>
          </a:p>
        </p:txBody>
      </p:sp>
      <p:sp>
        <p:nvSpPr>
          <p:cNvPr id="7" name="Left Brace 6">
            <a:extLst>
              <a:ext uri="{FF2B5EF4-FFF2-40B4-BE49-F238E27FC236}">
                <a16:creationId xmlns:a16="http://schemas.microsoft.com/office/drawing/2014/main" id="{F93C33CF-6840-0EA9-203A-85BF27B1A7EF}"/>
              </a:ext>
            </a:extLst>
          </p:cNvPr>
          <p:cNvSpPr/>
          <p:nvPr/>
        </p:nvSpPr>
        <p:spPr>
          <a:xfrm>
            <a:off x="5942004" y="1753038"/>
            <a:ext cx="812682" cy="2513945"/>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341653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6258-4E26-D06F-4168-0D5C303ACD3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184A871-38D3-BEFE-EF79-7244154188A4}"/>
              </a:ext>
            </a:extLst>
          </p:cNvPr>
          <p:cNvSpPr>
            <a:spLocks noGrp="1"/>
          </p:cNvSpPr>
          <p:nvPr>
            <p:ph type="title"/>
          </p:nvPr>
        </p:nvSpPr>
        <p:spPr>
          <a:xfrm>
            <a:off x="1075824" y="565554"/>
            <a:ext cx="10154709" cy="862007"/>
          </a:xfrm>
        </p:spPr>
        <p:txBody>
          <a:bodyPr>
            <a:normAutofit/>
          </a:bodyPr>
          <a:lstStyle/>
          <a:p>
            <a:pPr algn="ctr"/>
            <a:r>
              <a:rPr lang="en-US" dirty="0">
                <a:solidFill>
                  <a:srgbClr val="0070C0"/>
                </a:solidFill>
              </a:rPr>
              <a:t>Sample </a:t>
            </a:r>
            <a:r>
              <a:rPr lang="en-US" sz="3600" dirty="0">
                <a:solidFill>
                  <a:schemeClr val="accent1">
                    <a:lumMod val="75000"/>
                  </a:schemeClr>
                </a:solidFill>
              </a:rPr>
              <a:t>Opening Prayer Verse: 1 Corinthians</a:t>
            </a:r>
          </a:p>
        </p:txBody>
      </p:sp>
      <p:sp>
        <p:nvSpPr>
          <p:cNvPr id="11" name="Content Placeholder 2">
            <a:extLst>
              <a:ext uri="{FF2B5EF4-FFF2-40B4-BE49-F238E27FC236}">
                <a16:creationId xmlns:a16="http://schemas.microsoft.com/office/drawing/2014/main" id="{09CFD2CF-F6A1-CCB8-20DC-E03F0E25F4C0}"/>
              </a:ext>
            </a:extLst>
          </p:cNvPr>
          <p:cNvSpPr>
            <a:spLocks noGrp="1"/>
          </p:cNvSpPr>
          <p:nvPr>
            <p:ph sz="half" idx="1"/>
          </p:nvPr>
        </p:nvSpPr>
        <p:spPr>
          <a:xfrm>
            <a:off x="974514" y="2185477"/>
            <a:ext cx="5178664" cy="3190564"/>
          </a:xfrm>
        </p:spPr>
        <p:txBody>
          <a:bodyPr>
            <a:noAutofit/>
          </a:bodyPr>
          <a:lstStyle/>
          <a:p>
            <a:pPr marL="0" indent="0">
              <a:buNone/>
            </a:pPr>
            <a:r>
              <a:rPr lang="en-US" sz="1200" dirty="0">
                <a:hlinkClick r:id="rId2"/>
              </a:rPr>
              <a:t>1 Corinthians 1:2-9</a:t>
            </a:r>
            <a:r>
              <a:rPr lang="en-US" sz="1200" dirty="0"/>
              <a:t>, “To the church of God that is in Corinth, to those sanctified in Christ Jesus, called to be saints together with all those who in every place call upon the name of our Lord Jesus Christ, both their Lord and ours: Grace to you and peace from God our Father and the Lord Jesus Christ. I give thanks to my God always for you because of the grace of God that was given you in Christ Jesus, that in every way you were enriched in him in all speech and all knowledge — even as the testimony about Christ was confirmed among you — so that you are not lacking in any gift, as you wait for the revealing of our Lord Jesus Christ, who will sustain you to the end, guiltless in the day of our Lord Jesus Christ. God is faithful, by whom you were called into the fellowship of his Son, Jesus Christ our Lord.</a:t>
            </a:r>
          </a:p>
          <a:p>
            <a:pPr marL="0" indent="0">
              <a:buNone/>
            </a:pPr>
            <a:r>
              <a:rPr lang="en-US" sz="1200" b="1" dirty="0">
                <a:solidFill>
                  <a:srgbClr val="0070C0"/>
                </a:solidFill>
              </a:rPr>
              <a:t>Sample Prayer</a:t>
            </a:r>
            <a:r>
              <a:rPr lang="en-US" sz="1200" dirty="0">
                <a:solidFill>
                  <a:srgbClr val="0070C0"/>
                </a:solidFill>
              </a:rPr>
              <a:t>: Dear Heavenly Father, we are amazed that you call us saints and have set us apart in Christ Jesus. Thank you for the grace and peace you continually provide to us and for growing us in speech and knowledge through your word so that we are not lacking in any gift. We ask that you stir us to use our gifts to build each other up. Thank you for your faithful promise to sustain us to the end guiltless in the day of our Lord Jesus Christ. We love you, Father. In Jesus’ name we pray. Amen.</a:t>
            </a:r>
          </a:p>
          <a:p>
            <a:pPr marL="0" indent="0">
              <a:buNone/>
            </a:pPr>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Orange sunset at a mountain">
            <a:extLst>
              <a:ext uri="{FF2B5EF4-FFF2-40B4-BE49-F238E27FC236}">
                <a16:creationId xmlns:a16="http://schemas.microsoft.com/office/drawing/2014/main" id="{DCF26004-1A2E-AB57-FCDA-4C7700C6C7E3}"/>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DBD6F62D-4103-DE53-BBF7-0BC9ECF3325C}"/>
              </a:ext>
            </a:extLst>
          </p:cNvPr>
          <p:cNvSpPr>
            <a:spLocks noGrp="1"/>
          </p:cNvSpPr>
          <p:nvPr>
            <p:ph type="sldNum" sz="quarter" idx="12"/>
          </p:nvPr>
        </p:nvSpPr>
        <p:spPr>
          <a:xfrm>
            <a:off x="10167673" y="6400030"/>
            <a:ext cx="1107230" cy="320591"/>
          </a:xfrm>
        </p:spPr>
        <p:txBody>
          <a:bodyPr anchor="b">
            <a:normAutofit/>
          </a:bodyPr>
          <a:lstStyle/>
          <a:p>
            <a:pPr>
              <a:spcAft>
                <a:spcPts val="600"/>
              </a:spcAft>
            </a:pPr>
            <a:fld id="{DA60BA0E-20D0-4E7C-B286-26C960A6788F}" type="slidenum">
              <a:rPr lang="en-US" smtClean="0"/>
              <a:pPr>
                <a:spcAft>
                  <a:spcPts val="600"/>
                </a:spcAft>
              </a:pPr>
              <a:t>25</a:t>
            </a:fld>
            <a:endParaRPr lang="en-US" dirty="0"/>
          </a:p>
        </p:txBody>
      </p:sp>
    </p:spTree>
    <p:extLst>
      <p:ext uri="{BB962C8B-B14F-4D97-AF65-F5344CB8AC3E}">
        <p14:creationId xmlns:p14="http://schemas.microsoft.com/office/powerpoint/2010/main" val="200943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5EDBC-9608-2172-B3BB-F5BE24764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8B8D1-5184-039F-ECEE-2970D69D0471}"/>
              </a:ext>
            </a:extLst>
          </p:cNvPr>
          <p:cNvSpPr>
            <a:spLocks noGrp="1"/>
          </p:cNvSpPr>
          <p:nvPr>
            <p:ph type="title"/>
          </p:nvPr>
        </p:nvSpPr>
        <p:spPr>
          <a:xfrm>
            <a:off x="838200" y="297078"/>
            <a:ext cx="10515600" cy="368970"/>
          </a:xfrm>
        </p:spPr>
        <p:txBody>
          <a:bodyPr>
            <a:normAutofit fontScale="90000"/>
          </a:bodyPr>
          <a:lstStyle/>
          <a:p>
            <a:pPr algn="ctr" defTabSz="914126">
              <a:lnSpc>
                <a:spcPct val="85000"/>
              </a:lnSpc>
            </a:pPr>
            <a:r>
              <a:rPr lang="en-US" sz="2400" b="1" cap="all" spc="-50" dirty="0">
                <a:solidFill>
                  <a:srgbClr val="9D074E"/>
                </a:solidFill>
              </a:rPr>
              <a:t>1 Corinthians: Study </a:t>
            </a:r>
            <a:r>
              <a:rPr lang="en-US" sz="2400" b="1" cap="all" spc="-50">
                <a:solidFill>
                  <a:srgbClr val="9D074E"/>
                </a:solidFill>
              </a:rPr>
              <a:t>Question </a:t>
            </a:r>
            <a:r>
              <a:rPr lang="en-US" sz="2400" b="1" cap="all" spc="-50">
                <a:solidFill>
                  <a:srgbClr val="7030A0"/>
                </a:solidFill>
              </a:rPr>
              <a:t>ANSWERS</a:t>
            </a:r>
            <a:endParaRPr lang="en-US" sz="2400" b="1" cap="all" spc="-50" dirty="0">
              <a:solidFill>
                <a:srgbClr val="7030A0"/>
              </a:solidFill>
            </a:endParaRPr>
          </a:p>
        </p:txBody>
      </p:sp>
      <p:sp>
        <p:nvSpPr>
          <p:cNvPr id="3" name="Slide Number Placeholder 2">
            <a:extLst>
              <a:ext uri="{FF2B5EF4-FFF2-40B4-BE49-F238E27FC236}">
                <a16:creationId xmlns:a16="http://schemas.microsoft.com/office/drawing/2014/main" id="{ECDFA814-CFEC-E045-F5B8-1FA886B227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b="0" i="0" u="none" strike="noStrike" kern="1200" cap="none" spc="0" normalizeH="0" baseline="0" noProof="0" dirty="0">
              <a:ln>
                <a:noFill/>
              </a:ln>
              <a:solidFill>
                <a:prstClr val="black">
                  <a:tint val="75000"/>
                </a:prstClr>
              </a:solidFill>
              <a:effectLst/>
              <a:uLnTx/>
              <a:uFillTx/>
              <a:ea typeface="+mn-ea"/>
              <a:cs typeface="+mn-cs"/>
            </a:endParaRPr>
          </a:p>
        </p:txBody>
      </p:sp>
      <p:sp>
        <p:nvSpPr>
          <p:cNvPr id="6" name="TextBox 5">
            <a:extLst>
              <a:ext uri="{FF2B5EF4-FFF2-40B4-BE49-F238E27FC236}">
                <a16:creationId xmlns:a16="http://schemas.microsoft.com/office/drawing/2014/main" id="{943B526E-8904-52A2-AC6C-E58BD2EE2D6A}"/>
              </a:ext>
            </a:extLst>
          </p:cNvPr>
          <p:cNvSpPr txBox="1"/>
          <p:nvPr/>
        </p:nvSpPr>
        <p:spPr>
          <a:xfrm>
            <a:off x="652182" y="666048"/>
            <a:ext cx="10865224" cy="5816977"/>
          </a:xfrm>
          <a:prstGeom prst="rect">
            <a:avLst/>
          </a:prstGeom>
          <a:noFill/>
        </p:spPr>
        <p:txBody>
          <a:bodyPr wrap="square" rtlCol="0">
            <a:spAutoFit/>
          </a:bodyPr>
          <a:lstStyle/>
          <a:p>
            <a:pPr marL="228531" lvl="0" indent="-228531" defTabSz="457063">
              <a:buFont typeface="+mj-lt"/>
              <a:buAutoNum type="arabicPeriod"/>
              <a:defRPr/>
            </a:pPr>
            <a:r>
              <a:rPr lang="en-US" sz="900" dirty="0">
                <a:solidFill>
                  <a:srgbClr val="A5A5A5">
                    <a:lumMod val="50000"/>
                  </a:srgbClr>
                </a:solidFill>
              </a:rPr>
              <a:t>Read </a:t>
            </a:r>
            <a:r>
              <a:rPr lang="en-US" sz="900" dirty="0">
                <a:solidFill>
                  <a:srgbClr val="A5A5A5">
                    <a:lumMod val="50000"/>
                  </a:srgbClr>
                </a:solidFill>
                <a:hlinkClick r:id="rId2"/>
              </a:rPr>
              <a:t>1 Corinthians 1:1-9</a:t>
            </a:r>
            <a:r>
              <a:rPr lang="en-US" sz="900" dirty="0">
                <a:solidFill>
                  <a:srgbClr val="A5A5A5">
                    <a:lumMod val="50000"/>
                  </a:srgbClr>
                </a:solidFill>
              </a:rPr>
              <a:t> and list the description and benefits to those in Christ Jesus? </a:t>
            </a:r>
            <a:r>
              <a:rPr lang="en-US" sz="900" b="1" dirty="0">
                <a:solidFill>
                  <a:srgbClr val="581EDD"/>
                </a:solidFill>
              </a:rPr>
              <a:t>Answer</a:t>
            </a:r>
            <a:r>
              <a:rPr lang="en-US" sz="900" dirty="0">
                <a:solidFill>
                  <a:srgbClr val="581EDD"/>
                </a:solidFill>
              </a:rPr>
              <a:t>: We are set apart in Christ Jesus, called to be saints, and receive grace and peace from God our Father and the Lord Jesus Christ. God enriches us in Christ in all speech and knowledge so that we do not lack any gift. And, God has promised to sustain us and present us guiltless in the day of our Lord Jesus Christ in whom we have been called into fellowship.</a:t>
            </a:r>
            <a:endParaRPr kumimoji="0" lang="en-US" sz="900" b="0" i="0" u="none" strike="noStrike" kern="1200" cap="none" spc="0" normalizeH="0" baseline="0" noProof="0" dirty="0">
              <a:ln>
                <a:noFill/>
              </a:ln>
              <a:solidFill>
                <a:srgbClr val="A5A5A5">
                  <a:lumMod val="50000"/>
                </a:srgbClr>
              </a:solidFill>
              <a:effectLst/>
              <a:uLnTx/>
              <a:uFillTx/>
              <a:latin typeface="Calibri" panose="020F0502020204030204"/>
            </a:endParaRPr>
          </a:p>
          <a:p>
            <a:pPr marL="457063" marR="0" lvl="1" indent="0" algn="l" defTabSz="457063"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A5A5A5">
                  <a:lumMod val="50000"/>
                </a:srgbClr>
              </a:solidFill>
              <a:effectLst/>
              <a:uLnTx/>
              <a:uFillTx/>
              <a:latin typeface="Calibri" panose="020F0502020204030204"/>
            </a:endParaRPr>
          </a:p>
          <a:p>
            <a:pPr marL="228531" lvl="0" indent="-228531" defTabSz="457063">
              <a:buFont typeface="+mj-lt"/>
              <a:buAutoNum type="arabicPeriod"/>
              <a:defRPr/>
            </a:pPr>
            <a:r>
              <a:rPr lang="en-US" sz="900" dirty="0">
                <a:solidFill>
                  <a:srgbClr val="A5A5A5">
                    <a:lumMod val="50000"/>
                  </a:srgbClr>
                </a:solidFill>
              </a:rPr>
              <a:t>In the letter to the Corinthians, the apostle Paul addresses timeless church issues including disunity, sexual immorality, church accountability, disputes between Christians, marriage, singleness, idols, roles in the church, the communion table, love, and spiritual gifts. Through this letter the Holy Spirit has provided clear and practical guidance to the Church on how to properly understand and address these things in our personal and corporate lives. Let’s explore the first two items here.</a:t>
            </a:r>
          </a:p>
          <a:p>
            <a:pPr lvl="0" defTabSz="457063">
              <a:defRPr/>
            </a:pPr>
            <a:endParaRPr lang="en-US" sz="600" dirty="0">
              <a:solidFill>
                <a:srgbClr val="A5A5A5">
                  <a:lumMod val="50000"/>
                </a:srgbClr>
              </a:solidFill>
            </a:endParaRPr>
          </a:p>
          <a:p>
            <a:pPr marL="685800" lvl="1" indent="-228600" defTabSz="457063">
              <a:buFont typeface="+mj-lt"/>
              <a:buAutoNum type="alphaLcPeriod"/>
              <a:defRPr/>
            </a:pPr>
            <a:r>
              <a:rPr lang="en-US" sz="900" dirty="0">
                <a:solidFill>
                  <a:srgbClr val="A5A5A5">
                    <a:lumMod val="50000"/>
                  </a:srgbClr>
                </a:solidFill>
              </a:rPr>
              <a:t>According </a:t>
            </a:r>
            <a:r>
              <a:rPr lang="en-US" sz="900" dirty="0">
                <a:solidFill>
                  <a:srgbClr val="A5A5A5">
                    <a:lumMod val="50000"/>
                  </a:srgbClr>
                </a:solidFill>
                <a:hlinkClick r:id="rId3"/>
              </a:rPr>
              <a:t>1 Corinthians 1:10-13</a:t>
            </a:r>
            <a:r>
              <a:rPr lang="en-US" sz="900" dirty="0">
                <a:solidFill>
                  <a:srgbClr val="A5A5A5">
                    <a:lumMod val="50000"/>
                  </a:srgbClr>
                </a:solidFill>
              </a:rPr>
              <a:t>, what was causing the factions and disunity in the Corinthian church and what was the answer to this issue (see v13)? </a:t>
            </a:r>
            <a:r>
              <a:rPr lang="en-US" sz="900" b="1" dirty="0">
                <a:solidFill>
                  <a:srgbClr val="581EDD"/>
                </a:solidFill>
              </a:rPr>
              <a:t>Answer</a:t>
            </a:r>
            <a:r>
              <a:rPr lang="en-US" sz="900" dirty="0">
                <a:solidFill>
                  <a:srgbClr val="581EDD"/>
                </a:solidFill>
              </a:rPr>
              <a:t>: Groups had set themselves against one another claiming discipleship to Paul, Peter, Apollos, or Christ. In essence, these groups had begun to “idolize” their favorite messenger and were arrogant in their “so-called” knowledge. The answer to this disunity was given in verse 13. It is Christ who was crucified for us and into whom we have been immersed for salvation. Christ is not divided. Paul, Peter, and Apollos were mortal men called by God and unified in preaching Christ alone. Therefore, we are to be unified in following Christ alone.</a:t>
            </a:r>
            <a:endParaRPr kumimoji="0" lang="en-US" sz="600" b="0" i="0" u="none" strike="noStrike" kern="1200" cap="none" spc="0" normalizeH="0" baseline="0" noProof="0" dirty="0">
              <a:ln>
                <a:noFill/>
              </a:ln>
              <a:solidFill>
                <a:srgbClr val="A5A5A5">
                  <a:lumMod val="50000"/>
                </a:srgbClr>
              </a:solidFill>
              <a:effectLst/>
              <a:uLnTx/>
              <a:uFillTx/>
              <a:latin typeface="Calibri" panose="020F0502020204030204"/>
            </a:endParaRPr>
          </a:p>
          <a:p>
            <a:pPr marL="685800" lvl="1" indent="-228600" defTabSz="457063">
              <a:buFont typeface="+mj-lt"/>
              <a:buAutoNum type="alphaLcPeriod"/>
              <a:defRPr/>
            </a:pPr>
            <a:r>
              <a:rPr lang="en-US" sz="900" dirty="0">
                <a:solidFill>
                  <a:srgbClr val="A5A5A5">
                    <a:lumMod val="50000"/>
                  </a:srgbClr>
                </a:solidFill>
              </a:rPr>
              <a:t>What was the sin being addressed in </a:t>
            </a:r>
            <a:r>
              <a:rPr lang="en-US" sz="900" dirty="0">
                <a:solidFill>
                  <a:srgbClr val="A5A5A5">
                    <a:lumMod val="50000"/>
                  </a:srgbClr>
                </a:solidFill>
                <a:hlinkClick r:id="rId4"/>
              </a:rPr>
              <a:t>1 Corinthians 5</a:t>
            </a:r>
            <a:r>
              <a:rPr lang="en-US" sz="900" dirty="0">
                <a:solidFill>
                  <a:srgbClr val="A5A5A5">
                    <a:lumMod val="50000"/>
                  </a:srgbClr>
                </a:solidFill>
              </a:rPr>
              <a:t>, and how was church leadership commanded to address the issue? </a:t>
            </a:r>
            <a:r>
              <a:rPr lang="en-US" sz="900" b="1" dirty="0">
                <a:solidFill>
                  <a:srgbClr val="581EDD"/>
                </a:solidFill>
              </a:rPr>
              <a:t>Answer</a:t>
            </a:r>
            <a:r>
              <a:rPr lang="en-US" sz="900" dirty="0">
                <a:solidFill>
                  <a:srgbClr val="581EDD"/>
                </a:solidFill>
              </a:rPr>
              <a:t>: A man had taken his father’s wife, which means the woman was his stepmother since Paul did not say the man had taken his mother. (If you previously studied Genesis, you may remember that Jacob’s firstborn son, Reuben, did a similar thing and lost his position as firstborn [see Genesis 35:22, Genesis 49:4)]). Paul commanded church leadership to put the unrepentant sinners out of the church out of reverence to God and to protect the flock. Later when the man repents, he is re-instated into the church body (2 Corinthians 2:5-11).</a:t>
            </a:r>
          </a:p>
          <a:p>
            <a:pPr marL="685800" lvl="1" indent="-228600" defTabSz="457063">
              <a:buFont typeface="+mj-lt"/>
              <a:buAutoNum type="alphaLcPeriod"/>
              <a:defRPr/>
            </a:pPr>
            <a:r>
              <a:rPr lang="en-US" sz="900" dirty="0">
                <a:solidFill>
                  <a:srgbClr val="A5A5A5">
                    <a:lumMod val="50000"/>
                  </a:srgbClr>
                </a:solidFill>
                <a:hlinkClick r:id="rId5"/>
              </a:rPr>
              <a:t>1 Corinthians 6:1-8</a:t>
            </a:r>
            <a:r>
              <a:rPr lang="en-US" sz="900" dirty="0">
                <a:solidFill>
                  <a:srgbClr val="A5A5A5">
                    <a:lumMod val="50000"/>
                  </a:srgbClr>
                </a:solidFill>
              </a:rPr>
              <a:t> addresses civil suits between believers and admonishes both church leadership and individuals for taking their disputes outside the church. What are the admonishments given to leadership and to the disputing individuals? </a:t>
            </a:r>
            <a:r>
              <a:rPr lang="en-US" sz="900" b="1" dirty="0">
                <a:solidFill>
                  <a:srgbClr val="581EDD"/>
                </a:solidFill>
              </a:rPr>
              <a:t>Answer</a:t>
            </a:r>
            <a:r>
              <a:rPr lang="en-US" sz="900" dirty="0">
                <a:solidFill>
                  <a:srgbClr val="581EDD"/>
                </a:solidFill>
              </a:rPr>
              <a:t>: Church leadership is admonished for not having a system in place where those wise enough to settle disputes are available. Paul tells them that the world and angels will be judged by the saints; thus, there should be within the church those who are competent to try trivial cases between brothers (v. 2-5). He says to the individuals that the lawsuits demonstrate their immaturity in Christ. Individual saints should be developing hearts that are unwilling to defraud others and would rather suffer wrong for Christ’s sake (v. 6-8).</a:t>
            </a:r>
            <a:endParaRPr lang="en-US" sz="900" dirty="0">
              <a:solidFill>
                <a:srgbClr val="A5A5A5">
                  <a:lumMod val="50000"/>
                </a:srgbClr>
              </a:solidFill>
            </a:endParaRPr>
          </a:p>
          <a:p>
            <a:pPr lvl="1" defTabSz="457063">
              <a:defRPr/>
            </a:pPr>
            <a:r>
              <a:rPr lang="en-US" sz="900" dirty="0">
                <a:solidFill>
                  <a:srgbClr val="A5A5A5">
                    <a:lumMod val="50000"/>
                  </a:srgbClr>
                </a:solidFill>
              </a:rPr>
              <a:t> </a:t>
            </a:r>
            <a:endParaRPr kumimoji="0" lang="en-US" sz="90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r>
              <a:rPr lang="en-US" sz="900" dirty="0">
                <a:solidFill>
                  <a:srgbClr val="A5A5A5">
                    <a:lumMod val="50000"/>
                  </a:srgbClr>
                </a:solidFill>
              </a:rPr>
              <a:t>In Corinth and many places, it was typical for meat to be sold in the marketplace that had been sacrificed to idols. The Gentile churches had received the earlier letter of instruction to abstain from food sacrificed to idols which was given to Paul and Barnabas from the Jerusalem church council during Paul’s second missionary journey (Acts 15:22-29). Still there were issues in the Corinthian church on how to live this out in a manner pleasing to God. Whether we realize it or not, we too likely face this issue when we eat in restaurants that are owned by those who serve other gods. How should we respond when we enter a restaurant that displays an idol? Perhaps we see where food has even been laid out for the idol. Let’s look at some key passages in this section of the letter that provide instruction.</a:t>
            </a:r>
          </a:p>
          <a:p>
            <a:pPr marL="228600" indent="-228600" defTabSz="457063">
              <a:buFont typeface="+mj-lt"/>
              <a:buAutoNum type="arabicPeriod" startAt="3"/>
              <a:defRPr/>
            </a:pPr>
            <a:endParaRPr lang="en-US" sz="600" dirty="0">
              <a:solidFill>
                <a:srgbClr val="A5A5A5">
                  <a:lumMod val="50000"/>
                </a:srgbClr>
              </a:solidFill>
            </a:endParaRPr>
          </a:p>
          <a:p>
            <a:pPr marL="685800" lvl="1" indent="-228600" defTabSz="457063">
              <a:buFont typeface="+mj-lt"/>
              <a:buAutoNum type="alphaLcPeriod"/>
              <a:defRPr/>
            </a:pPr>
            <a:r>
              <a:rPr lang="en-US" sz="900" dirty="0">
                <a:solidFill>
                  <a:srgbClr val="A5A5A5">
                    <a:lumMod val="50000"/>
                  </a:srgbClr>
                </a:solidFill>
              </a:rPr>
              <a:t>First, what key things did Paul teach concerning idols in </a:t>
            </a:r>
            <a:r>
              <a:rPr lang="en-US" sz="900" dirty="0">
                <a:solidFill>
                  <a:srgbClr val="A5A5A5">
                    <a:lumMod val="50000"/>
                  </a:srgbClr>
                </a:solidFill>
                <a:hlinkClick r:id="rId6"/>
              </a:rPr>
              <a:t>1 Corinthians 8:4-6</a:t>
            </a:r>
            <a:r>
              <a:rPr lang="en-US" sz="900" dirty="0">
                <a:solidFill>
                  <a:srgbClr val="A5A5A5">
                    <a:lumMod val="50000"/>
                  </a:srgbClr>
                </a:solidFill>
              </a:rPr>
              <a:t>? </a:t>
            </a:r>
            <a:r>
              <a:rPr lang="en-US" sz="900" b="1" dirty="0">
                <a:solidFill>
                  <a:srgbClr val="581EDD"/>
                </a:solidFill>
              </a:rPr>
              <a:t>Answer</a:t>
            </a:r>
            <a:r>
              <a:rPr lang="en-US" sz="900" dirty="0">
                <a:solidFill>
                  <a:srgbClr val="581EDD"/>
                </a:solidFill>
              </a:rPr>
              <a:t>: An idol has no real existence and that there is no God but one. For even though there are so-called "gods" and "lords", there is one God, the Father, from whom are all things and for whom we exist, and one Lord, Jesus Christ, through whom are all things and through whom we exist.”</a:t>
            </a:r>
            <a:endParaRPr lang="en-US" sz="600" dirty="0">
              <a:solidFill>
                <a:srgbClr val="A5A5A5">
                  <a:lumMod val="50000"/>
                </a:srgbClr>
              </a:solidFill>
              <a:latin typeface="Calibri" panose="020F0502020204030204"/>
            </a:endParaRPr>
          </a:p>
          <a:p>
            <a:pPr marL="685800" lvl="1" indent="-228600" defTabSz="457063">
              <a:buFont typeface="+mj-lt"/>
              <a:buAutoNum type="alphaLcPeriod"/>
              <a:defRPr/>
            </a:pPr>
            <a:r>
              <a:rPr lang="en-US" sz="900" dirty="0">
                <a:solidFill>
                  <a:srgbClr val="A5A5A5">
                    <a:lumMod val="50000"/>
                  </a:srgbClr>
                </a:solidFill>
                <a:hlinkClick r:id="rId7"/>
              </a:rPr>
              <a:t>In 1 Corinthians 8:10-11</a:t>
            </a:r>
            <a:r>
              <a:rPr lang="en-US" sz="900" dirty="0">
                <a:solidFill>
                  <a:srgbClr val="A5A5A5">
                    <a:lumMod val="50000"/>
                  </a:srgbClr>
                </a:solidFill>
              </a:rPr>
              <a:t> Paul addresses whether it is right to dine in a pagan temple, and thereby, being certain that you are eating food that was sacrificed to idols. He wraps up his argument in </a:t>
            </a:r>
            <a:r>
              <a:rPr lang="en-US" sz="900" dirty="0">
                <a:solidFill>
                  <a:srgbClr val="A5A5A5">
                    <a:lumMod val="50000"/>
                  </a:srgbClr>
                </a:solidFill>
                <a:hlinkClick r:id="rId8"/>
              </a:rPr>
              <a:t>1 Corinthians 10:19-33</a:t>
            </a:r>
            <a:r>
              <a:rPr lang="en-US" sz="900" dirty="0">
                <a:solidFill>
                  <a:srgbClr val="A5A5A5">
                    <a:lumMod val="50000"/>
                  </a:srgbClr>
                </a:solidFill>
              </a:rPr>
              <a:t>. List the key points and direction the Holy Spirit gives us in Paul’s final instructions regarding this matter. </a:t>
            </a:r>
            <a:r>
              <a:rPr lang="en-US" sz="900" b="1" dirty="0">
                <a:solidFill>
                  <a:srgbClr val="581EDD"/>
                </a:solidFill>
              </a:rPr>
              <a:t>Answer</a:t>
            </a:r>
            <a:r>
              <a:rPr lang="en-US" sz="900" dirty="0">
                <a:solidFill>
                  <a:srgbClr val="581EDD"/>
                </a:solidFill>
              </a:rPr>
              <a:t>: Even though an idol is made by human hands, the false religion behind the idol is demonic. Thus, what pagans sacrifice they offer to demons and not to God. We cannot partake of the table of the Lord and the table of demons; doing so provokes God to jealousy and communicates the wrong teaching to Christians who are younger in the faith. Thus, we are to avoid pagan temples but buy in the marketplace and eat whatever is set before us with thanksgiving without raising the question. The market would include a restaurant; yet if I were with a Christian who was uncomfortable in a restaurant that displayed an idol, I would suggest that we leave for their conscience sake (1 Cor. 8:12).  In reality, the earth is the Lord's. So, whether we eat or drink, or whatever we do, we are to do all to the glory of God. And the glory of God includes the good of our fellow Christians. </a:t>
            </a:r>
            <a:endParaRPr lang="en-US" sz="900" dirty="0">
              <a:solidFill>
                <a:srgbClr val="A5A5A5">
                  <a:lumMod val="50000"/>
                </a:srgbClr>
              </a:solidFill>
            </a:endParaRPr>
          </a:p>
          <a:p>
            <a:pPr marL="228600" indent="-228600" defTabSz="457063">
              <a:buFont typeface="+mj-lt"/>
              <a:buAutoNum type="arabicPeriod" startAt="3"/>
              <a:defRPr/>
            </a:pPr>
            <a:endParaRPr lang="en-US" sz="600" dirty="0">
              <a:solidFill>
                <a:srgbClr val="A5A5A5">
                  <a:lumMod val="50000"/>
                </a:srgbClr>
              </a:solidFill>
            </a:endParaRPr>
          </a:p>
          <a:p>
            <a:pPr marL="228600" indent="-228600" defTabSz="457063">
              <a:buFont typeface="+mj-lt"/>
              <a:buAutoNum type="arabicPeriod" startAt="3"/>
              <a:defRPr/>
            </a:pPr>
            <a:r>
              <a:rPr lang="en-US" sz="900" dirty="0">
                <a:solidFill>
                  <a:srgbClr val="A5A5A5">
                    <a:lumMod val="50000"/>
                  </a:srgbClr>
                </a:solidFill>
              </a:rPr>
              <a:t>What does </a:t>
            </a:r>
            <a:r>
              <a:rPr lang="en-US" sz="900" dirty="0">
                <a:solidFill>
                  <a:srgbClr val="A5A5A5">
                    <a:lumMod val="50000"/>
                  </a:srgbClr>
                </a:solidFill>
                <a:hlinkClick r:id="rId9"/>
              </a:rPr>
              <a:t>1 Corinthians 11:23-31</a:t>
            </a:r>
            <a:r>
              <a:rPr lang="en-US" sz="900" dirty="0">
                <a:solidFill>
                  <a:srgbClr val="A5A5A5">
                    <a:lumMod val="50000"/>
                  </a:srgbClr>
                </a:solidFill>
              </a:rPr>
              <a:t> teach us about how we are to treat the Lord’s communion table? </a:t>
            </a:r>
            <a:r>
              <a:rPr lang="en-US" sz="900" b="1" dirty="0">
                <a:solidFill>
                  <a:srgbClr val="581EDD"/>
                </a:solidFill>
              </a:rPr>
              <a:t>Answer</a:t>
            </a:r>
            <a:r>
              <a:rPr lang="en-US" sz="900" dirty="0">
                <a:solidFill>
                  <a:srgbClr val="581EDD"/>
                </a:solidFill>
              </a:rPr>
              <a:t>: The Lord's communion table symbolizes the sacrifice of his body and blood to redeem us and fulfill the New Covenant, which cleanses us and reconciles us to God. We are to do to approach it in reverent remembrance of Jesus; thereby proclaiming his death until He returns. We are commanded to examine our lives and if we have unrepentant sin in our lives ,we are to abstain from the Lord's table so that we do not dishonor him. When we fail to do this, we bring judgment upon ourselves that can lead to sickness and even death. </a:t>
            </a:r>
            <a:endParaRPr lang="en-US" sz="900" dirty="0">
              <a:solidFill>
                <a:srgbClr val="A5A5A5">
                  <a:lumMod val="50000"/>
                </a:srgbClr>
              </a:solidFill>
            </a:endParaRPr>
          </a:p>
          <a:p>
            <a:pPr marL="228600" indent="-228600" defTabSz="457063">
              <a:buFont typeface="+mj-lt"/>
              <a:buAutoNum type="arabicPeriod" startAt="3"/>
              <a:defRPr/>
            </a:pPr>
            <a:endParaRPr lang="en-US" sz="600" dirty="0">
              <a:solidFill>
                <a:srgbClr val="A5A5A5">
                  <a:lumMod val="50000"/>
                </a:srgbClr>
              </a:solidFill>
            </a:endParaRPr>
          </a:p>
          <a:p>
            <a:pPr marL="228600" lvl="0" indent="-228600" defTabSz="457063">
              <a:buFont typeface="+mj-lt"/>
              <a:buAutoNum type="arabicPeriod" startAt="3"/>
              <a:defRPr/>
            </a:pPr>
            <a:r>
              <a:rPr lang="en-US" sz="900" dirty="0">
                <a:solidFill>
                  <a:srgbClr val="A5A5A5">
                    <a:lumMod val="50000"/>
                  </a:srgbClr>
                </a:solidFill>
              </a:rPr>
              <a:t>In chapters 12-14 of 1 Corinthians, we are given instruction concerning spiritual gifts. Write a brief summary using </a:t>
            </a:r>
            <a:r>
              <a:rPr lang="en-US" sz="900" dirty="0">
                <a:solidFill>
                  <a:srgbClr val="A5A5A5">
                    <a:lumMod val="50000"/>
                  </a:srgbClr>
                </a:solidFill>
                <a:hlinkClick r:id="rId10"/>
              </a:rPr>
              <a:t>1 Corinthians 12:1-11</a:t>
            </a:r>
            <a:r>
              <a:rPr lang="en-US" sz="900" dirty="0">
                <a:solidFill>
                  <a:srgbClr val="A5A5A5">
                    <a:lumMod val="50000"/>
                  </a:srgbClr>
                </a:solidFill>
              </a:rPr>
              <a:t> and 1 Corinthians </a:t>
            </a:r>
            <a:r>
              <a:rPr lang="en-US" sz="900" dirty="0">
                <a:solidFill>
                  <a:srgbClr val="A5A5A5">
                    <a:lumMod val="50000"/>
                  </a:srgbClr>
                </a:solidFill>
                <a:hlinkClick r:id="rId11"/>
              </a:rPr>
              <a:t>13:8-13</a:t>
            </a:r>
            <a:r>
              <a:rPr lang="en-US" sz="900" dirty="0">
                <a:solidFill>
                  <a:srgbClr val="A5A5A5">
                    <a:lumMod val="50000"/>
                  </a:srgbClr>
                </a:solidFill>
              </a:rPr>
              <a:t>. </a:t>
            </a:r>
            <a:r>
              <a:rPr lang="en-US" sz="900" b="1" dirty="0">
                <a:solidFill>
                  <a:srgbClr val="581EDD"/>
                </a:solidFill>
              </a:rPr>
              <a:t>Answer</a:t>
            </a:r>
            <a:r>
              <a:rPr lang="en-US" sz="900" dirty="0">
                <a:solidFill>
                  <a:srgbClr val="581EDD"/>
                </a:solidFill>
              </a:rPr>
              <a:t>: The Holy Spirit gives a variety of gifts to the Church body of Jesus Christ for the common good of the whole assembly. The list includes wisdom, knowledge, faith, miracles, prophecy, discernment, foreign languages and the interpretation of languages. All these gifts are empowered by one and the same Spirit, who apportions to each one individually as he wills. And the gifts, which are received, are to be applied in humility and love for the good of others and the glory of God.</a:t>
            </a:r>
            <a:endParaRPr kumimoji="0" lang="en-US" sz="9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138278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AD10-0240-C82C-1516-02FD73B983A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FF035DF-BD88-CBFC-32A1-E5CD307DB88B}"/>
              </a:ext>
            </a:extLst>
          </p:cNvPr>
          <p:cNvSpPr>
            <a:spLocks noGrp="1"/>
          </p:cNvSpPr>
          <p:nvPr>
            <p:ph type="title"/>
          </p:nvPr>
        </p:nvSpPr>
        <p:spPr>
          <a:xfrm>
            <a:off x="1120194" y="77073"/>
            <a:ext cx="10154709" cy="1396636"/>
          </a:xfrm>
        </p:spPr>
        <p:txBody>
          <a:bodyPr/>
          <a:lstStyle/>
          <a:p>
            <a:r>
              <a:rPr lang="en-US" dirty="0">
                <a:solidFill>
                  <a:srgbClr val="0070C0"/>
                </a:solidFill>
              </a:rPr>
              <a:t>Sample </a:t>
            </a:r>
            <a:r>
              <a:rPr lang="en-US" dirty="0"/>
              <a:t>Closing Prayer Verse</a:t>
            </a:r>
          </a:p>
        </p:txBody>
      </p:sp>
      <p:sp>
        <p:nvSpPr>
          <p:cNvPr id="11" name="Content Placeholder 2">
            <a:extLst>
              <a:ext uri="{FF2B5EF4-FFF2-40B4-BE49-F238E27FC236}">
                <a16:creationId xmlns:a16="http://schemas.microsoft.com/office/drawing/2014/main" id="{4578CFD5-13C4-96B8-63B8-5983EF15775E}"/>
              </a:ext>
            </a:extLst>
          </p:cNvPr>
          <p:cNvSpPr>
            <a:spLocks noGrp="1"/>
          </p:cNvSpPr>
          <p:nvPr>
            <p:ph sz="half" idx="1"/>
          </p:nvPr>
        </p:nvSpPr>
        <p:spPr>
          <a:xfrm>
            <a:off x="917336" y="2317565"/>
            <a:ext cx="5178664" cy="3279104"/>
          </a:xfrm>
        </p:spPr>
        <p:txBody>
          <a:bodyPr>
            <a:noAutofit/>
          </a:bodyPr>
          <a:lstStyle/>
          <a:p>
            <a:pPr marL="0" indent="0">
              <a:spcBef>
                <a:spcPts val="0"/>
              </a:spcBef>
              <a:buNone/>
            </a:pPr>
            <a:r>
              <a:rPr lang="en-US" sz="1200" dirty="0">
                <a:hlinkClick r:id="rId2"/>
              </a:rPr>
              <a:t>1 Corinthians 10:6-11</a:t>
            </a:r>
            <a:r>
              <a:rPr lang="en-US" sz="1200" dirty="0"/>
              <a:t>, “Now these things took place as examples for us, that we might not desire evil as they did. Do not be idolaters as some of them were; as it is written, "The people sat down to eat and drink and rose up to play." We must not indulge in sexual immorality as some of them did, and twenty-three thousand fell in a single day. We must not put Christ to the test, as some of them did and were destroyed by serpents, nor grumble, as some of them did and were destroyed by the Destroyer. Now these things happened to them as an example, but they were written down for our instruction, on whom the end of the ages has come.”</a:t>
            </a:r>
          </a:p>
          <a:p>
            <a:pPr marL="0" indent="0">
              <a:spcBef>
                <a:spcPts val="0"/>
              </a:spcBef>
              <a:buNone/>
            </a:pPr>
            <a:endParaRPr lang="en-US" sz="1200" dirty="0"/>
          </a:p>
          <a:p>
            <a:pPr marL="0" indent="0">
              <a:spcBef>
                <a:spcPts val="0"/>
              </a:spcBef>
              <a:buNone/>
            </a:pPr>
            <a:r>
              <a:rPr lang="en-US" sz="1200" b="1" dirty="0">
                <a:solidFill>
                  <a:srgbClr val="0070C0"/>
                </a:solidFill>
              </a:rPr>
              <a:t>Sample Prayer</a:t>
            </a:r>
            <a:r>
              <a:rPr lang="en-US" sz="1200" dirty="0">
                <a:solidFill>
                  <a:srgbClr val="0070C0"/>
                </a:solidFill>
              </a:rPr>
              <a:t>: Dear Heavenly Father, thank you for having these historical events written down and preserved for us so that we can learn from these examples and be certain about the things that displease you. We ask that you keep us from idolatry, immorality, and grumbling against you. Enable us to come to our senses and find joy and contentment in being the beloved children of the Creator of the universe. Work in us to use the liberty you have given us in our Lord Jesus to bring you glory and good to others. In His name we pray. Amen.</a:t>
            </a:r>
          </a:p>
        </p:txBody>
      </p:sp>
      <p:pic>
        <p:nvPicPr>
          <p:cNvPr id="6" name="Content Placeholder 5" descr="People celebrating">
            <a:extLst>
              <a:ext uri="{FF2B5EF4-FFF2-40B4-BE49-F238E27FC236}">
                <a16:creationId xmlns:a16="http://schemas.microsoft.com/office/drawing/2014/main" id="{AF3F30FA-F62F-D7BA-C02E-FB929EB3A92E}"/>
              </a:ext>
            </a:extLst>
          </p:cNvPr>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artisticPencilSketch/>
                    </a14:imgEffect>
                    <a14:imgEffect>
                      <a14:saturation sat="200000"/>
                    </a14:imgEffect>
                  </a14:imgLayer>
                </a14:imgProps>
              </a:ext>
              <a:ext uri="{28A0092B-C50C-407E-A947-70E740481C1C}">
                <a14:useLocalDpi xmlns:a14="http://schemas.microsoft.com/office/drawing/2010/main"/>
              </a:ext>
            </a:extLst>
          </a:blip>
          <a:srcRect/>
          <a:stretch/>
        </p:blipFill>
        <p:spPr>
          <a:xfrm>
            <a:off x="6299148" y="2277068"/>
            <a:ext cx="4975516" cy="3319601"/>
          </a:xfrm>
        </p:spPr>
      </p:pic>
      <p:sp>
        <p:nvSpPr>
          <p:cNvPr id="4" name="Slide Number Placeholder 3">
            <a:extLst>
              <a:ext uri="{FF2B5EF4-FFF2-40B4-BE49-F238E27FC236}">
                <a16:creationId xmlns:a16="http://schemas.microsoft.com/office/drawing/2014/main" id="{B6F0D0FF-94B6-4466-CD1F-8619DCF27D5E}"/>
              </a:ext>
            </a:extLst>
          </p:cNvPr>
          <p:cNvSpPr>
            <a:spLocks noGrp="1"/>
          </p:cNvSpPr>
          <p:nvPr>
            <p:ph type="sldNum" sz="quarter" idx="12"/>
          </p:nvPr>
        </p:nvSpPr>
        <p:spPr>
          <a:xfrm>
            <a:off x="10167673" y="6400030"/>
            <a:ext cx="1107230" cy="320591"/>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A60BA0E-20D0-4E7C-B286-26C960A6788F}" type="slidenum">
              <a:rPr kumimoji="0" lang="en-US"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en-US" b="0" i="0" u="none" strike="noStrike" kern="1200" cap="none" spc="0" normalizeH="0" baseline="0" noProof="0" dirty="0">
              <a:ln>
                <a:noFill/>
              </a:ln>
              <a:solidFill>
                <a:prstClr val="black">
                  <a:tint val="75000"/>
                </a:prstClr>
              </a:solidFill>
              <a:effectLst/>
              <a:uLnTx/>
              <a:uFillTx/>
              <a:ea typeface="+mn-ea"/>
              <a:cs typeface="+mn-cs"/>
            </a:endParaRPr>
          </a:p>
        </p:txBody>
      </p:sp>
    </p:spTree>
    <p:extLst>
      <p:ext uri="{BB962C8B-B14F-4D97-AF65-F5344CB8AC3E}">
        <p14:creationId xmlns:p14="http://schemas.microsoft.com/office/powerpoint/2010/main" val="418874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erry Blossom 16x9">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17.potx" id="{A8D831F9-2DA4-4700-B230-431725864604}" vid="{ED9A2A59-32A4-4461-8593-D9E87F204B18}"/>
    </a:ext>
  </a:extLst>
</a:theme>
</file>

<file path=ppt/theme/theme2.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erryBlossom">
      <a:dk1>
        <a:srgbClr val="595959"/>
      </a:dk1>
      <a:lt1>
        <a:sysClr val="window" lastClr="FFFFFF"/>
      </a:lt1>
      <a:dk2>
        <a:srgbClr val="000000"/>
      </a:dk2>
      <a:lt2>
        <a:srgbClr val="F6F7E4"/>
      </a:lt2>
      <a:accent1>
        <a:srgbClr val="C44475"/>
      </a:accent1>
      <a:accent2>
        <a:srgbClr val="FA906A"/>
      </a:accent2>
      <a:accent3>
        <a:srgbClr val="FCB268"/>
      </a:accent3>
      <a:accent4>
        <a:srgbClr val="DB6B70"/>
      </a:accent4>
      <a:accent5>
        <a:srgbClr val="D680A5"/>
      </a:accent5>
      <a:accent6>
        <a:srgbClr val="BA7362"/>
      </a:accent6>
      <a:hlink>
        <a:srgbClr val="DB6B70"/>
      </a:hlink>
      <a:folHlink>
        <a:srgbClr val="969696"/>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Cherry blossom nature presentation (widescreen)</Template>
  <TotalTime>4166</TotalTime>
  <Words>8404</Words>
  <Application>Microsoft Office PowerPoint</Application>
  <PresentationFormat>Widescreen</PresentationFormat>
  <Paragraphs>361</Paragraphs>
  <Slides>27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Cambria</vt:lpstr>
      <vt:lpstr>Georgia</vt:lpstr>
      <vt:lpstr>Wingdings</vt:lpstr>
      <vt:lpstr>Cherry Blossom 16x9</vt:lpstr>
      <vt:lpstr>1 Corinthians</vt:lpstr>
      <vt:lpstr>What is the Holy Bible?</vt:lpstr>
      <vt:lpstr>Our Goals in Studying the Bible</vt:lpstr>
      <vt:lpstr>How to Study the Bible</vt:lpstr>
      <vt:lpstr>Study Resources</vt:lpstr>
      <vt:lpstr>Opening Prayer Verse: 1 Corinthians</vt:lpstr>
      <vt:lpstr>REVIEW OF ROMANS</vt:lpstr>
      <vt:lpstr>New Testament Table of Contents (27 Books)</vt:lpstr>
      <vt:lpstr>New Testament Books by Date Written</vt:lpstr>
      <vt:lpstr>BIBLICAL CHRONOLOGICAL BACKGROUND</vt:lpstr>
      <vt:lpstr>1 Corinthians</vt:lpstr>
      <vt:lpstr>About this Book and Its Author  - Paul</vt:lpstr>
      <vt:lpstr>1 Corinthians – Background and Setting</vt:lpstr>
      <vt:lpstr>1 Corinthians: Outline</vt:lpstr>
      <vt:lpstr>Geography for 1 Corinthians</vt:lpstr>
      <vt:lpstr>Ancient vs. Modern Day Borders</vt:lpstr>
      <vt:lpstr>1 Corinthians – Key Verses </vt:lpstr>
      <vt:lpstr>1 Corinthians: Study Questions</vt:lpstr>
      <vt:lpstr> BIBLE ESCHATOLOGY</vt:lpstr>
      <vt:lpstr>1 Corinthians – Summary</vt:lpstr>
      <vt:lpstr>1 Corinthians: Practical Application</vt:lpstr>
      <vt:lpstr>Closing Prayer Verse</vt:lpstr>
      <vt:lpstr>Acknowledgements</vt:lpstr>
      <vt:lpstr>Study Leader Assistance</vt:lpstr>
      <vt:lpstr>Sample Opening Prayer Verse: 1 Corinthians</vt:lpstr>
      <vt:lpstr>1 Corinthians: Study Question ANSWERS</vt:lpstr>
      <vt:lpstr>Sample Closing Prayer Verse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1 Corinthians</dc:title>
  <dc:creator>Joan Whitcomb</dc:creator>
  <cp:lastModifiedBy>Joan Whitcomb</cp:lastModifiedBy>
  <cp:revision>168</cp:revision>
  <cp:lastPrinted>2026-08-06T13:51:14Z</cp:lastPrinted>
  <dcterms:created xsi:type="dcterms:W3CDTF">2023-10-10T23:08:35Z</dcterms:created>
  <dcterms:modified xsi:type="dcterms:W3CDTF">2026-09-14T11:52:34Z</dcterms:modified>
</cp:coreProperties>
</file>