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9"/>
  </p:notesMasterIdLst>
  <p:handoutMasterIdLst>
    <p:handoutMasterId r:id="rId30"/>
  </p:handoutMasterIdLst>
  <p:sldIdLst>
    <p:sldId id="259" r:id="rId2"/>
    <p:sldId id="2896" r:id="rId3"/>
    <p:sldId id="293" r:id="rId4"/>
    <p:sldId id="374" r:id="rId5"/>
    <p:sldId id="2898" r:id="rId6"/>
    <p:sldId id="2836" r:id="rId7"/>
    <p:sldId id="2872" r:id="rId8"/>
    <p:sldId id="2897" r:id="rId9"/>
    <p:sldId id="2693" r:id="rId10"/>
    <p:sldId id="2873" r:id="rId11"/>
    <p:sldId id="2843" r:id="rId12"/>
    <p:sldId id="2844" r:id="rId13"/>
    <p:sldId id="2849" r:id="rId14"/>
    <p:sldId id="2852" r:id="rId15"/>
    <p:sldId id="2866" r:id="rId16"/>
    <p:sldId id="2854" r:id="rId17"/>
    <p:sldId id="2855" r:id="rId18"/>
    <p:sldId id="2871" r:id="rId19"/>
    <p:sldId id="2755" r:id="rId20"/>
    <p:sldId id="2869" r:id="rId21"/>
    <p:sldId id="2861" r:id="rId22"/>
    <p:sldId id="2857" r:id="rId23"/>
    <p:sldId id="2899" r:id="rId24"/>
    <p:sldId id="2864" r:id="rId25"/>
    <p:sldId id="2862" r:id="rId26"/>
    <p:sldId id="2870" r:id="rId27"/>
    <p:sldId id="2867" r:id="rId28"/>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modifyVerifier cryptProviderType="rsaAES" cryptAlgorithmClass="hash" cryptAlgorithmType="typeAny" cryptAlgorithmSid="14" spinCount="100000" saltData="00XFcob+2c/8IGeqfmbILw==" hashData="9YXHQuv4zoxHI+nE0muHcQl4HiLnaC0pHqtW9vTU6GCpRAoDynyQLwkrpovyyFEme3XsCZzX4GAuYeVGDObxyg=="/>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howGuides="1">
      <p:cViewPr varScale="1">
        <p:scale>
          <a:sx n="121" d="100"/>
          <a:sy n="121" d="100"/>
        </p:scale>
        <p:origin x="523" y="91"/>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Genesis: </a:t>
          </a:r>
        </a:p>
        <a:p>
          <a:r>
            <a:rPr lang="en-US" dirty="0"/>
            <a:t>c. 1445-1400 B.C.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Exodus: </a:t>
          </a:r>
        </a:p>
        <a:p>
          <a:r>
            <a:rPr lang="en-US" dirty="0"/>
            <a:t>c. 1445-1400 B.C.</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Leviticus: </a:t>
          </a:r>
        </a:p>
        <a:p>
          <a:r>
            <a:rPr lang="en-US" dirty="0"/>
            <a:t>c. 1445-1400 B.C.</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Numbers: </a:t>
          </a:r>
        </a:p>
        <a:p>
          <a:r>
            <a:rPr lang="en-US" dirty="0"/>
            <a:t>c. 1405 B.C.</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Deut: </a:t>
          </a:r>
        </a:p>
        <a:p>
          <a:r>
            <a:rPr lang="en-US" dirty="0"/>
            <a:t>c. </a:t>
          </a:r>
          <a:r>
            <a:rPr lang="en-US"/>
            <a:t>1405 </a:t>
          </a:r>
          <a:r>
            <a:rPr lang="en-US" dirty="0"/>
            <a:t>B.C.</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Joshua: </a:t>
          </a:r>
        </a:p>
        <a:p>
          <a:r>
            <a:rPr lang="en-US" dirty="0"/>
            <a:t>c. 1405-1385 B.C.</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Judges: </a:t>
          </a:r>
        </a:p>
        <a:p>
          <a:r>
            <a:rPr lang="en-US" dirty="0"/>
            <a:t>c. 1043 B.C.</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1 &amp; 2 Samuel: </a:t>
          </a:r>
        </a:p>
        <a:p>
          <a:r>
            <a:rPr lang="en-US" dirty="0"/>
            <a:t>c. 960-722 B.C.</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1 &amp; 2 Kings: </a:t>
          </a:r>
        </a:p>
        <a:p>
          <a:r>
            <a:rPr lang="en-US" dirty="0"/>
            <a:t>c. 560-540 B.C.</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Ezra: </a:t>
          </a:r>
        </a:p>
        <a:p>
          <a:r>
            <a:rPr lang="en-US" dirty="0"/>
            <a:t>c. 460-440 B.C</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Esther: </a:t>
          </a:r>
        </a:p>
        <a:p>
          <a:r>
            <a:rPr lang="en-US" dirty="0"/>
            <a:t>c. 460-350 B.C..</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1 &amp; 2 Chron: </a:t>
          </a:r>
        </a:p>
        <a:p>
          <a:r>
            <a:rPr lang="en-US" dirty="0"/>
            <a:t>c. 450-425 B.C.</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Nehemiah: </a:t>
          </a:r>
        </a:p>
        <a:p>
          <a:r>
            <a:rPr lang="en-US" dirty="0"/>
            <a:t>c. 445-420 B.C.</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6D0C3B7C-6BED-4FD6-ACF2-6C0AE1A33632}">
      <dgm:prSet/>
      <dgm:spPr/>
      <dgm:t>
        <a:bodyPr/>
        <a:lstStyle/>
        <a:p>
          <a:r>
            <a:rPr lang="en-US" dirty="0"/>
            <a:t>Ruth </a:t>
          </a:r>
        </a:p>
        <a:p>
          <a:r>
            <a:rPr lang="en-US" dirty="0"/>
            <a:t>c. 1011-971 B.C.</a:t>
          </a:r>
        </a:p>
      </dgm:t>
    </dgm:pt>
    <dgm:pt modelId="{9A916F99-8F04-455B-9D85-F0D79FB686D0}" type="parTrans" cxnId="{4AED6A55-9440-451D-B1C3-BE015FAC7F60}">
      <dgm:prSet/>
      <dgm:spPr/>
      <dgm:t>
        <a:bodyPr/>
        <a:lstStyle/>
        <a:p>
          <a:endParaRPr lang="en-US"/>
        </a:p>
      </dgm:t>
    </dgm:pt>
    <dgm:pt modelId="{7BBA5C9F-8E9C-4005-9C5E-1DE9C7F2D60E}" type="sibTrans" cxnId="{4AED6A55-9440-451D-B1C3-BE015FAC7F60}">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4" custScaleX="114402">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4" custScaleX="114402">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4" custScaleX="114402">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4" custScaleX="114402">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4" custScaleX="114402">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4" custScaleX="114402">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4" custScaleX="114402">
        <dgm:presLayoutVars>
          <dgm:bulletEnabled val="1"/>
        </dgm:presLayoutVars>
      </dgm:prSet>
      <dgm:spPr/>
    </dgm:pt>
    <dgm:pt modelId="{5B736262-2081-4595-8295-3E9B55AD7C18}" type="pres">
      <dgm:prSet presAssocID="{24C8AF78-0FAF-440D-802F-F0BC184321C2}" presName="sibTrans" presStyleCnt="0"/>
      <dgm:spPr/>
    </dgm:pt>
    <dgm:pt modelId="{0C96A9E7-FD33-4403-A11C-CD599C43CFF6}" type="pres">
      <dgm:prSet presAssocID="{6D0C3B7C-6BED-4FD6-ACF2-6C0AE1A33632}" presName="node" presStyleLbl="node1" presStyleIdx="7" presStyleCnt="14" custScaleX="114402">
        <dgm:presLayoutVars>
          <dgm:bulletEnabled val="1"/>
        </dgm:presLayoutVars>
      </dgm:prSet>
      <dgm:spPr/>
    </dgm:pt>
    <dgm:pt modelId="{BF940611-837B-4419-AAAA-88405D4167AB}" type="pres">
      <dgm:prSet presAssocID="{7BBA5C9F-8E9C-4005-9C5E-1DE9C7F2D60E}" presName="sibTrans" presStyleCnt="0"/>
      <dgm:spPr/>
    </dgm:pt>
    <dgm:pt modelId="{B9CD0B70-E3B0-4F5F-B03A-EBFC05E88F81}" type="pres">
      <dgm:prSet presAssocID="{1C346BD6-CDA6-4D25-85F6-438E41C007B2}" presName="node" presStyleLbl="node1" presStyleIdx="8" presStyleCnt="14" custScaleX="114402">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9" presStyleCnt="14" custScaleX="114402">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10" presStyleCnt="14" custScaleX="114402">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1" presStyleCnt="14" custScaleX="114402">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2" presStyleCnt="14" custScaleX="114402">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3" presStyleCnt="14" custScaleX="114402">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1" destOrd="0" parTransId="{C5643862-4456-4F54-B963-D09A76170E90}" sibTransId="{846A479A-EE27-47CB-8B27-5218B50B5EE2}"/>
    <dgm:cxn modelId="{A6DB3C39-D714-41E8-982D-28B0E4507AF7}" srcId="{8DDE726B-A108-4D97-807E-3D9959D691D0}" destId="{D4C710E0-F801-46E2-9D3D-F76C6017941D}" srcOrd="10"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4AED6A55-9440-451D-B1C3-BE015FAC7F60}" srcId="{8DDE726B-A108-4D97-807E-3D9959D691D0}" destId="{6D0C3B7C-6BED-4FD6-ACF2-6C0AE1A33632}" srcOrd="7" destOrd="0" parTransId="{9A916F99-8F04-455B-9D85-F0D79FB686D0}" sibTransId="{7BBA5C9F-8E9C-4005-9C5E-1DE9C7F2D60E}"/>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21663D99-2DF4-4609-B9E4-E965DC052DF0}" type="presOf" srcId="{6D0C3B7C-6BED-4FD6-ACF2-6C0AE1A33632}" destId="{0C96A9E7-FD33-4403-A11C-CD599C43CFF6}" srcOrd="0" destOrd="0" presId="urn:microsoft.com/office/officeart/2005/8/layout/default"/>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8"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9"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2" destOrd="0" parTransId="{EC0CE670-7BF1-4F74-929D-35EC39F1F5EE}" sibTransId="{B0386349-49DF-480C-9F6D-26B2DBC7009E}"/>
    <dgm:cxn modelId="{97356BD2-FFB8-4355-BB10-D94644002926}" srcId="{8DDE726B-A108-4D97-807E-3D9959D691D0}" destId="{F75C5B9F-EA2A-4998-8D6A-848D21910387}" srcOrd="13"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27256DF2-B10C-43DE-A2DF-F307D0E76D1C}" type="presParOf" srcId="{2786F6B7-2D88-406D-A6E6-D8B3CC0FF84A}" destId="{0C96A9E7-FD33-4403-A11C-CD599C43CFF6}" srcOrd="14" destOrd="0" presId="urn:microsoft.com/office/officeart/2005/8/layout/default"/>
    <dgm:cxn modelId="{52024E50-5881-42F0-8A7A-80DFCCC1C9A7}" type="presParOf" srcId="{2786F6B7-2D88-406D-A6E6-D8B3CC0FF84A}" destId="{BF940611-837B-4419-AAAA-88405D4167AB}" srcOrd="15" destOrd="0" presId="urn:microsoft.com/office/officeart/2005/8/layout/default"/>
    <dgm:cxn modelId="{F1367D06-1D80-4969-94C4-D43C95AB919A}" type="presParOf" srcId="{2786F6B7-2D88-406D-A6E6-D8B3CC0FF84A}" destId="{B9CD0B70-E3B0-4F5F-B03A-EBFC05E88F81}" srcOrd="16" destOrd="0" presId="urn:microsoft.com/office/officeart/2005/8/layout/default"/>
    <dgm:cxn modelId="{8308EFCA-DEE8-4043-AD69-1B4113EA1949}" type="presParOf" srcId="{2786F6B7-2D88-406D-A6E6-D8B3CC0FF84A}" destId="{91C88BEF-CE91-4266-8976-804B40A099F7}" srcOrd="17" destOrd="0" presId="urn:microsoft.com/office/officeart/2005/8/layout/default"/>
    <dgm:cxn modelId="{744DD451-B6A2-4B76-B7A4-47B3C3CA7F26}" type="presParOf" srcId="{2786F6B7-2D88-406D-A6E6-D8B3CC0FF84A}" destId="{6AE09694-0375-46FA-8161-FD17E0B18849}" srcOrd="18" destOrd="0" presId="urn:microsoft.com/office/officeart/2005/8/layout/default"/>
    <dgm:cxn modelId="{B2F6C914-4452-46EC-BD96-B479B61CCE40}" type="presParOf" srcId="{2786F6B7-2D88-406D-A6E6-D8B3CC0FF84A}" destId="{E982870D-B2C5-44D7-A46A-C171596D5546}" srcOrd="19" destOrd="0" presId="urn:microsoft.com/office/officeart/2005/8/layout/default"/>
    <dgm:cxn modelId="{D5182C17-A17F-4AD4-8E68-1EDBD5CEE185}" type="presParOf" srcId="{2786F6B7-2D88-406D-A6E6-D8B3CC0FF84A}" destId="{175FA496-49DF-4C55-80BD-9D3CA7141129}" srcOrd="20" destOrd="0" presId="urn:microsoft.com/office/officeart/2005/8/layout/default"/>
    <dgm:cxn modelId="{4009A4F5-0307-43E8-9ACB-90ABDE910BE3}" type="presParOf" srcId="{2786F6B7-2D88-406D-A6E6-D8B3CC0FF84A}" destId="{A0AD43BB-04B6-4500-B3E3-4A54BBCB8D70}" srcOrd="21" destOrd="0" presId="urn:microsoft.com/office/officeart/2005/8/layout/default"/>
    <dgm:cxn modelId="{144A2A0D-6CD6-4000-960E-4B446DE0663F}" type="presParOf" srcId="{2786F6B7-2D88-406D-A6E6-D8B3CC0FF84A}" destId="{7CB2E289-81FC-4686-988C-9B768BB06DC8}" srcOrd="22" destOrd="0" presId="urn:microsoft.com/office/officeart/2005/8/layout/default"/>
    <dgm:cxn modelId="{0B3B23E7-EEC0-4D95-93FE-B2E8B27FDEB0}" type="presParOf" srcId="{2786F6B7-2D88-406D-A6E6-D8B3CC0FF84A}" destId="{74EEC83F-D118-4451-AB48-A3A460C9195E}" srcOrd="23" destOrd="0" presId="urn:microsoft.com/office/officeart/2005/8/layout/default"/>
    <dgm:cxn modelId="{16D467BC-E4C8-42EF-B8A8-001D81DFA064}" type="presParOf" srcId="{2786F6B7-2D88-406D-A6E6-D8B3CC0FF84A}" destId="{9326DC7B-2076-4F86-9975-5212D24ED68E}" srcOrd="24" destOrd="0" presId="urn:microsoft.com/office/officeart/2005/8/layout/default"/>
    <dgm:cxn modelId="{53383C96-E8D2-41B7-90CF-A59A878975D0}" type="presParOf" srcId="{2786F6B7-2D88-406D-A6E6-D8B3CC0FF84A}" destId="{ECC31A90-3924-43DA-B1AF-97B63999EC96}" srcOrd="25" destOrd="0" presId="urn:microsoft.com/office/officeart/2005/8/layout/default"/>
    <dgm:cxn modelId="{5AE96FDB-1A07-4124-A139-498F7A43545D}" type="presParOf" srcId="{2786F6B7-2D88-406D-A6E6-D8B3CC0FF84A}" destId="{C077237D-AF36-4B42-A6C0-D913F8C80C65}"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Job: </a:t>
          </a:r>
        </a:p>
        <a:p>
          <a:r>
            <a:rPr lang="en-US" dirty="0"/>
            <a:t>c. 1440 – 950 B.C.</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Psalms: </a:t>
          </a:r>
        </a:p>
        <a:p>
          <a:r>
            <a:rPr lang="en-US" dirty="0"/>
            <a:t>c. 1410-500 B.C.</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Proverbs and Song of Solomon: </a:t>
          </a:r>
        </a:p>
        <a:p>
          <a:r>
            <a:rPr lang="en-US" dirty="0"/>
            <a:t>c. 965 B.C.</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FD7ACDD6-1D95-4031-AB91-863C93F0BC07}">
      <dgm:prSet/>
      <dgm:spPr/>
      <dgm:t>
        <a:bodyPr/>
        <a:lstStyle/>
        <a:p>
          <a:r>
            <a:rPr lang="en-US" dirty="0"/>
            <a:t>Ecclesiastes: </a:t>
          </a:r>
        </a:p>
        <a:p>
          <a:r>
            <a:rPr lang="en-US" dirty="0"/>
            <a:t>c. 930 B.C.</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Obadiah: </a:t>
          </a:r>
        </a:p>
        <a:p>
          <a:r>
            <a:rPr lang="en-US" dirty="0"/>
            <a:t>c. 848-840 B.C.</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Joel: </a:t>
          </a:r>
        </a:p>
        <a:p>
          <a:r>
            <a:rPr lang="en-US" dirty="0"/>
            <a:t>c. 835 – 796 B.C</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b="0" dirty="0"/>
            <a:t>Jonah</a:t>
          </a:r>
        </a:p>
        <a:p>
          <a:r>
            <a:rPr lang="en-US" dirty="0"/>
            <a:t>c. 790 – 739 B.C.</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Isaiah and Micah: </a:t>
          </a:r>
        </a:p>
        <a:p>
          <a:r>
            <a:rPr lang="en-US" dirty="0"/>
            <a:t>c. 739 – 681 B.C.</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Nahum: </a:t>
          </a:r>
        </a:p>
        <a:p>
          <a:r>
            <a:rPr lang="en-US" dirty="0"/>
            <a:t>c. 663–612 B.C.</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Habakkuk and Zephaniah: </a:t>
          </a:r>
        </a:p>
        <a:p>
          <a:r>
            <a:rPr lang="en-US" dirty="0"/>
            <a:t>c. 635-605 B.C</a:t>
          </a:r>
          <a:endParaRPr lang="en-US" b="0" dirty="0"/>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CD799DDF-E63A-4AEF-8FAF-6307033A7336}">
      <dgm:prSet/>
      <dgm:spPr/>
      <dgm:t>
        <a:bodyPr/>
        <a:lstStyle/>
        <a:p>
          <a:r>
            <a:rPr lang="en-US" dirty="0"/>
            <a:t>Jeremiah and Lamentations</a:t>
          </a:r>
        </a:p>
        <a:p>
          <a:r>
            <a:rPr lang="en-US" dirty="0"/>
            <a:t>c. 630-575 B.C.</a:t>
          </a:r>
          <a:endParaRPr lang="en-US" b="0" dirty="0"/>
        </a:p>
      </dgm:t>
    </dgm:pt>
    <dgm:pt modelId="{1BF036C4-3BA2-4ED5-A089-C0C68C1C4AB1}" type="parTrans" cxnId="{13D1696E-B47A-4D10-AE40-351977A3855D}">
      <dgm:prSet/>
      <dgm:spPr/>
      <dgm:t>
        <a:bodyPr/>
        <a:lstStyle/>
        <a:p>
          <a:endParaRPr lang="en-US"/>
        </a:p>
      </dgm:t>
    </dgm:pt>
    <dgm:pt modelId="{64087D24-CC2B-436C-AF6C-2DFF72AF3129}" type="sibTrans" cxnId="{13D1696E-B47A-4D10-AE40-351977A3855D}">
      <dgm:prSet/>
      <dgm:spPr/>
      <dgm:t>
        <a:bodyPr/>
        <a:lstStyle/>
        <a:p>
          <a:endParaRPr lang="en-US"/>
        </a:p>
      </dgm:t>
    </dgm:pt>
    <dgm:pt modelId="{D0C11DE3-06E6-4523-9C00-947D776400BC}">
      <dgm:prSet/>
      <dgm:spPr/>
      <dgm:t>
        <a:bodyPr/>
        <a:lstStyle/>
        <a:p>
          <a:r>
            <a:rPr lang="en-US" b="0" dirty="0"/>
            <a:t>Ezekiel and Daniel: </a:t>
          </a:r>
        </a:p>
        <a:p>
          <a:r>
            <a:rPr lang="en-US" b="0" dirty="0"/>
            <a:t>c. 593 – 530 B.C.</a:t>
          </a:r>
        </a:p>
      </dgm:t>
    </dgm:pt>
    <dgm:pt modelId="{691FAAFB-6E4E-4F7D-B354-451F3FBDD165}" type="parTrans" cxnId="{AC31D86F-CC49-4FD0-9348-5312C5C91764}">
      <dgm:prSet/>
      <dgm:spPr/>
      <dgm:t>
        <a:bodyPr/>
        <a:lstStyle/>
        <a:p>
          <a:endParaRPr lang="en-US"/>
        </a:p>
      </dgm:t>
    </dgm:pt>
    <dgm:pt modelId="{D6A65B44-16F9-4CFF-9998-354964FFA1F9}" type="sibTrans" cxnId="{AC31D86F-CC49-4FD0-9348-5312C5C91764}">
      <dgm:prSet/>
      <dgm:spPr/>
      <dgm:t>
        <a:bodyPr/>
        <a:lstStyle/>
        <a:p>
          <a:endParaRPr lang="en-US"/>
        </a:p>
      </dgm:t>
    </dgm:pt>
    <dgm:pt modelId="{4FBD72AF-4850-45BC-AA1B-1F0D42B7C0EB}">
      <dgm:prSet/>
      <dgm:spPr/>
      <dgm:t>
        <a:bodyPr/>
        <a:lstStyle/>
        <a:p>
          <a:r>
            <a:rPr lang="en-US" b="0" dirty="0"/>
            <a:t>Haggai and Zechariah</a:t>
          </a:r>
        </a:p>
        <a:p>
          <a:r>
            <a:rPr lang="en-US" b="0" dirty="0"/>
            <a:t>c. 520-470 B.C.</a:t>
          </a:r>
        </a:p>
      </dgm:t>
    </dgm:pt>
    <dgm:pt modelId="{C4A174C8-84C0-44FA-B86E-EBF030A1F88A}" type="parTrans" cxnId="{734705D2-5012-4FE2-A113-04E8036CF419}">
      <dgm:prSet/>
      <dgm:spPr/>
      <dgm:t>
        <a:bodyPr/>
        <a:lstStyle/>
        <a:p>
          <a:endParaRPr lang="en-US"/>
        </a:p>
      </dgm:t>
    </dgm:pt>
    <dgm:pt modelId="{DE0AA3B9-105F-4E38-80DC-A20891C0C514}" type="sibTrans" cxnId="{734705D2-5012-4FE2-A113-04E8036CF419}">
      <dgm:prSet/>
      <dgm:spPr/>
      <dgm:t>
        <a:bodyPr/>
        <a:lstStyle/>
        <a:p>
          <a:endParaRPr lang="en-US"/>
        </a:p>
      </dgm:t>
    </dgm:pt>
    <dgm:pt modelId="{F929BDE3-DC3D-4155-B467-8906A845D60C}">
      <dgm:prSet/>
      <dgm:spPr/>
      <dgm:t>
        <a:bodyPr/>
        <a:lstStyle/>
        <a:p>
          <a:r>
            <a:rPr lang="en-US" b="0" dirty="0"/>
            <a:t>Malachi</a:t>
          </a:r>
        </a:p>
        <a:p>
          <a:r>
            <a:rPr lang="en-US" b="0" dirty="0"/>
            <a:t>c. 440 – 400 B.C.</a:t>
          </a:r>
        </a:p>
      </dgm:t>
    </dgm:pt>
    <dgm:pt modelId="{D3F15A05-6644-4033-9917-A67ED9F4F1BF}" type="parTrans" cxnId="{8DA0EFC5-8281-4F82-AFE2-0384F9EB8B79}">
      <dgm:prSet/>
      <dgm:spPr/>
      <dgm:t>
        <a:bodyPr/>
        <a:lstStyle/>
        <a:p>
          <a:endParaRPr lang="en-US"/>
        </a:p>
      </dgm:t>
    </dgm:pt>
    <dgm:pt modelId="{41BEDE47-F01B-43DD-9A39-AA9EDAB449FA}" type="sibTrans" cxnId="{8DA0EFC5-8281-4F82-AFE2-0384F9EB8B79}">
      <dgm:prSet/>
      <dgm:spPr/>
      <dgm:t>
        <a:bodyPr/>
        <a:lstStyle/>
        <a:p>
          <a:endParaRPr lang="en-US"/>
        </a:p>
      </dgm:t>
    </dgm:pt>
    <dgm:pt modelId="{98AA84E2-B7A9-4867-845C-0A8567A0428A}">
      <dgm:prSet/>
      <dgm:spPr/>
      <dgm:t>
        <a:bodyPr/>
        <a:lstStyle/>
        <a:p>
          <a:r>
            <a:rPr lang="en-US" dirty="0"/>
            <a:t>Hosea and Amos: </a:t>
          </a:r>
        </a:p>
        <a:p>
          <a:r>
            <a:rPr lang="en-US" dirty="0"/>
            <a:t>c. 760 -725 B.C.</a:t>
          </a:r>
        </a:p>
      </dgm:t>
    </dgm:pt>
    <dgm:pt modelId="{7CF9385F-3085-4315-BB8B-D10E0896C583}" type="parTrans" cxnId="{7E8968A2-41A0-4A65-BC57-B7112E61706B}">
      <dgm:prSet/>
      <dgm:spPr/>
      <dgm:t>
        <a:bodyPr/>
        <a:lstStyle/>
        <a:p>
          <a:endParaRPr lang="en-US"/>
        </a:p>
      </dgm:t>
    </dgm:pt>
    <dgm:pt modelId="{58954F3E-E73E-47ED-9EFE-8C81BE7D5271}" type="sibTrans" cxnId="{7E8968A2-41A0-4A65-BC57-B7112E61706B}">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5" custScaleX="117101" custLinFactNeighborX="-1602">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5" custScaleX="117101" custLinFactNeighborX="-1602">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5" custScaleX="117101" custLinFactNeighborX="-1602">
        <dgm:presLayoutVars>
          <dgm:bulletEnabled val="1"/>
        </dgm:presLayoutVars>
      </dgm:prSet>
      <dgm:spPr/>
    </dgm:pt>
    <dgm:pt modelId="{8B410A0C-B02C-427B-8ABE-267AFA12FBDC}" type="pres">
      <dgm:prSet presAssocID="{54102EED-D018-4FAB-A4AF-7D84D0B17ED2}" presName="sibTrans" presStyleCnt="0"/>
      <dgm:spPr/>
    </dgm:pt>
    <dgm:pt modelId="{93649043-6831-4094-A763-9504FB733BF0}" type="pres">
      <dgm:prSet presAssocID="{FD7ACDD6-1D95-4031-AB91-863C93F0BC07}" presName="node" presStyleLbl="node1" presStyleIdx="3" presStyleCnt="15" custScaleX="117101" custLinFactNeighborX="-1602">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4" presStyleCnt="15" custScaleX="117101" custLinFactNeighborX="-1602">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5" presStyleCnt="15" custScaleX="117101" custLinFactNeighborX="-1602">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6" presStyleCnt="15" custScaleX="117101" custLinFactNeighborX="-1602">
        <dgm:presLayoutVars>
          <dgm:bulletEnabled val="1"/>
        </dgm:presLayoutVars>
      </dgm:prSet>
      <dgm:spPr/>
    </dgm:pt>
    <dgm:pt modelId="{EA956A89-10C4-4855-ACD2-5B717DE1426D}" type="pres">
      <dgm:prSet presAssocID="{A27C8B2F-3551-436C-B98B-702161025394}" presName="sibTrans" presStyleCnt="0"/>
      <dgm:spPr/>
    </dgm:pt>
    <dgm:pt modelId="{4D3479A5-BC9C-4C2D-A9EE-5B011E2F9B18}" type="pres">
      <dgm:prSet presAssocID="{98AA84E2-B7A9-4867-845C-0A8567A0428A}" presName="node" presStyleLbl="node1" presStyleIdx="7" presStyleCnt="15" custScaleX="117101" custLinFactNeighborX="-1602">
        <dgm:presLayoutVars>
          <dgm:bulletEnabled val="1"/>
        </dgm:presLayoutVars>
      </dgm:prSet>
      <dgm:spPr/>
    </dgm:pt>
    <dgm:pt modelId="{C2314207-163C-4B6A-8AC4-31282B81C11B}" type="pres">
      <dgm:prSet presAssocID="{58954F3E-E73E-47ED-9EFE-8C81BE7D5271}" presName="sibTrans" presStyleCnt="0"/>
      <dgm:spPr/>
    </dgm:pt>
    <dgm:pt modelId="{6617B630-7FD9-446E-B52B-C4999BA5FCE3}" type="pres">
      <dgm:prSet presAssocID="{EA1AA72F-1755-4906-97CF-68E281C7A52F}" presName="node" presStyleLbl="node1" presStyleIdx="8" presStyleCnt="15" custScaleX="117101" custLinFactNeighborX="-1602">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5" custScaleX="11710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5" custScaleX="117101">
        <dgm:presLayoutVars>
          <dgm:bulletEnabled val="1"/>
        </dgm:presLayoutVars>
      </dgm:prSet>
      <dgm:spPr/>
    </dgm:pt>
    <dgm:pt modelId="{432F084D-3DEC-45F1-B8D6-89D011D5BE69}" type="pres">
      <dgm:prSet presAssocID="{D44F7AB7-60C0-4098-B283-9657F8C82416}" presName="sibTrans" presStyleCnt="0"/>
      <dgm:spPr/>
    </dgm:pt>
    <dgm:pt modelId="{D0F03F25-72AD-4A92-998A-CC71E4B25F7D}" type="pres">
      <dgm:prSet presAssocID="{CD799DDF-E63A-4AEF-8FAF-6307033A7336}" presName="node" presStyleLbl="node1" presStyleIdx="11" presStyleCnt="15" custScaleX="117101" custLinFactNeighborX="-1602">
        <dgm:presLayoutVars>
          <dgm:bulletEnabled val="1"/>
        </dgm:presLayoutVars>
      </dgm:prSet>
      <dgm:spPr/>
    </dgm:pt>
    <dgm:pt modelId="{6C0D4F9C-B519-4FCC-AB13-5A8BDE86EA96}" type="pres">
      <dgm:prSet presAssocID="{64087D24-CC2B-436C-AF6C-2DFF72AF3129}" presName="sibTrans" presStyleCnt="0"/>
      <dgm:spPr/>
    </dgm:pt>
    <dgm:pt modelId="{037DCEB3-5FCB-47C0-97BA-3F4B3D79D7FE}" type="pres">
      <dgm:prSet presAssocID="{D0C11DE3-06E6-4523-9C00-947D776400BC}" presName="node" presStyleLbl="node1" presStyleIdx="12" presStyleCnt="15" custScaleX="117101">
        <dgm:presLayoutVars>
          <dgm:bulletEnabled val="1"/>
        </dgm:presLayoutVars>
      </dgm:prSet>
      <dgm:spPr/>
    </dgm:pt>
    <dgm:pt modelId="{1CF1BFAB-4072-4EE9-8BF9-52E5474B057D}" type="pres">
      <dgm:prSet presAssocID="{D6A65B44-16F9-4CFF-9998-354964FFA1F9}" presName="sibTrans" presStyleCnt="0"/>
      <dgm:spPr/>
    </dgm:pt>
    <dgm:pt modelId="{66404390-DF1A-479A-827A-EED344DCB0E3}" type="pres">
      <dgm:prSet presAssocID="{4FBD72AF-4850-45BC-AA1B-1F0D42B7C0EB}" presName="node" presStyleLbl="node1" presStyleIdx="13" presStyleCnt="15" custScaleX="117101" custLinFactNeighborX="-1602">
        <dgm:presLayoutVars>
          <dgm:bulletEnabled val="1"/>
        </dgm:presLayoutVars>
      </dgm:prSet>
      <dgm:spPr/>
    </dgm:pt>
    <dgm:pt modelId="{62A1D053-3AE3-4514-B345-84132E090B22}" type="pres">
      <dgm:prSet presAssocID="{DE0AA3B9-105F-4E38-80DC-A20891C0C514}" presName="sibTrans" presStyleCnt="0"/>
      <dgm:spPr/>
    </dgm:pt>
    <dgm:pt modelId="{4BA910C2-6606-4A4B-8D4B-E0FE042A69A4}" type="pres">
      <dgm:prSet presAssocID="{F929BDE3-DC3D-4155-B467-8906A845D60C}" presName="node" presStyleLbl="node1" presStyleIdx="14" presStyleCnt="15" custScaleX="117101" custLinFactNeighborX="-1602">
        <dgm:presLayoutVars>
          <dgm:bulletEnabled val="1"/>
        </dgm:presLayoutVars>
      </dgm:prSet>
      <dgm:spPr/>
    </dgm:pt>
  </dgm:ptLst>
  <dgm:cxnLst>
    <dgm:cxn modelId="{B1950100-C646-44BD-AED1-0D381A31740D}" srcId="{195831BF-864F-4D23-827D-2AE4E534CB36}" destId="{B53A9213-93DE-4699-8F18-0E1D78AF46FB}" srcOrd="6" destOrd="0" parTransId="{772C920D-C399-4DF4-BBB0-8C0389A2D28C}" sibTransId="{A27C8B2F-3551-436C-B98B-702161025394}"/>
    <dgm:cxn modelId="{A443A113-DEAC-4C5B-AA8F-4F704D40D6B0}" type="presOf" srcId="{28314665-CD33-4728-A73B-461151AF20D6}" destId="{B671FEB6-D9ED-4F7E-B34F-008103AD25B1}" srcOrd="0" destOrd="0" presId="urn:microsoft.com/office/officeart/2005/8/layout/default"/>
    <dgm:cxn modelId="{FDF89F16-AAE1-4297-9BF9-0DCCE772C4AD}" type="presOf" srcId="{D0C11DE3-06E6-4523-9C00-947D776400BC}" destId="{037DCEB3-5FCB-47C0-97BA-3F4B3D79D7FE}"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3"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4"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04DC154A-B981-42CF-B0AC-AD1A542F2312}" type="presOf" srcId="{CD799DDF-E63A-4AEF-8FAF-6307033A7336}" destId="{D0F03F25-72AD-4A92-998A-CC71E4B25F7D}" srcOrd="0" destOrd="0" presId="urn:microsoft.com/office/officeart/2005/8/layout/default"/>
    <dgm:cxn modelId="{3C2E044D-23A5-4B7A-93DC-F97D2905BDF2}" type="presOf" srcId="{BC05F2E4-47EF-4053-B619-CECDC284AB20}" destId="{41213336-741A-47EA-A7D1-AF112B4DC426}" srcOrd="0" destOrd="0" presId="urn:microsoft.com/office/officeart/2005/8/layout/default"/>
    <dgm:cxn modelId="{6BCFE04D-7C48-4CB7-87FA-8BCCBDE76ADF}" type="presOf" srcId="{4FBD72AF-4850-45BC-AA1B-1F0D42B7C0EB}" destId="{66404390-DF1A-479A-827A-EED344DCB0E3}" srcOrd="0" destOrd="0" presId="urn:microsoft.com/office/officeart/2005/8/layout/default"/>
    <dgm:cxn modelId="{13D1696E-B47A-4D10-AE40-351977A3855D}" srcId="{195831BF-864F-4D23-827D-2AE4E534CB36}" destId="{CD799DDF-E63A-4AEF-8FAF-6307033A7336}" srcOrd="11" destOrd="0" parTransId="{1BF036C4-3BA2-4ED5-A089-C0C68C1C4AB1}" sibTransId="{64087D24-CC2B-436C-AF6C-2DFF72AF3129}"/>
    <dgm:cxn modelId="{439B456F-5709-425C-B4EF-CC20319F96CC}" type="presOf" srcId="{EA1AA72F-1755-4906-97CF-68E281C7A52F}" destId="{6617B630-7FD9-446E-B52B-C4999BA5FCE3}" srcOrd="0" destOrd="0" presId="urn:microsoft.com/office/officeart/2005/8/layout/default"/>
    <dgm:cxn modelId="{AC31D86F-CC49-4FD0-9348-5312C5C91764}" srcId="{195831BF-864F-4D23-827D-2AE4E534CB36}" destId="{D0C11DE3-06E6-4523-9C00-947D776400BC}" srcOrd="12" destOrd="0" parTransId="{691FAAFB-6E4E-4F7D-B354-451F3FBDD165}" sibTransId="{D6A65B44-16F9-4CFF-9998-354964FFA1F9}"/>
    <dgm:cxn modelId="{1F852C7C-06EB-4AC0-9E90-BF4D600D48AB}" type="presOf" srcId="{D55B9ED3-6A8F-4AB8-BFD4-21F7DF55E9FC}" destId="{ABBA86C1-B6D5-4F36-BD07-3602173D02D3}" srcOrd="0" destOrd="0" presId="urn:microsoft.com/office/officeart/2005/8/layout/default"/>
    <dgm:cxn modelId="{8D51117E-2BDB-4462-A636-853DA673931E}" type="presOf" srcId="{98AA84E2-B7A9-4867-845C-0A8567A0428A}" destId="{4D3479A5-BC9C-4C2D-A9EE-5B011E2F9B18}" srcOrd="0" destOrd="0" presId="urn:microsoft.com/office/officeart/2005/8/layout/default"/>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5" destOrd="0" parTransId="{C8AC7840-3899-4874-ABDD-782065292232}" sibTransId="{484508EA-D9CA-46A7-A591-89BAB202F36B}"/>
    <dgm:cxn modelId="{7E8968A2-41A0-4A65-BC57-B7112E61706B}" srcId="{195831BF-864F-4D23-827D-2AE4E534CB36}" destId="{98AA84E2-B7A9-4867-845C-0A8567A0428A}" srcOrd="7" destOrd="0" parTransId="{7CF9385F-3085-4315-BB8B-D10E0896C583}" sibTransId="{58954F3E-E73E-47ED-9EFE-8C81BE7D5271}"/>
    <dgm:cxn modelId="{D2D0DFAB-A665-41C0-A232-11E105F93C95}" srcId="{195831BF-864F-4D23-827D-2AE4E534CB36}" destId="{264966AA-1594-4B18-958D-BBC1D04619BC}" srcOrd="1" destOrd="0" parTransId="{C8738D5F-CC6B-48D1-8923-852B794635E8}" sibTransId="{87853DBC-D8A7-4314-A71B-6D5345892B60}"/>
    <dgm:cxn modelId="{8DA0EFC5-8281-4F82-AFE2-0384F9EB8B79}" srcId="{195831BF-864F-4D23-827D-2AE4E534CB36}" destId="{F929BDE3-DC3D-4155-B467-8906A845D60C}" srcOrd="14" destOrd="0" parTransId="{D3F15A05-6644-4033-9917-A67ED9F4F1BF}" sibTransId="{41BEDE47-F01B-43DD-9A39-AA9EDAB449FA}"/>
    <dgm:cxn modelId="{734705D2-5012-4FE2-A113-04E8036CF419}" srcId="{195831BF-864F-4D23-827D-2AE4E534CB36}" destId="{4FBD72AF-4850-45BC-AA1B-1F0D42B7C0EB}" srcOrd="13" destOrd="0" parTransId="{C4A174C8-84C0-44FA-B86E-EBF030A1F88A}" sibTransId="{DE0AA3B9-105F-4E38-80DC-A20891C0C514}"/>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F1CD6FF4-3CD8-4B9F-809C-FBEA0F11F8A9}" type="presOf" srcId="{F929BDE3-DC3D-4155-B467-8906A845D60C}" destId="{4BA910C2-6606-4A4B-8D4B-E0FE042A69A4}" srcOrd="0" destOrd="0" presId="urn:microsoft.com/office/officeart/2005/8/layout/default"/>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AAD0CBD0-0A64-4C40-BA43-0837372C4864}" type="presParOf" srcId="{2E40355C-AEF1-40AF-B5B3-2B36746A5EE7}" destId="{93649043-6831-4094-A763-9504FB733BF0}" srcOrd="6" destOrd="0" presId="urn:microsoft.com/office/officeart/2005/8/layout/default"/>
    <dgm:cxn modelId="{868084B8-B12C-4BDD-9744-60755157A08C}" type="presParOf" srcId="{2E40355C-AEF1-40AF-B5B3-2B36746A5EE7}" destId="{4DA0972C-B84F-407A-966F-E8AD317ED6A3}" srcOrd="7" destOrd="0" presId="urn:microsoft.com/office/officeart/2005/8/layout/default"/>
    <dgm:cxn modelId="{0A59426D-2D47-4262-BA1F-366FF079E602}" type="presParOf" srcId="{2E40355C-AEF1-40AF-B5B3-2B36746A5EE7}" destId="{CEB3774B-8160-4D73-BD40-D6E82F6BC715}" srcOrd="8" destOrd="0" presId="urn:microsoft.com/office/officeart/2005/8/layout/default"/>
    <dgm:cxn modelId="{BE67698A-8DB2-4CCD-9438-B0D886B65160}" type="presParOf" srcId="{2E40355C-AEF1-40AF-B5B3-2B36746A5EE7}" destId="{32482838-B929-4579-8209-99A85297DE38}" srcOrd="9" destOrd="0" presId="urn:microsoft.com/office/officeart/2005/8/layout/default"/>
    <dgm:cxn modelId="{9013490D-ECD8-4D0A-8EB3-FD558476C2CE}" type="presParOf" srcId="{2E40355C-AEF1-40AF-B5B3-2B36746A5EE7}" destId="{DB4087B0-C65A-4D58-9919-E944CAEA3E42}" srcOrd="10" destOrd="0" presId="urn:microsoft.com/office/officeart/2005/8/layout/default"/>
    <dgm:cxn modelId="{B37B80FC-4C64-4D90-B7F4-AEC819F82B02}" type="presParOf" srcId="{2E40355C-AEF1-40AF-B5B3-2B36746A5EE7}" destId="{27DC40C2-C761-47A3-A0FA-D98A12A27025}" srcOrd="11" destOrd="0" presId="urn:microsoft.com/office/officeart/2005/8/layout/default"/>
    <dgm:cxn modelId="{59D975C2-F5C7-4D8F-B082-2285A3E2CD67}" type="presParOf" srcId="{2E40355C-AEF1-40AF-B5B3-2B36746A5EE7}" destId="{AE198FB6-B2D3-4077-ABC5-2B4ECF0A568D}" srcOrd="12" destOrd="0" presId="urn:microsoft.com/office/officeart/2005/8/layout/default"/>
    <dgm:cxn modelId="{A455A1C8-56E8-4B1E-A62E-2AD14A569EFB}" type="presParOf" srcId="{2E40355C-AEF1-40AF-B5B3-2B36746A5EE7}" destId="{EA956A89-10C4-4855-ACD2-5B717DE1426D}" srcOrd="13" destOrd="0" presId="urn:microsoft.com/office/officeart/2005/8/layout/default"/>
    <dgm:cxn modelId="{D59F4C80-50F1-4E5E-9085-9AF28580DFDE}" type="presParOf" srcId="{2E40355C-AEF1-40AF-B5B3-2B36746A5EE7}" destId="{4D3479A5-BC9C-4C2D-A9EE-5B011E2F9B18}" srcOrd="14" destOrd="0" presId="urn:microsoft.com/office/officeart/2005/8/layout/default"/>
    <dgm:cxn modelId="{94BA0CAE-432D-4F9E-B0D0-DBC0E6328952}" type="presParOf" srcId="{2E40355C-AEF1-40AF-B5B3-2B36746A5EE7}" destId="{C2314207-163C-4B6A-8AC4-31282B81C11B}"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 modelId="{9A6D9FC9-E1E7-4F50-AEA2-F32118565C41}" type="presParOf" srcId="{2E40355C-AEF1-40AF-B5B3-2B36746A5EE7}" destId="{432F084D-3DEC-45F1-B8D6-89D011D5BE69}" srcOrd="21" destOrd="0" presId="urn:microsoft.com/office/officeart/2005/8/layout/default"/>
    <dgm:cxn modelId="{FF66C574-740F-442A-8EE4-89AF87C1AF3A}" type="presParOf" srcId="{2E40355C-AEF1-40AF-B5B3-2B36746A5EE7}" destId="{D0F03F25-72AD-4A92-998A-CC71E4B25F7D}" srcOrd="22" destOrd="0" presId="urn:microsoft.com/office/officeart/2005/8/layout/default"/>
    <dgm:cxn modelId="{77C9868B-FAD4-4056-81B3-7ADD8C8AB549}" type="presParOf" srcId="{2E40355C-AEF1-40AF-B5B3-2B36746A5EE7}" destId="{6C0D4F9C-B519-4FCC-AB13-5A8BDE86EA96}" srcOrd="23" destOrd="0" presId="urn:microsoft.com/office/officeart/2005/8/layout/default"/>
    <dgm:cxn modelId="{A797CCDA-63E1-4184-9944-C7E860357423}" type="presParOf" srcId="{2E40355C-AEF1-40AF-B5B3-2B36746A5EE7}" destId="{037DCEB3-5FCB-47C0-97BA-3F4B3D79D7FE}" srcOrd="24" destOrd="0" presId="urn:microsoft.com/office/officeart/2005/8/layout/default"/>
    <dgm:cxn modelId="{589B7D5F-34CE-4EA5-A699-EEC89AB5EB5C}" type="presParOf" srcId="{2E40355C-AEF1-40AF-B5B3-2B36746A5EE7}" destId="{1CF1BFAB-4072-4EE9-8BF9-52E5474B057D}" srcOrd="25" destOrd="0" presId="urn:microsoft.com/office/officeart/2005/8/layout/default"/>
    <dgm:cxn modelId="{B16DE1EE-43D1-461A-A474-D8D1D198AABE}" type="presParOf" srcId="{2E40355C-AEF1-40AF-B5B3-2B36746A5EE7}" destId="{66404390-DF1A-479A-827A-EED344DCB0E3}" srcOrd="26" destOrd="0" presId="urn:microsoft.com/office/officeart/2005/8/layout/default"/>
    <dgm:cxn modelId="{60AEE2F2-37A6-4ED0-A264-CD91643AE739}" type="presParOf" srcId="{2E40355C-AEF1-40AF-B5B3-2B36746A5EE7}" destId="{62A1D053-3AE3-4514-B345-84132E090B22}" srcOrd="27" destOrd="0" presId="urn:microsoft.com/office/officeart/2005/8/layout/default"/>
    <dgm:cxn modelId="{6CAB015E-6F4E-4B28-979D-63EB87AF296C}" type="presParOf" srcId="{2E40355C-AEF1-40AF-B5B3-2B36746A5EE7}" destId="{4BA910C2-6606-4A4B-8D4B-E0FE042A69A4}" srcOrd="2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3"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Who?</a:t>
          </a:r>
        </a:p>
      </dsp:txBody>
      <dsp:txXfrm>
        <a:off x="21783" y="355357"/>
        <a:ext cx="1014169" cy="491784"/>
      </dsp:txXfrm>
    </dsp:sp>
    <dsp:sp modelId="{3E18D1A7-9ADA-4D11-B998-532B3E4CC7A3}">
      <dsp:nvSpPr>
        <dsp:cNvPr id="0" name=""/>
        <dsp:cNvSpPr/>
      </dsp:nvSpPr>
      <dsp:spPr>
        <a:xfrm>
          <a:off x="1312445" y="340057"/>
          <a:ext cx="1044769" cy="5223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a:t>
          </a:r>
        </a:p>
      </dsp:txBody>
      <dsp:txXfrm>
        <a:off x="1327745" y="355357"/>
        <a:ext cx="1014169" cy="491784"/>
      </dsp:txXfrm>
    </dsp:sp>
    <dsp:sp modelId="{37DA47DF-8C41-4768-B495-0913065D3189}">
      <dsp:nvSpPr>
        <dsp:cNvPr id="0" name=""/>
        <dsp:cNvSpPr/>
      </dsp:nvSpPr>
      <dsp:spPr>
        <a:xfrm>
          <a:off x="2618406" y="340057"/>
          <a:ext cx="1044769" cy="5223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When?</a:t>
          </a:r>
        </a:p>
      </dsp:txBody>
      <dsp:txXfrm>
        <a:off x="2633706" y="355357"/>
        <a:ext cx="1014169" cy="491784"/>
      </dsp:txXfrm>
    </dsp:sp>
    <dsp:sp modelId="{AF785F96-E4E3-434E-93EF-BA11B60D53F3}">
      <dsp:nvSpPr>
        <dsp:cNvPr id="0" name=""/>
        <dsp:cNvSpPr/>
      </dsp:nvSpPr>
      <dsp:spPr>
        <a:xfrm>
          <a:off x="3924368" y="340057"/>
          <a:ext cx="1044769" cy="5223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Where?</a:t>
          </a:r>
        </a:p>
      </dsp:txBody>
      <dsp:txXfrm>
        <a:off x="3939668" y="355357"/>
        <a:ext cx="1014169" cy="491784"/>
      </dsp:txXfrm>
    </dsp:sp>
    <dsp:sp modelId="{F6A457A9-0AC5-4920-9772-32238B210B39}">
      <dsp:nvSpPr>
        <dsp:cNvPr id="0" name=""/>
        <dsp:cNvSpPr/>
      </dsp:nvSpPr>
      <dsp:spPr>
        <a:xfrm>
          <a:off x="5230330" y="340057"/>
          <a:ext cx="1044769" cy="5223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How?</a:t>
          </a:r>
        </a:p>
      </dsp:txBody>
      <dsp:txXfrm>
        <a:off x="5245630" y="355357"/>
        <a:ext cx="1014169" cy="491784"/>
      </dsp:txXfrm>
    </dsp:sp>
    <dsp:sp modelId="{E52377C5-FA43-4500-84B7-7F5864BB3D0C}">
      <dsp:nvSpPr>
        <dsp:cNvPr id="0" name=""/>
        <dsp:cNvSpPr/>
      </dsp:nvSpPr>
      <dsp:spPr>
        <a:xfrm>
          <a:off x="6536292"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Why?</a:t>
          </a:r>
        </a:p>
      </dsp:txBody>
      <dsp:txXfrm>
        <a:off x="6551592" y="355357"/>
        <a:ext cx="1014169" cy="49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118627" y="89"/>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Genesis: </a:t>
          </a:r>
        </a:p>
        <a:p>
          <a:pPr marL="0" lvl="0" indent="0" algn="ctr" defTabSz="577850">
            <a:lnSpc>
              <a:spcPct val="90000"/>
            </a:lnSpc>
            <a:spcBef>
              <a:spcPct val="0"/>
            </a:spcBef>
            <a:spcAft>
              <a:spcPct val="35000"/>
            </a:spcAft>
            <a:buNone/>
          </a:pPr>
          <a:r>
            <a:rPr lang="en-US" sz="1300" kern="1200" dirty="0"/>
            <a:t>c. 1445-1400 B.C. </a:t>
          </a:r>
        </a:p>
      </dsp:txBody>
      <dsp:txXfrm>
        <a:off x="118627" y="89"/>
        <a:ext cx="1437354" cy="753844"/>
      </dsp:txXfrm>
    </dsp:sp>
    <dsp:sp modelId="{1745C1DA-5E65-4722-8BB3-B58C75E1263D}">
      <dsp:nvSpPr>
        <dsp:cNvPr id="0" name=""/>
        <dsp:cNvSpPr/>
      </dsp:nvSpPr>
      <dsp:spPr>
        <a:xfrm>
          <a:off x="1681622" y="8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Exodus: </a:t>
          </a:r>
        </a:p>
        <a:p>
          <a:pPr marL="0" lvl="0" indent="0" algn="ctr" defTabSz="577850">
            <a:lnSpc>
              <a:spcPct val="90000"/>
            </a:lnSpc>
            <a:spcBef>
              <a:spcPct val="0"/>
            </a:spcBef>
            <a:spcAft>
              <a:spcPct val="35000"/>
            </a:spcAft>
            <a:buNone/>
          </a:pPr>
          <a:r>
            <a:rPr lang="en-US" sz="1300" kern="1200" dirty="0"/>
            <a:t>c. 1445-1400 B.C.</a:t>
          </a:r>
        </a:p>
      </dsp:txBody>
      <dsp:txXfrm>
        <a:off x="1681622" y="89"/>
        <a:ext cx="1437354" cy="753844"/>
      </dsp:txXfrm>
    </dsp:sp>
    <dsp:sp modelId="{54EE5962-6B50-4EFA-A8AC-62736875F1C3}">
      <dsp:nvSpPr>
        <dsp:cNvPr id="0" name=""/>
        <dsp:cNvSpPr/>
      </dsp:nvSpPr>
      <dsp:spPr>
        <a:xfrm>
          <a:off x="3244618" y="8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Leviticus: </a:t>
          </a:r>
        </a:p>
        <a:p>
          <a:pPr marL="0" lvl="0" indent="0" algn="ctr" defTabSz="577850">
            <a:lnSpc>
              <a:spcPct val="90000"/>
            </a:lnSpc>
            <a:spcBef>
              <a:spcPct val="0"/>
            </a:spcBef>
            <a:spcAft>
              <a:spcPct val="35000"/>
            </a:spcAft>
            <a:buNone/>
          </a:pPr>
          <a:r>
            <a:rPr lang="en-US" sz="1300" kern="1200" dirty="0"/>
            <a:t>c. 1445-1400 B.C.</a:t>
          </a:r>
        </a:p>
      </dsp:txBody>
      <dsp:txXfrm>
        <a:off x="3244618" y="89"/>
        <a:ext cx="1437354" cy="753844"/>
      </dsp:txXfrm>
    </dsp:sp>
    <dsp:sp modelId="{944E805A-6AF2-45E7-9B76-51E967974544}">
      <dsp:nvSpPr>
        <dsp:cNvPr id="0" name=""/>
        <dsp:cNvSpPr/>
      </dsp:nvSpPr>
      <dsp:spPr>
        <a:xfrm>
          <a:off x="118627" y="879574"/>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Numbers: </a:t>
          </a:r>
        </a:p>
        <a:p>
          <a:pPr marL="0" lvl="0" indent="0" algn="ctr" defTabSz="577850">
            <a:lnSpc>
              <a:spcPct val="90000"/>
            </a:lnSpc>
            <a:spcBef>
              <a:spcPct val="0"/>
            </a:spcBef>
            <a:spcAft>
              <a:spcPct val="35000"/>
            </a:spcAft>
            <a:buNone/>
          </a:pPr>
          <a:r>
            <a:rPr lang="en-US" sz="1300" kern="1200" dirty="0"/>
            <a:t>c. 1405 B.C.</a:t>
          </a:r>
        </a:p>
      </dsp:txBody>
      <dsp:txXfrm>
        <a:off x="118627" y="879574"/>
        <a:ext cx="1437354" cy="753844"/>
      </dsp:txXfrm>
    </dsp:sp>
    <dsp:sp modelId="{C0891C01-AAA0-4D98-95B3-CDAB22496C91}">
      <dsp:nvSpPr>
        <dsp:cNvPr id="0" name=""/>
        <dsp:cNvSpPr/>
      </dsp:nvSpPr>
      <dsp:spPr>
        <a:xfrm>
          <a:off x="1681622" y="87957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Deut: </a:t>
          </a:r>
        </a:p>
        <a:p>
          <a:pPr marL="0" lvl="0" indent="0" algn="ctr" defTabSz="577850">
            <a:lnSpc>
              <a:spcPct val="90000"/>
            </a:lnSpc>
            <a:spcBef>
              <a:spcPct val="0"/>
            </a:spcBef>
            <a:spcAft>
              <a:spcPct val="35000"/>
            </a:spcAft>
            <a:buNone/>
          </a:pPr>
          <a:r>
            <a:rPr lang="en-US" sz="1300" kern="1200" dirty="0"/>
            <a:t>c. </a:t>
          </a:r>
          <a:r>
            <a:rPr lang="en-US" sz="1300" kern="1200"/>
            <a:t>1405 </a:t>
          </a:r>
          <a:r>
            <a:rPr lang="en-US" sz="1300" kern="1200" dirty="0"/>
            <a:t>B.C.</a:t>
          </a:r>
        </a:p>
      </dsp:txBody>
      <dsp:txXfrm>
        <a:off x="1681622" y="879574"/>
        <a:ext cx="1437354" cy="753844"/>
      </dsp:txXfrm>
    </dsp:sp>
    <dsp:sp modelId="{79183A35-B0C3-444C-BC3B-8E54D982D011}">
      <dsp:nvSpPr>
        <dsp:cNvPr id="0" name=""/>
        <dsp:cNvSpPr/>
      </dsp:nvSpPr>
      <dsp:spPr>
        <a:xfrm>
          <a:off x="3244618" y="87957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Joshua: </a:t>
          </a:r>
        </a:p>
        <a:p>
          <a:pPr marL="0" lvl="0" indent="0" algn="ctr" defTabSz="577850">
            <a:lnSpc>
              <a:spcPct val="90000"/>
            </a:lnSpc>
            <a:spcBef>
              <a:spcPct val="0"/>
            </a:spcBef>
            <a:spcAft>
              <a:spcPct val="35000"/>
            </a:spcAft>
            <a:buNone/>
          </a:pPr>
          <a:r>
            <a:rPr lang="en-US" sz="1300" kern="1200" dirty="0"/>
            <a:t>c. 1405-1385 B.C.</a:t>
          </a:r>
        </a:p>
      </dsp:txBody>
      <dsp:txXfrm>
        <a:off x="3244618" y="879574"/>
        <a:ext cx="1437354" cy="753844"/>
      </dsp:txXfrm>
    </dsp:sp>
    <dsp:sp modelId="{F30A0BFA-114D-44F0-9F03-61A3E0623A6E}">
      <dsp:nvSpPr>
        <dsp:cNvPr id="0" name=""/>
        <dsp:cNvSpPr/>
      </dsp:nvSpPr>
      <dsp:spPr>
        <a:xfrm>
          <a:off x="118627" y="175905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Judges: </a:t>
          </a:r>
        </a:p>
        <a:p>
          <a:pPr marL="0" lvl="0" indent="0" algn="ctr" defTabSz="577850">
            <a:lnSpc>
              <a:spcPct val="90000"/>
            </a:lnSpc>
            <a:spcBef>
              <a:spcPct val="0"/>
            </a:spcBef>
            <a:spcAft>
              <a:spcPct val="35000"/>
            </a:spcAft>
            <a:buNone/>
          </a:pPr>
          <a:r>
            <a:rPr lang="en-US" sz="1300" kern="1200" dirty="0"/>
            <a:t>c. 1043 B.C.</a:t>
          </a:r>
        </a:p>
      </dsp:txBody>
      <dsp:txXfrm>
        <a:off x="118627" y="1759059"/>
        <a:ext cx="1437354" cy="753844"/>
      </dsp:txXfrm>
    </dsp:sp>
    <dsp:sp modelId="{0C96A9E7-FD33-4403-A11C-CD599C43CFF6}">
      <dsp:nvSpPr>
        <dsp:cNvPr id="0" name=""/>
        <dsp:cNvSpPr/>
      </dsp:nvSpPr>
      <dsp:spPr>
        <a:xfrm>
          <a:off x="1681622" y="175905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Ruth </a:t>
          </a:r>
        </a:p>
        <a:p>
          <a:pPr marL="0" lvl="0" indent="0" algn="ctr" defTabSz="577850">
            <a:lnSpc>
              <a:spcPct val="90000"/>
            </a:lnSpc>
            <a:spcBef>
              <a:spcPct val="0"/>
            </a:spcBef>
            <a:spcAft>
              <a:spcPct val="35000"/>
            </a:spcAft>
            <a:buNone/>
          </a:pPr>
          <a:r>
            <a:rPr lang="en-US" sz="1300" kern="1200" dirty="0"/>
            <a:t>c. 1011-971 B.C.</a:t>
          </a:r>
        </a:p>
      </dsp:txBody>
      <dsp:txXfrm>
        <a:off x="1681622" y="1759059"/>
        <a:ext cx="1437354" cy="753844"/>
      </dsp:txXfrm>
    </dsp:sp>
    <dsp:sp modelId="{B9CD0B70-E3B0-4F5F-B03A-EBFC05E88F81}">
      <dsp:nvSpPr>
        <dsp:cNvPr id="0" name=""/>
        <dsp:cNvSpPr/>
      </dsp:nvSpPr>
      <dsp:spPr>
        <a:xfrm>
          <a:off x="3244618" y="175905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Samuel: </a:t>
          </a:r>
        </a:p>
        <a:p>
          <a:pPr marL="0" lvl="0" indent="0" algn="ctr" defTabSz="577850">
            <a:lnSpc>
              <a:spcPct val="90000"/>
            </a:lnSpc>
            <a:spcBef>
              <a:spcPct val="0"/>
            </a:spcBef>
            <a:spcAft>
              <a:spcPct val="35000"/>
            </a:spcAft>
            <a:buNone/>
          </a:pPr>
          <a:r>
            <a:rPr lang="en-US" sz="1300" kern="1200" dirty="0"/>
            <a:t>c. 960-722 B.C.</a:t>
          </a:r>
        </a:p>
      </dsp:txBody>
      <dsp:txXfrm>
        <a:off x="3244618" y="1759059"/>
        <a:ext cx="1437354" cy="753844"/>
      </dsp:txXfrm>
    </dsp:sp>
    <dsp:sp modelId="{6AE09694-0375-46FA-8161-FD17E0B18849}">
      <dsp:nvSpPr>
        <dsp:cNvPr id="0" name=""/>
        <dsp:cNvSpPr/>
      </dsp:nvSpPr>
      <dsp:spPr>
        <a:xfrm>
          <a:off x="118627" y="263854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Kings: </a:t>
          </a:r>
        </a:p>
        <a:p>
          <a:pPr marL="0" lvl="0" indent="0" algn="ctr" defTabSz="577850">
            <a:lnSpc>
              <a:spcPct val="90000"/>
            </a:lnSpc>
            <a:spcBef>
              <a:spcPct val="0"/>
            </a:spcBef>
            <a:spcAft>
              <a:spcPct val="35000"/>
            </a:spcAft>
            <a:buNone/>
          </a:pPr>
          <a:r>
            <a:rPr lang="en-US" sz="1300" kern="1200" dirty="0"/>
            <a:t>c. 560-540 B.C.</a:t>
          </a:r>
        </a:p>
      </dsp:txBody>
      <dsp:txXfrm>
        <a:off x="118627" y="2638544"/>
        <a:ext cx="1437354" cy="753844"/>
      </dsp:txXfrm>
    </dsp:sp>
    <dsp:sp modelId="{175FA496-49DF-4C55-80BD-9D3CA7141129}">
      <dsp:nvSpPr>
        <dsp:cNvPr id="0" name=""/>
        <dsp:cNvSpPr/>
      </dsp:nvSpPr>
      <dsp:spPr>
        <a:xfrm>
          <a:off x="1681622" y="263854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Ezra: </a:t>
          </a:r>
        </a:p>
        <a:p>
          <a:pPr marL="0" lvl="0" indent="0" algn="ctr" defTabSz="577850">
            <a:lnSpc>
              <a:spcPct val="90000"/>
            </a:lnSpc>
            <a:spcBef>
              <a:spcPct val="0"/>
            </a:spcBef>
            <a:spcAft>
              <a:spcPct val="35000"/>
            </a:spcAft>
            <a:buNone/>
          </a:pPr>
          <a:r>
            <a:rPr lang="en-US" sz="1300" kern="1200" dirty="0"/>
            <a:t>c. 460-440 B.C</a:t>
          </a:r>
        </a:p>
      </dsp:txBody>
      <dsp:txXfrm>
        <a:off x="1681622" y="2638544"/>
        <a:ext cx="1437354" cy="753844"/>
      </dsp:txXfrm>
    </dsp:sp>
    <dsp:sp modelId="{7CB2E289-81FC-4686-988C-9B768BB06DC8}">
      <dsp:nvSpPr>
        <dsp:cNvPr id="0" name=""/>
        <dsp:cNvSpPr/>
      </dsp:nvSpPr>
      <dsp:spPr>
        <a:xfrm>
          <a:off x="3244618" y="2638544"/>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Esther: </a:t>
          </a:r>
        </a:p>
        <a:p>
          <a:pPr marL="0" lvl="0" indent="0" algn="ctr" defTabSz="577850">
            <a:lnSpc>
              <a:spcPct val="90000"/>
            </a:lnSpc>
            <a:spcBef>
              <a:spcPct val="0"/>
            </a:spcBef>
            <a:spcAft>
              <a:spcPct val="35000"/>
            </a:spcAft>
            <a:buNone/>
          </a:pPr>
          <a:r>
            <a:rPr lang="en-US" sz="1300" kern="1200" dirty="0"/>
            <a:t>c. 460-350 B.C..</a:t>
          </a:r>
        </a:p>
      </dsp:txBody>
      <dsp:txXfrm>
        <a:off x="3244618" y="2638544"/>
        <a:ext cx="1437354" cy="753844"/>
      </dsp:txXfrm>
    </dsp:sp>
    <dsp:sp modelId="{9326DC7B-2076-4F86-9975-5212D24ED68E}">
      <dsp:nvSpPr>
        <dsp:cNvPr id="0" name=""/>
        <dsp:cNvSpPr/>
      </dsp:nvSpPr>
      <dsp:spPr>
        <a:xfrm>
          <a:off x="900124" y="351802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&amp; 2 Chron: </a:t>
          </a:r>
        </a:p>
        <a:p>
          <a:pPr marL="0" lvl="0" indent="0" algn="ctr" defTabSz="577850">
            <a:lnSpc>
              <a:spcPct val="90000"/>
            </a:lnSpc>
            <a:spcBef>
              <a:spcPct val="0"/>
            </a:spcBef>
            <a:spcAft>
              <a:spcPct val="35000"/>
            </a:spcAft>
            <a:buNone/>
          </a:pPr>
          <a:r>
            <a:rPr lang="en-US" sz="1300" kern="1200" dirty="0"/>
            <a:t>c. 450-425 B.C.</a:t>
          </a:r>
        </a:p>
      </dsp:txBody>
      <dsp:txXfrm>
        <a:off x="900124" y="3518029"/>
        <a:ext cx="1437354" cy="753844"/>
      </dsp:txXfrm>
    </dsp:sp>
    <dsp:sp modelId="{C077237D-AF36-4B42-A6C0-D913F8C80C65}">
      <dsp:nvSpPr>
        <dsp:cNvPr id="0" name=""/>
        <dsp:cNvSpPr/>
      </dsp:nvSpPr>
      <dsp:spPr>
        <a:xfrm>
          <a:off x="2463120" y="351802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Nehemiah: </a:t>
          </a:r>
        </a:p>
        <a:p>
          <a:pPr marL="0" lvl="0" indent="0" algn="ctr" defTabSz="577850">
            <a:lnSpc>
              <a:spcPct val="90000"/>
            </a:lnSpc>
            <a:spcBef>
              <a:spcPct val="0"/>
            </a:spcBef>
            <a:spcAft>
              <a:spcPct val="35000"/>
            </a:spcAft>
            <a:buNone/>
          </a:pPr>
          <a:r>
            <a:rPr lang="en-US" sz="1300" kern="1200" dirty="0"/>
            <a:t>c. 445-420 B.C.</a:t>
          </a:r>
        </a:p>
      </dsp:txBody>
      <dsp:txXfrm>
        <a:off x="2463120" y="3518029"/>
        <a:ext cx="1437354" cy="75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126133" y="2176"/>
          <a:ext cx="1469827" cy="7531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Job: </a:t>
          </a:r>
        </a:p>
        <a:p>
          <a:pPr marL="0" lvl="0" indent="0" algn="ctr" defTabSz="533400">
            <a:lnSpc>
              <a:spcPct val="90000"/>
            </a:lnSpc>
            <a:spcBef>
              <a:spcPct val="0"/>
            </a:spcBef>
            <a:spcAft>
              <a:spcPct val="35000"/>
            </a:spcAft>
            <a:buNone/>
          </a:pPr>
          <a:r>
            <a:rPr lang="en-US" sz="1200" kern="1200" dirty="0"/>
            <a:t>c. 1440 – 950 B.C.</a:t>
          </a:r>
        </a:p>
      </dsp:txBody>
      <dsp:txXfrm>
        <a:off x="126133" y="2176"/>
        <a:ext cx="1469827" cy="753107"/>
      </dsp:txXfrm>
    </dsp:sp>
    <dsp:sp modelId="{E41E4CE5-3F9A-4DCB-A004-630D56FC6DC8}">
      <dsp:nvSpPr>
        <dsp:cNvPr id="0" name=""/>
        <dsp:cNvSpPr/>
      </dsp:nvSpPr>
      <dsp:spPr>
        <a:xfrm>
          <a:off x="1721478" y="2176"/>
          <a:ext cx="1469827" cy="753107"/>
        </a:xfrm>
        <a:prstGeom prst="rect">
          <a:avLst/>
        </a:prstGeom>
        <a:solidFill>
          <a:schemeClr val="accent5">
            <a:hueOff val="-59990"/>
            <a:satOff val="3261"/>
            <a:lumOff val="-6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Psalms: </a:t>
          </a:r>
        </a:p>
        <a:p>
          <a:pPr marL="0" lvl="0" indent="0" algn="ctr" defTabSz="533400">
            <a:lnSpc>
              <a:spcPct val="90000"/>
            </a:lnSpc>
            <a:spcBef>
              <a:spcPct val="0"/>
            </a:spcBef>
            <a:spcAft>
              <a:spcPct val="35000"/>
            </a:spcAft>
            <a:buNone/>
          </a:pPr>
          <a:r>
            <a:rPr lang="en-US" sz="1200" kern="1200" dirty="0"/>
            <a:t>c. 1410-500 B.C.</a:t>
          </a:r>
        </a:p>
      </dsp:txBody>
      <dsp:txXfrm>
        <a:off x="1721478" y="2176"/>
        <a:ext cx="1469827" cy="753107"/>
      </dsp:txXfrm>
    </dsp:sp>
    <dsp:sp modelId="{5CAB4C11-5B42-4FA9-AFF7-C4436988DC7F}">
      <dsp:nvSpPr>
        <dsp:cNvPr id="0" name=""/>
        <dsp:cNvSpPr/>
      </dsp:nvSpPr>
      <dsp:spPr>
        <a:xfrm>
          <a:off x="3316823" y="2176"/>
          <a:ext cx="1469827" cy="753107"/>
        </a:xfrm>
        <a:prstGeom prst="rect">
          <a:avLst/>
        </a:prstGeom>
        <a:solidFill>
          <a:schemeClr val="accent5">
            <a:hueOff val="-119981"/>
            <a:satOff val="6521"/>
            <a:lumOff val="-1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Proverbs and Song of Solomon: </a:t>
          </a:r>
        </a:p>
        <a:p>
          <a:pPr marL="0" lvl="0" indent="0" algn="ctr" defTabSz="533400">
            <a:lnSpc>
              <a:spcPct val="90000"/>
            </a:lnSpc>
            <a:spcBef>
              <a:spcPct val="0"/>
            </a:spcBef>
            <a:spcAft>
              <a:spcPct val="35000"/>
            </a:spcAft>
            <a:buNone/>
          </a:pPr>
          <a:r>
            <a:rPr lang="en-US" sz="1200" kern="1200" dirty="0"/>
            <a:t>c. 965 B.C.</a:t>
          </a:r>
        </a:p>
      </dsp:txBody>
      <dsp:txXfrm>
        <a:off x="3316823" y="2176"/>
        <a:ext cx="1469827" cy="753107"/>
      </dsp:txXfrm>
    </dsp:sp>
    <dsp:sp modelId="{93649043-6831-4094-A763-9504FB733BF0}">
      <dsp:nvSpPr>
        <dsp:cNvPr id="0" name=""/>
        <dsp:cNvSpPr/>
      </dsp:nvSpPr>
      <dsp:spPr>
        <a:xfrm>
          <a:off x="126133" y="880802"/>
          <a:ext cx="1469827" cy="753107"/>
        </a:xfrm>
        <a:prstGeom prst="rect">
          <a:avLst/>
        </a:prstGeom>
        <a:solidFill>
          <a:schemeClr val="accent5">
            <a:hueOff val="-179971"/>
            <a:satOff val="9782"/>
            <a:lumOff val="-1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Ecclesiastes: </a:t>
          </a:r>
        </a:p>
        <a:p>
          <a:pPr marL="0" lvl="0" indent="0" algn="ctr" defTabSz="533400">
            <a:lnSpc>
              <a:spcPct val="90000"/>
            </a:lnSpc>
            <a:spcBef>
              <a:spcPct val="0"/>
            </a:spcBef>
            <a:spcAft>
              <a:spcPct val="35000"/>
            </a:spcAft>
            <a:buNone/>
          </a:pPr>
          <a:r>
            <a:rPr lang="en-US" sz="1200" kern="1200" dirty="0"/>
            <a:t>c. 930 B.C.</a:t>
          </a:r>
        </a:p>
      </dsp:txBody>
      <dsp:txXfrm>
        <a:off x="126133" y="880802"/>
        <a:ext cx="1469827" cy="753107"/>
      </dsp:txXfrm>
    </dsp:sp>
    <dsp:sp modelId="{CEB3774B-8160-4D73-BD40-D6E82F6BC715}">
      <dsp:nvSpPr>
        <dsp:cNvPr id="0" name=""/>
        <dsp:cNvSpPr/>
      </dsp:nvSpPr>
      <dsp:spPr>
        <a:xfrm>
          <a:off x="1721478" y="880802"/>
          <a:ext cx="1469827" cy="753107"/>
        </a:xfrm>
        <a:prstGeom prst="rect">
          <a:avLst/>
        </a:prstGeom>
        <a:solidFill>
          <a:schemeClr val="accent5">
            <a:hueOff val="-239961"/>
            <a:satOff val="13042"/>
            <a:lumOff val="-24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Obadiah: </a:t>
          </a:r>
        </a:p>
        <a:p>
          <a:pPr marL="0" lvl="0" indent="0" algn="ctr" defTabSz="533400">
            <a:lnSpc>
              <a:spcPct val="90000"/>
            </a:lnSpc>
            <a:spcBef>
              <a:spcPct val="0"/>
            </a:spcBef>
            <a:spcAft>
              <a:spcPct val="35000"/>
            </a:spcAft>
            <a:buNone/>
          </a:pPr>
          <a:r>
            <a:rPr lang="en-US" sz="1200" kern="1200" dirty="0"/>
            <a:t>c. 848-840 B.C.</a:t>
          </a:r>
        </a:p>
      </dsp:txBody>
      <dsp:txXfrm>
        <a:off x="1721478" y="880802"/>
        <a:ext cx="1469827" cy="753107"/>
      </dsp:txXfrm>
    </dsp:sp>
    <dsp:sp modelId="{DB4087B0-C65A-4D58-9919-E944CAEA3E42}">
      <dsp:nvSpPr>
        <dsp:cNvPr id="0" name=""/>
        <dsp:cNvSpPr/>
      </dsp:nvSpPr>
      <dsp:spPr>
        <a:xfrm>
          <a:off x="3316823" y="880802"/>
          <a:ext cx="1469827" cy="753107"/>
        </a:xfrm>
        <a:prstGeom prst="rect">
          <a:avLst/>
        </a:prstGeom>
        <a:solidFill>
          <a:schemeClr val="accent5">
            <a:hueOff val="-299952"/>
            <a:satOff val="16303"/>
            <a:lumOff val="-3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Joel: </a:t>
          </a:r>
        </a:p>
        <a:p>
          <a:pPr marL="0" lvl="0" indent="0" algn="ctr" defTabSz="533400">
            <a:lnSpc>
              <a:spcPct val="90000"/>
            </a:lnSpc>
            <a:spcBef>
              <a:spcPct val="0"/>
            </a:spcBef>
            <a:spcAft>
              <a:spcPct val="35000"/>
            </a:spcAft>
            <a:buNone/>
          </a:pPr>
          <a:r>
            <a:rPr lang="en-US" sz="1200" kern="1200" dirty="0"/>
            <a:t>c. 835 – 796 B.C</a:t>
          </a:r>
        </a:p>
      </dsp:txBody>
      <dsp:txXfrm>
        <a:off x="3316823" y="880802"/>
        <a:ext cx="1469827" cy="753107"/>
      </dsp:txXfrm>
    </dsp:sp>
    <dsp:sp modelId="{AE198FB6-B2D3-4077-ABC5-2B4ECF0A568D}">
      <dsp:nvSpPr>
        <dsp:cNvPr id="0" name=""/>
        <dsp:cNvSpPr/>
      </dsp:nvSpPr>
      <dsp:spPr>
        <a:xfrm>
          <a:off x="126133" y="1759427"/>
          <a:ext cx="1469827" cy="753107"/>
        </a:xfrm>
        <a:prstGeom prst="rect">
          <a:avLst/>
        </a:prstGeom>
        <a:solidFill>
          <a:schemeClr val="accent5">
            <a:hueOff val="-359942"/>
            <a:satOff val="19563"/>
            <a:lumOff val="-3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Jonah</a:t>
          </a:r>
        </a:p>
        <a:p>
          <a:pPr marL="0" lvl="0" indent="0" algn="ctr" defTabSz="533400">
            <a:lnSpc>
              <a:spcPct val="90000"/>
            </a:lnSpc>
            <a:spcBef>
              <a:spcPct val="0"/>
            </a:spcBef>
            <a:spcAft>
              <a:spcPct val="35000"/>
            </a:spcAft>
            <a:buNone/>
          </a:pPr>
          <a:r>
            <a:rPr lang="en-US" sz="1200" kern="1200" dirty="0"/>
            <a:t>c. 790 – 739 B.C.</a:t>
          </a:r>
        </a:p>
      </dsp:txBody>
      <dsp:txXfrm>
        <a:off x="126133" y="1759427"/>
        <a:ext cx="1469827" cy="753107"/>
      </dsp:txXfrm>
    </dsp:sp>
    <dsp:sp modelId="{4D3479A5-BC9C-4C2D-A9EE-5B011E2F9B18}">
      <dsp:nvSpPr>
        <dsp:cNvPr id="0" name=""/>
        <dsp:cNvSpPr/>
      </dsp:nvSpPr>
      <dsp:spPr>
        <a:xfrm>
          <a:off x="1721478" y="1759427"/>
          <a:ext cx="1469827" cy="753107"/>
        </a:xfrm>
        <a:prstGeom prst="rect">
          <a:avLst/>
        </a:prstGeom>
        <a:solidFill>
          <a:schemeClr val="accent5">
            <a:hueOff val="-419932"/>
            <a:satOff val="22824"/>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Hosea and Amos: </a:t>
          </a:r>
        </a:p>
        <a:p>
          <a:pPr marL="0" lvl="0" indent="0" algn="ctr" defTabSz="533400">
            <a:lnSpc>
              <a:spcPct val="90000"/>
            </a:lnSpc>
            <a:spcBef>
              <a:spcPct val="0"/>
            </a:spcBef>
            <a:spcAft>
              <a:spcPct val="35000"/>
            </a:spcAft>
            <a:buNone/>
          </a:pPr>
          <a:r>
            <a:rPr lang="en-US" sz="1200" kern="1200" dirty="0"/>
            <a:t>c. 760 -725 B.C.</a:t>
          </a:r>
        </a:p>
      </dsp:txBody>
      <dsp:txXfrm>
        <a:off x="1721478" y="1759427"/>
        <a:ext cx="1469827" cy="753107"/>
      </dsp:txXfrm>
    </dsp:sp>
    <dsp:sp modelId="{6617B630-7FD9-446E-B52B-C4999BA5FCE3}">
      <dsp:nvSpPr>
        <dsp:cNvPr id="0" name=""/>
        <dsp:cNvSpPr/>
      </dsp:nvSpPr>
      <dsp:spPr>
        <a:xfrm>
          <a:off x="3316823" y="1759427"/>
          <a:ext cx="1469827" cy="753107"/>
        </a:xfrm>
        <a:prstGeom prst="rect">
          <a:avLst/>
        </a:prstGeom>
        <a:solidFill>
          <a:schemeClr val="accent5">
            <a:hueOff val="-479923"/>
            <a:satOff val="26084"/>
            <a:lumOff val="-4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Isaiah and Micah: </a:t>
          </a:r>
        </a:p>
        <a:p>
          <a:pPr marL="0" lvl="0" indent="0" algn="ctr" defTabSz="533400">
            <a:lnSpc>
              <a:spcPct val="90000"/>
            </a:lnSpc>
            <a:spcBef>
              <a:spcPct val="0"/>
            </a:spcBef>
            <a:spcAft>
              <a:spcPct val="35000"/>
            </a:spcAft>
            <a:buNone/>
          </a:pPr>
          <a:r>
            <a:rPr lang="en-US" sz="1200" kern="1200" dirty="0"/>
            <a:t>c. 739 – 681 B.C.</a:t>
          </a:r>
        </a:p>
      </dsp:txBody>
      <dsp:txXfrm>
        <a:off x="3316823" y="1759427"/>
        <a:ext cx="1469827" cy="753107"/>
      </dsp:txXfrm>
    </dsp:sp>
    <dsp:sp modelId="{B671FEB6-D9ED-4F7E-B34F-008103AD25B1}">
      <dsp:nvSpPr>
        <dsp:cNvPr id="0" name=""/>
        <dsp:cNvSpPr/>
      </dsp:nvSpPr>
      <dsp:spPr>
        <a:xfrm>
          <a:off x="146240" y="2638053"/>
          <a:ext cx="1469827" cy="753107"/>
        </a:xfrm>
        <a:prstGeom prst="rect">
          <a:avLst/>
        </a:prstGeom>
        <a:solidFill>
          <a:schemeClr val="accent5">
            <a:hueOff val="-539913"/>
            <a:satOff val="29344"/>
            <a:lumOff val="-54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Nahum: </a:t>
          </a:r>
        </a:p>
        <a:p>
          <a:pPr marL="0" lvl="0" indent="0" algn="ctr" defTabSz="533400">
            <a:lnSpc>
              <a:spcPct val="90000"/>
            </a:lnSpc>
            <a:spcBef>
              <a:spcPct val="0"/>
            </a:spcBef>
            <a:spcAft>
              <a:spcPct val="35000"/>
            </a:spcAft>
            <a:buNone/>
          </a:pPr>
          <a:r>
            <a:rPr lang="en-US" sz="1200" kern="1200" dirty="0"/>
            <a:t>c. 663–612 B.C.</a:t>
          </a:r>
        </a:p>
      </dsp:txBody>
      <dsp:txXfrm>
        <a:off x="146240" y="2638053"/>
        <a:ext cx="1469827" cy="753107"/>
      </dsp:txXfrm>
    </dsp:sp>
    <dsp:sp modelId="{ABBA86C1-B6D5-4F36-BD07-3602173D02D3}">
      <dsp:nvSpPr>
        <dsp:cNvPr id="0" name=""/>
        <dsp:cNvSpPr/>
      </dsp:nvSpPr>
      <dsp:spPr>
        <a:xfrm>
          <a:off x="1741586" y="2638053"/>
          <a:ext cx="1469827" cy="753107"/>
        </a:xfrm>
        <a:prstGeom prst="rect">
          <a:avLst/>
        </a:prstGeom>
        <a:solidFill>
          <a:schemeClr val="accent5">
            <a:hueOff val="-599904"/>
            <a:satOff val="32605"/>
            <a:lumOff val="-6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Habakkuk and Zephaniah: </a:t>
          </a:r>
        </a:p>
        <a:p>
          <a:pPr marL="0" lvl="0" indent="0" algn="ctr" defTabSz="533400">
            <a:lnSpc>
              <a:spcPct val="90000"/>
            </a:lnSpc>
            <a:spcBef>
              <a:spcPct val="0"/>
            </a:spcBef>
            <a:spcAft>
              <a:spcPct val="35000"/>
            </a:spcAft>
            <a:buNone/>
          </a:pPr>
          <a:r>
            <a:rPr lang="en-US" sz="1200" kern="1200" dirty="0"/>
            <a:t>c. 635-605 B.C</a:t>
          </a:r>
          <a:endParaRPr lang="en-US" sz="1200" b="0" kern="1200" dirty="0"/>
        </a:p>
      </dsp:txBody>
      <dsp:txXfrm>
        <a:off x="1741586" y="2638053"/>
        <a:ext cx="1469827" cy="753107"/>
      </dsp:txXfrm>
    </dsp:sp>
    <dsp:sp modelId="{D0F03F25-72AD-4A92-998A-CC71E4B25F7D}">
      <dsp:nvSpPr>
        <dsp:cNvPr id="0" name=""/>
        <dsp:cNvSpPr/>
      </dsp:nvSpPr>
      <dsp:spPr>
        <a:xfrm>
          <a:off x="3316823" y="2638053"/>
          <a:ext cx="1469827" cy="753107"/>
        </a:xfrm>
        <a:prstGeom prst="rect">
          <a:avLst/>
        </a:prstGeom>
        <a:solidFill>
          <a:schemeClr val="accent5">
            <a:hueOff val="-659894"/>
            <a:satOff val="35866"/>
            <a:lumOff val="-6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Jeremiah and Lamentations</a:t>
          </a:r>
        </a:p>
        <a:p>
          <a:pPr marL="0" lvl="0" indent="0" algn="ctr" defTabSz="533400">
            <a:lnSpc>
              <a:spcPct val="90000"/>
            </a:lnSpc>
            <a:spcBef>
              <a:spcPct val="0"/>
            </a:spcBef>
            <a:spcAft>
              <a:spcPct val="35000"/>
            </a:spcAft>
            <a:buNone/>
          </a:pPr>
          <a:r>
            <a:rPr lang="en-US" sz="1200" kern="1200" dirty="0"/>
            <a:t>c. 630-575 B.C.</a:t>
          </a:r>
          <a:endParaRPr lang="en-US" sz="1200" b="0" kern="1200" dirty="0"/>
        </a:p>
      </dsp:txBody>
      <dsp:txXfrm>
        <a:off x="3316823" y="2638053"/>
        <a:ext cx="1469827" cy="753107"/>
      </dsp:txXfrm>
    </dsp:sp>
    <dsp:sp modelId="{037DCEB3-5FCB-47C0-97BA-3F4B3D79D7FE}">
      <dsp:nvSpPr>
        <dsp:cNvPr id="0" name=""/>
        <dsp:cNvSpPr/>
      </dsp:nvSpPr>
      <dsp:spPr>
        <a:xfrm>
          <a:off x="146240" y="3516678"/>
          <a:ext cx="1469827" cy="753107"/>
        </a:xfrm>
        <a:prstGeom prst="rect">
          <a:avLst/>
        </a:prstGeom>
        <a:solidFill>
          <a:schemeClr val="accent5">
            <a:hueOff val="-719884"/>
            <a:satOff val="39126"/>
            <a:lumOff val="-72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Ezekiel and Daniel: </a:t>
          </a:r>
        </a:p>
        <a:p>
          <a:pPr marL="0" lvl="0" indent="0" algn="ctr" defTabSz="533400">
            <a:lnSpc>
              <a:spcPct val="90000"/>
            </a:lnSpc>
            <a:spcBef>
              <a:spcPct val="0"/>
            </a:spcBef>
            <a:spcAft>
              <a:spcPct val="35000"/>
            </a:spcAft>
            <a:buNone/>
          </a:pPr>
          <a:r>
            <a:rPr lang="en-US" sz="1200" b="0" kern="1200" dirty="0"/>
            <a:t>c. 593 – 530 B.C.</a:t>
          </a:r>
        </a:p>
      </dsp:txBody>
      <dsp:txXfrm>
        <a:off x="146240" y="3516678"/>
        <a:ext cx="1469827" cy="753107"/>
      </dsp:txXfrm>
    </dsp:sp>
    <dsp:sp modelId="{66404390-DF1A-479A-827A-EED344DCB0E3}">
      <dsp:nvSpPr>
        <dsp:cNvPr id="0" name=""/>
        <dsp:cNvSpPr/>
      </dsp:nvSpPr>
      <dsp:spPr>
        <a:xfrm>
          <a:off x="1721478" y="3516678"/>
          <a:ext cx="1469827" cy="753107"/>
        </a:xfrm>
        <a:prstGeom prst="rect">
          <a:avLst/>
        </a:prstGeom>
        <a:solidFill>
          <a:schemeClr val="accent5">
            <a:hueOff val="-779875"/>
            <a:satOff val="42386"/>
            <a:lumOff val="-7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Haggai and Zechariah</a:t>
          </a:r>
        </a:p>
        <a:p>
          <a:pPr marL="0" lvl="0" indent="0" algn="ctr" defTabSz="533400">
            <a:lnSpc>
              <a:spcPct val="90000"/>
            </a:lnSpc>
            <a:spcBef>
              <a:spcPct val="0"/>
            </a:spcBef>
            <a:spcAft>
              <a:spcPct val="35000"/>
            </a:spcAft>
            <a:buNone/>
          </a:pPr>
          <a:r>
            <a:rPr lang="en-US" sz="1200" b="0" kern="1200" dirty="0"/>
            <a:t>c. 520-470 B.C.</a:t>
          </a:r>
        </a:p>
      </dsp:txBody>
      <dsp:txXfrm>
        <a:off x="1721478" y="3516678"/>
        <a:ext cx="1469827" cy="753107"/>
      </dsp:txXfrm>
    </dsp:sp>
    <dsp:sp modelId="{4BA910C2-6606-4A4B-8D4B-E0FE042A69A4}">
      <dsp:nvSpPr>
        <dsp:cNvPr id="0" name=""/>
        <dsp:cNvSpPr/>
      </dsp:nvSpPr>
      <dsp:spPr>
        <a:xfrm>
          <a:off x="3316823" y="3516678"/>
          <a:ext cx="1469827" cy="753107"/>
        </a:xfrm>
        <a:prstGeom prst="rect">
          <a:avLst/>
        </a:prstGeom>
        <a:solidFill>
          <a:schemeClr val="accent5">
            <a:hueOff val="-839865"/>
            <a:satOff val="45647"/>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Malachi</a:t>
          </a:r>
        </a:p>
        <a:p>
          <a:pPr marL="0" lvl="0" indent="0" algn="ctr" defTabSz="533400">
            <a:lnSpc>
              <a:spcPct val="90000"/>
            </a:lnSpc>
            <a:spcBef>
              <a:spcPct val="0"/>
            </a:spcBef>
            <a:spcAft>
              <a:spcPct val="35000"/>
            </a:spcAft>
            <a:buNone/>
          </a:pPr>
          <a:r>
            <a:rPr lang="en-US" sz="1200" b="0" kern="1200" dirty="0"/>
            <a:t>c. 440 – 400 B.C.</a:t>
          </a:r>
        </a:p>
      </dsp:txBody>
      <dsp:txXfrm>
        <a:off x="3316823" y="3516678"/>
        <a:ext cx="1469827" cy="7531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3/31/2026</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3/31/2026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6044" y="0"/>
            <a:ext cx="4461334"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799"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799"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3812" y="609600"/>
            <a:ext cx="4914900" cy="1447800"/>
          </a:xfrm>
        </p:spPr>
        <p:txBody>
          <a:bodyPr anchor="t">
            <a:normAutofit/>
          </a:bodyPr>
          <a:lstStyle>
            <a:lvl1pPr>
              <a:defRPr sz="3199"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412" cy="381000"/>
          </a:xfrm>
        </p:spPr>
        <p:txBody>
          <a:bodyPr/>
          <a:lstStyle>
            <a:lvl1pPr algn="ctr">
              <a:defRPr sz="2399"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3812" y="2743200"/>
            <a:ext cx="1013460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39229549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8"/>
            <a:ext cx="12188828"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212" y="429770"/>
            <a:ext cx="10238613"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459" y="2865439"/>
            <a:ext cx="10238293"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0722" y="-1738628"/>
            <a:ext cx="3118759" cy="4638723"/>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59760" y="0"/>
            <a:ext cx="8113187"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81420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8349" y="457200"/>
            <a:ext cx="6271150"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8349" y="1685038"/>
            <a:ext cx="6271150"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020" y="6356351"/>
            <a:ext cx="2742486"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0596" y="6356351"/>
            <a:ext cx="4113728"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38272" y="6356351"/>
            <a:ext cx="2742486"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6566" y="83616"/>
            <a:ext cx="73152" cy="548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8349" y="1230186"/>
            <a:ext cx="6216301"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081" y="321288"/>
            <a:ext cx="4049737"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220615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r>
              <a:rPr lang="en-US"/>
              <a:t>Jan-11-2022</a:t>
            </a: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bibleref.com/biblepassage/?search=Exodus_34:27&#8211;29" TargetMode="External"/><Relationship Id="rId13" Type="http://schemas.openxmlformats.org/officeDocument/2006/relationships/hyperlink" Target="https://www.bibleref.com/biblepassage/?search=Exodus_3:6" TargetMode="External"/><Relationship Id="rId18" Type="http://schemas.openxmlformats.org/officeDocument/2006/relationships/hyperlink" Target="https://www.bibleref.com/biblepassage/?search=Galatians_3:16-17" TargetMode="External"/><Relationship Id="rId3" Type="http://schemas.openxmlformats.org/officeDocument/2006/relationships/hyperlink" Target="https://www.bibleref.com/biblepassage/?search=Exodus_1:1" TargetMode="External"/><Relationship Id="rId21" Type="http://schemas.openxmlformats.org/officeDocument/2006/relationships/hyperlink" Target="https://answersingenesis.org/archaeology/ancient-egypt/a-correct-chronology/" TargetMode="External"/><Relationship Id="rId7" Type="http://schemas.openxmlformats.org/officeDocument/2006/relationships/hyperlink" Target="https://www.bibleref.com/biblepassage/?search=Exodus_34:4" TargetMode="External"/><Relationship Id="rId12" Type="http://schemas.openxmlformats.org/officeDocument/2006/relationships/hyperlink" Target="https://www.bibleref.com/biblepassage/?search=Deuteronomy_31:9" TargetMode="External"/><Relationship Id="rId17" Type="http://schemas.openxmlformats.org/officeDocument/2006/relationships/hyperlink" Target="https://www.bibleref.com/biblepassage/?search=1_Kings_6:1" TargetMode="External"/><Relationship Id="rId2" Type="http://schemas.openxmlformats.org/officeDocument/2006/relationships/hyperlink" Target="https://www.bibleref.com/biblepassage/?search=Exodus_19:1" TargetMode="External"/><Relationship Id="rId16" Type="http://schemas.openxmlformats.org/officeDocument/2006/relationships/hyperlink" Target="https://www.bibleref.com/biblepassage/?search=Luke_2:22&#8211;23" TargetMode="External"/><Relationship Id="rId20" Type="http://schemas.openxmlformats.org/officeDocument/2006/relationships/hyperlink" Target="https://www.bibleref.com/biblepassage/?search=Genesis_12:10-20" TargetMode="External"/><Relationship Id="rId1" Type="http://schemas.openxmlformats.org/officeDocument/2006/relationships/slideLayout" Target="../slideLayouts/slideLayout8.xml"/><Relationship Id="rId6" Type="http://schemas.openxmlformats.org/officeDocument/2006/relationships/hyperlink" Target="https://www.bibleref.com/biblepassage/?search=Exodus_17:14" TargetMode="External"/><Relationship Id="rId11" Type="http://schemas.openxmlformats.org/officeDocument/2006/relationships/hyperlink" Target="https://www.bibleref.com/biblepassage/?search=Numbers_33:2" TargetMode="External"/><Relationship Id="rId5" Type="http://schemas.openxmlformats.org/officeDocument/2006/relationships/hyperlink" Target="https://www.bibleref.com/biblepassage/?search=Exodus_24:4" TargetMode="External"/><Relationship Id="rId15" Type="http://schemas.openxmlformats.org/officeDocument/2006/relationships/hyperlink" Target="https://www.bibleref.com/biblepassage/?search=Exodus_13:2" TargetMode="External"/><Relationship Id="rId10" Type="http://schemas.openxmlformats.org/officeDocument/2006/relationships/hyperlink" Target="https://www.bibleref.com/biblepassage/?search=Exodus_23:1-33" TargetMode="External"/><Relationship Id="rId19" Type="http://schemas.openxmlformats.org/officeDocument/2006/relationships/hyperlink" Target="https://www.bibleref.com/biblepassage/?search=Exodus_12:40-41" TargetMode="External"/><Relationship Id="rId4" Type="http://schemas.openxmlformats.org/officeDocument/2006/relationships/hyperlink" Target="https://www.bibleref.com/biblepassage/?search=Hebrews_11:22" TargetMode="External"/><Relationship Id="rId9" Type="http://schemas.openxmlformats.org/officeDocument/2006/relationships/hyperlink" Target="https://www.bibleref.com/biblepassage/?search=Exodus_20:22-26" TargetMode="External"/><Relationship Id="rId14" Type="http://schemas.openxmlformats.org/officeDocument/2006/relationships/hyperlink" Target="https://www.bibleref.com/biblepassage/?search=Mark_12:26" TargetMode="External"/><Relationship Id="rId22" Type="http://schemas.openxmlformats.org/officeDocument/2006/relationships/hyperlink" Target="https://answersingenesis.org/archaeology/ancient-egypt/the-pharaohs-of-the-bible/?srsltid=AfmBOorKnOsat7ZDiJRaTKPT1V2aQN-kcb9fAtGYsxkdCxUztoZrCmt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ref.com/biblepassage/?search=Exodus_7:7" TargetMode="External"/><Relationship Id="rId13" Type="http://schemas.openxmlformats.org/officeDocument/2006/relationships/hyperlink" Target="https://www.bibleref.com/biblepassage/?search=Numbers_14:34" TargetMode="External"/><Relationship Id="rId18" Type="http://schemas.openxmlformats.org/officeDocument/2006/relationships/hyperlink" Target="https://www.bibleref.com/biblepassage/?search=Acts_7:36" TargetMode="External"/><Relationship Id="rId3" Type="http://schemas.openxmlformats.org/officeDocument/2006/relationships/hyperlink" Target="https://www.bibleref.com/biblepassage/?search=Genesis_37:2" TargetMode="External"/><Relationship Id="rId7" Type="http://schemas.openxmlformats.org/officeDocument/2006/relationships/hyperlink" Target="https://www.bibleref.com/biblepassage/?search=Genesis_45:11" TargetMode="External"/><Relationship Id="rId12" Type="http://schemas.openxmlformats.org/officeDocument/2006/relationships/hyperlink" Target="https://www.bibleref.com/biblepassage/?search=Galatians_3:16&#8211;17" TargetMode="External"/><Relationship Id="rId17" Type="http://schemas.openxmlformats.org/officeDocument/2006/relationships/hyperlink" Target="https://www.bibleref.com/biblepassage/?search=Acts_7:30" TargetMode="External"/><Relationship Id="rId2" Type="http://schemas.openxmlformats.org/officeDocument/2006/relationships/hyperlink" Target="https://www.bibleref.com/biblepassage/?search=Genesis_12:1-5" TargetMode="External"/><Relationship Id="rId16" Type="http://schemas.openxmlformats.org/officeDocument/2006/relationships/hyperlink" Target="https://www.bibleref.com/biblepassage/?search=Exodus_2:11-15" TargetMode="External"/><Relationship Id="rId20" Type="http://schemas.openxmlformats.org/officeDocument/2006/relationships/hyperlink" Target="https://answersingenesis.org/archaeology/ancient-egypt/the-pharaohs-of-the-bible/?srsltid=AfmBOorKnOsat7ZDiJRaTKPT1V2aQN-kcb9fAtGYsxkdCxUztoZrCmtx" TargetMode="External"/><Relationship Id="rId1" Type="http://schemas.openxmlformats.org/officeDocument/2006/relationships/slideLayout" Target="../slideLayouts/slideLayout8.xml"/><Relationship Id="rId6" Type="http://schemas.openxmlformats.org/officeDocument/2006/relationships/hyperlink" Target="https://www.bibleref.com/biblepassage/?search=Genesis_50:26" TargetMode="External"/><Relationship Id="rId11" Type="http://schemas.openxmlformats.org/officeDocument/2006/relationships/hyperlink" Target="https://www.bibleref.com/biblepassage/?search=Exodus_12:40-41" TargetMode="External"/><Relationship Id="rId5" Type="http://schemas.openxmlformats.org/officeDocument/2006/relationships/hyperlink" Target="https://www.bibleref.com/biblepassage/?search=Genesis_47:9" TargetMode="External"/><Relationship Id="rId15" Type="http://schemas.openxmlformats.org/officeDocument/2006/relationships/hyperlink" Target="https://www.bibleref.com/biblepassage/?search=Acts_7:22-23" TargetMode="External"/><Relationship Id="rId10" Type="http://schemas.openxmlformats.org/officeDocument/2006/relationships/hyperlink" Target="https://ref.ly/1%20Kings%206.1;esv?t=biblia" TargetMode="External"/><Relationship Id="rId19" Type="http://schemas.openxmlformats.org/officeDocument/2006/relationships/hyperlink" Target="https://answersingenesis.org/archaeology/ancient-egypt/a-correct-chronology/" TargetMode="External"/><Relationship Id="rId4" Type="http://schemas.openxmlformats.org/officeDocument/2006/relationships/hyperlink" Target="https://www.bibleref.com/biblepassage/?search=Genesis_41:46" TargetMode="External"/><Relationship Id="rId9" Type="http://schemas.openxmlformats.org/officeDocument/2006/relationships/hyperlink" Target="https://www.bibleref.com/biblepassage/?search=Acts_7:23" TargetMode="External"/><Relationship Id="rId14" Type="http://schemas.openxmlformats.org/officeDocument/2006/relationships/hyperlink" Target="https://www.bibleref.com/biblepassage/?search=Deuteronomy_34: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bibleref.com/biblepassage/?search=Exodus_16:4" TargetMode="External"/><Relationship Id="rId3" Type="http://schemas.openxmlformats.org/officeDocument/2006/relationships/hyperlink" Target="https://www.bibleref.com/biblepassage/?search=Exodus_2:24-25" TargetMode="External"/><Relationship Id="rId7" Type="http://schemas.openxmlformats.org/officeDocument/2006/relationships/hyperlink" Target="https://www.bibleref.com/biblepassage/?search=Exodus_14:21-28" TargetMode="External"/><Relationship Id="rId2" Type="http://schemas.openxmlformats.org/officeDocument/2006/relationships/hyperlink" Target="https://www.bibleref.com/biblepassage/?search=Exodus_1:8-11" TargetMode="External"/><Relationship Id="rId1" Type="http://schemas.openxmlformats.org/officeDocument/2006/relationships/slideLayout" Target="../slideLayouts/slideLayout6.xml"/><Relationship Id="rId6" Type="http://schemas.openxmlformats.org/officeDocument/2006/relationships/hyperlink" Target="https://www.bibleref.com/Exodus/12/Exodus-12-27.html" TargetMode="External"/><Relationship Id="rId5" Type="http://schemas.openxmlformats.org/officeDocument/2006/relationships/hyperlink" Target="https://www.bibleref.com/biblepassage/?search=Exodus_4:21-23" TargetMode="External"/><Relationship Id="rId10" Type="http://schemas.openxmlformats.org/officeDocument/2006/relationships/hyperlink" Target="https://www.bibleref.com/biblepassage/?search=Exodus_20:2-17" TargetMode="External"/><Relationship Id="rId4" Type="http://schemas.openxmlformats.org/officeDocument/2006/relationships/hyperlink" Target="https://www.bibleref.com/biblepassage/?search=Exodus_3:1-6" TargetMode="External"/><Relationship Id="rId9" Type="http://schemas.openxmlformats.org/officeDocument/2006/relationships/hyperlink" Target="https://www.bibleref.com/biblepassage/?search=Exodus_17:5-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bibleref.com/biblepassage/?search=Hebrews_9:11-15" TargetMode="External"/><Relationship Id="rId3" Type="http://schemas.openxmlformats.org/officeDocument/2006/relationships/hyperlink" Target="https://www.bibleref.com/Exodus/3/Exodus-chapter-3.html" TargetMode="External"/><Relationship Id="rId7" Type="http://schemas.openxmlformats.org/officeDocument/2006/relationships/hyperlink" Target="https://www.bibleref.com/biblepassage/?search=1_Corinthians_5:6-8" TargetMode="External"/><Relationship Id="rId12" Type="http://schemas.openxmlformats.org/officeDocument/2006/relationships/hyperlink" Target="https://www.bibleref.com/biblepassage/?search=Revelation_11:3-6" TargetMode="External"/><Relationship Id="rId2" Type="http://schemas.openxmlformats.org/officeDocument/2006/relationships/hyperlink" Target="https://www.bibleref.com/biblepassage/?search=Exodus_1:8-20"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uke_22:14-20" TargetMode="External"/><Relationship Id="rId11" Type="http://schemas.openxmlformats.org/officeDocument/2006/relationships/hyperlink" Target="https://www.bibleref.com/biblepassage/?search=Exodus_7:14-21" TargetMode="External"/><Relationship Id="rId5" Type="http://schemas.openxmlformats.org/officeDocument/2006/relationships/hyperlink" Target="https://www.bibleref.com/biblepassage/?search=John_1:26-29" TargetMode="External"/><Relationship Id="rId10" Type="http://schemas.openxmlformats.org/officeDocument/2006/relationships/hyperlink" Target="https://www.bibleref.com/biblepassage/?search=1_Peter_2:9-10" TargetMode="External"/><Relationship Id="rId4" Type="http://schemas.openxmlformats.org/officeDocument/2006/relationships/hyperlink" Target="https://www.bibleref.com/Exodus/4/Exodus-chapter-4.html" TargetMode="External"/><Relationship Id="rId9" Type="http://schemas.openxmlformats.org/officeDocument/2006/relationships/hyperlink" Target="https://www.bibleref.com/biblepassage/?search=Exodus_19:3-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hyperlink" Target="https://www.bibleref.com/biblepassage/?search=Exodus_12:40-42"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2.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bibleref.com/biblepassage/?search=Exodus_40:34-38" TargetMode="External"/><Relationship Id="rId13" Type="http://schemas.openxmlformats.org/officeDocument/2006/relationships/hyperlink" Target="https://www.bibleref.com/biblepassage/?search=John_6:48-51" TargetMode="External"/><Relationship Id="rId3" Type="http://schemas.openxmlformats.org/officeDocument/2006/relationships/hyperlink" Target="https://www.bibleref.com/biblepassage/?search=Exodus_34:6-7" TargetMode="External"/><Relationship Id="rId7" Type="http://schemas.openxmlformats.org/officeDocument/2006/relationships/hyperlink" Target="https://www.bibleref.com/biblepassage/?search=Exodus_35:21-29" TargetMode="External"/><Relationship Id="rId12" Type="http://schemas.openxmlformats.org/officeDocument/2006/relationships/hyperlink" Target="https://www.bibleref.com/biblepassage/?search=John_4:10-14" TargetMode="External"/><Relationship Id="rId17" Type="http://schemas.openxmlformats.org/officeDocument/2006/relationships/hyperlink" Target="https://www.bibleref.com/biblepassage/?search=Ephesians_2:22" TargetMode="External"/><Relationship Id="rId2" Type="http://schemas.openxmlformats.org/officeDocument/2006/relationships/hyperlink" Target="https://www.bibleref.com/Exodus/1/Exodus-1-8.html" TargetMode="External"/><Relationship Id="rId16" Type="http://schemas.openxmlformats.org/officeDocument/2006/relationships/hyperlink" Target="https://www.bibleref.com/biblepassage/?search=1_Corinthians_6:19"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Exodus_34:29-33" TargetMode="External"/><Relationship Id="rId11" Type="http://schemas.openxmlformats.org/officeDocument/2006/relationships/hyperlink" Target="https://www.bibleref.com/biblepassage/?search=Exodus_17:1-6" TargetMode="External"/><Relationship Id="rId5" Type="http://schemas.openxmlformats.org/officeDocument/2006/relationships/hyperlink" Target="https://www.bibleref.com/biblepassage/?search=Exodus_32:11-28" TargetMode="External"/><Relationship Id="rId15" Type="http://schemas.openxmlformats.org/officeDocument/2006/relationships/hyperlink" Target="https://www.bibleref.com/biblepassage/?search=1_Corinthians_3:16" TargetMode="External"/><Relationship Id="rId10" Type="http://schemas.openxmlformats.org/officeDocument/2006/relationships/hyperlink" Target="https://www.bibleref.com/biblepassage/?search=Revelation_5:6-10" TargetMode="External"/><Relationship Id="rId4" Type="http://schemas.openxmlformats.org/officeDocument/2006/relationships/hyperlink" Target="https://www.bibleref.com/biblepassage/?search=Exodus_32:1-10" TargetMode="External"/><Relationship Id="rId9" Type="http://schemas.openxmlformats.org/officeDocument/2006/relationships/hyperlink" Target="https://www.bibleref.com/biblepassage/?search=1_Peter_1:17-21" TargetMode="External"/><Relationship Id="rId14" Type="http://schemas.openxmlformats.org/officeDocument/2006/relationships/hyperlink" Target="https://www.bibleref.com/biblepassage/?search=Hebrews_9:15-2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ref.com/biblepassage/?search=Exodus_32:11-14" TargetMode="External"/><Relationship Id="rId3" Type="http://schemas.openxmlformats.org/officeDocument/2006/relationships/hyperlink" Target="https://www.bibleref.com/Galatians/2/Galatians-2-16.html" TargetMode="External"/><Relationship Id="rId7" Type="http://schemas.openxmlformats.org/officeDocument/2006/relationships/hyperlink" Target="https://www.bibleref.com/1-Corinthians/1/1-Corinthians-1-9.html" TargetMode="External"/><Relationship Id="rId2" Type="http://schemas.openxmlformats.org/officeDocument/2006/relationships/hyperlink" Target="https://www.bibleref.com/biblepassage/?search=1_Corinthians_10:1-12"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1_Thessalonians_2:12" TargetMode="External"/><Relationship Id="rId11" Type="http://schemas.openxmlformats.org/officeDocument/2006/relationships/hyperlink" Target="https://www.bibleref.com/biblepassage/?search=Philippians_2:12-13" TargetMode="External"/><Relationship Id="rId5" Type="http://schemas.openxmlformats.org/officeDocument/2006/relationships/hyperlink" Target="https://www.bibleref.com/biblepassage/?search=Colossians_1:10" TargetMode="External"/><Relationship Id="rId10" Type="http://schemas.openxmlformats.org/officeDocument/2006/relationships/hyperlink" Target="https://www.bibleref.com/biblepassage/?search=Exodus_35:21-29" TargetMode="External"/><Relationship Id="rId4" Type="http://schemas.openxmlformats.org/officeDocument/2006/relationships/hyperlink" Target="https://www.bibleref.com/biblepassage/?search=Hebrews_11:6" TargetMode="External"/><Relationship Id="rId9" Type="http://schemas.openxmlformats.org/officeDocument/2006/relationships/hyperlink" Target="https://www.bibleref.com/biblepassage/?search=James_5: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bleref.com/biblepassage/?search=Exodus_20:1-7"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1.wdp"/><Relationship Id="rId7" Type="http://schemas.openxmlformats.org/officeDocument/2006/relationships/hyperlink" Target="https://answersingenesis.org/" TargetMode="External"/><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bibleref.com/biblepassage/?search=Exodus_34:5-8"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bibleref.com/biblepassage/?search=Hebrews_9:11-15" TargetMode="External"/><Relationship Id="rId3" Type="http://schemas.openxmlformats.org/officeDocument/2006/relationships/hyperlink" Target="https://www.bibleref.com/Exodus/3/Exodus-chapter-3.html" TargetMode="External"/><Relationship Id="rId7" Type="http://schemas.openxmlformats.org/officeDocument/2006/relationships/hyperlink" Target="https://www.bibleref.com/biblepassage/?search=1_Corinthians_5:6-8" TargetMode="External"/><Relationship Id="rId12" Type="http://schemas.openxmlformats.org/officeDocument/2006/relationships/hyperlink" Target="https://www.bibleref.com/biblepassage/?search=Revelation_11:3-6" TargetMode="External"/><Relationship Id="rId2" Type="http://schemas.openxmlformats.org/officeDocument/2006/relationships/hyperlink" Target="https://www.bibleref.com/biblepassage/?search=Exodus_1:8-20"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uke_22:14-20" TargetMode="External"/><Relationship Id="rId11" Type="http://schemas.openxmlformats.org/officeDocument/2006/relationships/hyperlink" Target="https://www.bibleref.com/biblepassage/?search=Exodus_7:14-21" TargetMode="External"/><Relationship Id="rId5" Type="http://schemas.openxmlformats.org/officeDocument/2006/relationships/hyperlink" Target="https://www.bibleref.com/biblepassage/?search=John_1:26-29" TargetMode="External"/><Relationship Id="rId10" Type="http://schemas.openxmlformats.org/officeDocument/2006/relationships/hyperlink" Target="https://www.bibleref.com/biblepassage/?search=1_Peter_2:9-10" TargetMode="External"/><Relationship Id="rId4" Type="http://schemas.openxmlformats.org/officeDocument/2006/relationships/hyperlink" Target="https://www.bibleref.com/Exodus/4/Exodus-chapter-4.html" TargetMode="External"/><Relationship Id="rId9" Type="http://schemas.openxmlformats.org/officeDocument/2006/relationships/hyperlink" Target="https://www.bibleref.com/biblepassage/?search=Exodus_19:3-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bleref.com/biblepassage/?search=Exodus_20:1-7"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bleref.com/biblepassage/?search=Exodus_34:5-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bibleref.com/biblepassage/?search=Genesis_3:1-24" TargetMode="External"/><Relationship Id="rId13" Type="http://schemas.openxmlformats.org/officeDocument/2006/relationships/hyperlink" Target="https://www.bibleref.com/biblepassage/?search=Acts_2:22-24" TargetMode="External"/><Relationship Id="rId18" Type="http://schemas.openxmlformats.org/officeDocument/2006/relationships/hyperlink" Target="https://www.bibleref.com/Acts/1/Acts-chapter-1.html" TargetMode="External"/><Relationship Id="rId3" Type="http://schemas.openxmlformats.org/officeDocument/2006/relationships/hyperlink" Target="https://www.bibleref.com/biblepassage/?search=Luke_20:34-38" TargetMode="External"/><Relationship Id="rId21" Type="http://schemas.openxmlformats.org/officeDocument/2006/relationships/hyperlink" Target="https://www.bibleref.com/biblepassage/?search=Ephesians_2:8-9" TargetMode="External"/><Relationship Id="rId7" Type="http://schemas.openxmlformats.org/officeDocument/2006/relationships/hyperlink" Target="https://www.bibleref.com/biblepassage/?search=Exodus_20:8-11" TargetMode="External"/><Relationship Id="rId12" Type="http://schemas.openxmlformats.org/officeDocument/2006/relationships/hyperlink" Target="https://www.bibleref.com/biblepassage/?search=John_3:16" TargetMode="External"/><Relationship Id="rId17" Type="http://schemas.openxmlformats.org/officeDocument/2006/relationships/hyperlink" Target="https://www.bibleref.com/Ezra/1/Ezra-chapter-1.html" TargetMode="External"/><Relationship Id="rId2" Type="http://schemas.openxmlformats.org/officeDocument/2006/relationships/hyperlink" Target="https://www.bibleref.com/biblepassage/?search=Mark_12:24-27" TargetMode="External"/><Relationship Id="rId16" Type="http://schemas.openxmlformats.org/officeDocument/2006/relationships/hyperlink" Target="https://www.bibleref.com/biblepassage/?search=1_Kings_18:3-4" TargetMode="External"/><Relationship Id="rId20" Type="http://schemas.openxmlformats.org/officeDocument/2006/relationships/hyperlink" Target="https://www.bibleref.com/biblepassage/?search=Romans_11:25-27"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Genesis_1:1-31" TargetMode="External"/><Relationship Id="rId11" Type="http://schemas.openxmlformats.org/officeDocument/2006/relationships/hyperlink" Target="https://www.bibleref.com/Genesis/3/Genesis-3-15.html" TargetMode="External"/><Relationship Id="rId5" Type="http://schemas.openxmlformats.org/officeDocument/2006/relationships/hyperlink" Target="https://www.bibleref.com/biblepassage/?search=Psalm_19:1-3" TargetMode="External"/><Relationship Id="rId15" Type="http://schemas.openxmlformats.org/officeDocument/2006/relationships/hyperlink" Target="https://www.bibleref.com/biblepassage/?search=1_Kings_19:13-18" TargetMode="External"/><Relationship Id="rId10" Type="http://schemas.openxmlformats.org/officeDocument/2006/relationships/hyperlink" Target="https://www.bibleref.com/Genesis/12/Genesis-chapter-12.html" TargetMode="External"/><Relationship Id="rId19" Type="http://schemas.openxmlformats.org/officeDocument/2006/relationships/hyperlink" Target="https://jewsforjesus.org/" TargetMode="External"/><Relationship Id="rId4" Type="http://schemas.openxmlformats.org/officeDocument/2006/relationships/hyperlink" Target="https://www.bibleref.com/biblepassage/?search=Isaiah_45:18" TargetMode="External"/><Relationship Id="rId9" Type="http://schemas.openxmlformats.org/officeDocument/2006/relationships/hyperlink" Target="https://www.bibleref.com/Genesis/1/Genesis-chapter-1.html" TargetMode="External"/><Relationship Id="rId14" Type="http://schemas.openxmlformats.org/officeDocument/2006/relationships/hyperlink" Target="https://www.bibleref.com/Genesis/6/Genesis-chapter-6.html" TargetMode="External"/><Relationship Id="rId22" Type="http://schemas.openxmlformats.org/officeDocument/2006/relationships/hyperlink" Target="https://www.bibleref.com/Hebrews/11/Hebrews-chapter-11.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2412" y="838200"/>
            <a:ext cx="5896563" cy="2801112"/>
          </a:xfrm>
        </p:spPr>
        <p:txBody>
          <a:bodyPr>
            <a:normAutofit/>
          </a:bodyPr>
          <a:lstStyle/>
          <a:p>
            <a:pPr algn="ctr"/>
            <a:r>
              <a:rPr lang="en-US" sz="5400" dirty="0">
                <a:latin typeface="Century Gothic" panose="020B0502020202020204" pitchFamily="34" charset="0"/>
              </a:rPr>
              <a:t>Exodus</a:t>
            </a:r>
          </a:p>
        </p:txBody>
      </p:sp>
      <p:sp>
        <p:nvSpPr>
          <p:cNvPr id="3" name="Subtitle 2"/>
          <p:cNvSpPr>
            <a:spLocks noGrp="1"/>
          </p:cNvSpPr>
          <p:nvPr>
            <p:ph type="subTitle" idx="1"/>
          </p:nvPr>
        </p:nvSpPr>
        <p:spPr>
          <a:xfrm>
            <a:off x="5637212" y="3962400"/>
            <a:ext cx="5518333" cy="1143000"/>
          </a:xfrm>
        </p:spPr>
        <p:txBody>
          <a:bodyPr>
            <a:normAutofit/>
          </a:bodyPr>
          <a:lstStyle/>
          <a:p>
            <a:pPr algn="ctr"/>
            <a:r>
              <a:rPr lang="en-US" sz="2800" dirty="0">
                <a:latin typeface="Century Gothic" panose="020B0502020202020204" pitchFamily="34" charset="0"/>
              </a:rPr>
              <a:t>Book 2</a:t>
            </a:r>
          </a:p>
        </p:txBody>
      </p:sp>
      <p:sp>
        <p:nvSpPr>
          <p:cNvPr id="10" name="Slide Number Placeholder 9">
            <a:extLst>
              <a:ext uri="{FF2B5EF4-FFF2-40B4-BE49-F238E27FC236}">
                <a16:creationId xmlns:a16="http://schemas.microsoft.com/office/drawing/2014/main" id="{471F100A-E1BF-43A5-998B-216D87C87B69}"/>
              </a:ext>
            </a:extLst>
          </p:cNvPr>
          <p:cNvSpPr>
            <a:spLocks noGrp="1"/>
          </p:cNvSpPr>
          <p:nvPr>
            <p:ph type="sldNum" sz="quarter" idx="12"/>
          </p:nvPr>
        </p:nvSpPr>
        <p:spPr/>
        <p:txBody>
          <a:bodyPr/>
          <a:lstStyle/>
          <a:p>
            <a:fld id="{EB37DED6-D4C7-42EE-AB49-D2E39E64FDE4}" type="slidenum">
              <a:rPr lang="en-US" smtClean="0"/>
              <a:pPr/>
              <a:t>1</a:t>
            </a:fld>
            <a:endParaRPr lang="en-US"/>
          </a:p>
        </p:txBody>
      </p:sp>
    </p:spTree>
    <p:extLst>
      <p:ext uri="{BB962C8B-B14F-4D97-AF65-F5344CB8AC3E}">
        <p14:creationId xmlns:p14="http://schemas.microsoft.com/office/powerpoint/2010/main" val="21987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94AE-BE51-6DA0-DA8E-E567A2E4D2B4}"/>
              </a:ext>
            </a:extLst>
          </p:cNvPr>
          <p:cNvSpPr>
            <a:spLocks noGrp="1"/>
          </p:cNvSpPr>
          <p:nvPr>
            <p:ph type="title"/>
          </p:nvPr>
        </p:nvSpPr>
        <p:spPr>
          <a:xfrm>
            <a:off x="1096994" y="286605"/>
            <a:ext cx="10055781" cy="336100"/>
          </a:xfrm>
        </p:spPr>
        <p:txBody>
          <a:bodyPr>
            <a:noAutofit/>
          </a:bodyPr>
          <a:lstStyle/>
          <a:p>
            <a:pPr algn="ctr"/>
            <a:r>
              <a:rPr lang="en-US" sz="2400" b="1" dirty="0">
                <a:solidFill>
                  <a:srgbClr val="7030A0"/>
                </a:solidFill>
              </a:rPr>
              <a:t>BIBLICAL CHRONOLOGICAL BACKGROUND</a:t>
            </a:r>
          </a:p>
        </p:txBody>
      </p:sp>
      <p:sp>
        <p:nvSpPr>
          <p:cNvPr id="3" name="Slide Number Placeholder 2">
            <a:extLst>
              <a:ext uri="{FF2B5EF4-FFF2-40B4-BE49-F238E27FC236}">
                <a16:creationId xmlns:a16="http://schemas.microsoft.com/office/drawing/2014/main" id="{54408CD8-71FC-DFC2-7003-A2C93D37D0CE}"/>
              </a:ext>
            </a:extLst>
          </p:cNvPr>
          <p:cNvSpPr>
            <a:spLocks noGrp="1"/>
          </p:cNvSpPr>
          <p:nvPr>
            <p:ph type="sldNum" sz="quarter" idx="12"/>
          </p:nvPr>
        </p:nvSpPr>
        <p:spPr/>
        <p:txBody>
          <a:bodyPr/>
          <a:lstStyle/>
          <a:p>
            <a:fld id="{EB37DED6-D4C7-42EE-AB49-D2E39E64FDE4}" type="slidenum">
              <a:rPr lang="en-US" smtClean="0"/>
              <a:t>10</a:t>
            </a:fld>
            <a:endParaRPr lang="en-US"/>
          </a:p>
        </p:txBody>
      </p:sp>
      <p:pic>
        <p:nvPicPr>
          <p:cNvPr id="16" name="Content Placeholder 6" descr="Chart&#10;&#10;Description automatically generated">
            <a:extLst>
              <a:ext uri="{FF2B5EF4-FFF2-40B4-BE49-F238E27FC236}">
                <a16:creationId xmlns:a16="http://schemas.microsoft.com/office/drawing/2014/main" id="{26694F24-32A4-76BA-FB28-C94C844143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5739" y="600718"/>
            <a:ext cx="10040545" cy="5835400"/>
          </a:xfrm>
          <a:prstGeom prst="rect">
            <a:avLst/>
          </a:prstGeom>
        </p:spPr>
      </p:pic>
      <p:grpSp>
        <p:nvGrpSpPr>
          <p:cNvPr id="17" name="Group 16">
            <a:extLst>
              <a:ext uri="{FF2B5EF4-FFF2-40B4-BE49-F238E27FC236}">
                <a16:creationId xmlns:a16="http://schemas.microsoft.com/office/drawing/2014/main" id="{CDB0131D-CB32-224E-4DF0-A663DFE3BD6B}"/>
              </a:ext>
            </a:extLst>
          </p:cNvPr>
          <p:cNvGrpSpPr/>
          <p:nvPr/>
        </p:nvGrpSpPr>
        <p:grpSpPr>
          <a:xfrm>
            <a:off x="1281082" y="593447"/>
            <a:ext cx="9864941" cy="4356392"/>
            <a:chOff x="1161711" y="700125"/>
            <a:chExt cx="9867511" cy="4357526"/>
          </a:xfrm>
        </p:grpSpPr>
        <p:pic>
          <p:nvPicPr>
            <p:cNvPr id="18" name="Picture 17" descr="Logo&#10;&#10;Description automatically generated">
              <a:extLst>
                <a:ext uri="{FF2B5EF4-FFF2-40B4-BE49-F238E27FC236}">
                  <a16:creationId xmlns:a16="http://schemas.microsoft.com/office/drawing/2014/main" id="{C9E3BB4E-D7A4-DAFF-746B-E7949DD69F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040C6BC-090D-5054-23AF-CD494745FF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20" name="Arrow: Right 19">
              <a:extLst>
                <a:ext uri="{FF2B5EF4-FFF2-40B4-BE49-F238E27FC236}">
                  <a16:creationId xmlns:a16="http://schemas.microsoft.com/office/drawing/2014/main" id="{2BA1CA7D-20AF-CB09-2437-7E3EFCD38EFD}"/>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21" name="Picture 20" descr="A picture containing logo&#10;&#10;Description automatically generated">
              <a:extLst>
                <a:ext uri="{FF2B5EF4-FFF2-40B4-BE49-F238E27FC236}">
                  <a16:creationId xmlns:a16="http://schemas.microsoft.com/office/drawing/2014/main" id="{242FD30D-0349-C870-E7D9-76BCAB3AF8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4D72BACA-3BA6-3F13-BC00-EB6F3B15498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B9B009DF-290E-91FA-1049-2889E6F716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B9257887-6D28-3B8D-8476-19DB6B452F7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35F8D392-152D-C2BE-3B62-27F3CE60B42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26" name="Arrow: Right 25">
              <a:extLst>
                <a:ext uri="{FF2B5EF4-FFF2-40B4-BE49-F238E27FC236}">
                  <a16:creationId xmlns:a16="http://schemas.microsoft.com/office/drawing/2014/main" id="{80DC21D9-7908-0D95-3A13-B82F7C9A3302}"/>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27" name="Arrow: Bent-Up 26">
              <a:extLst>
                <a:ext uri="{FF2B5EF4-FFF2-40B4-BE49-F238E27FC236}">
                  <a16:creationId xmlns:a16="http://schemas.microsoft.com/office/drawing/2014/main" id="{E501A067-31CA-63F8-0CD6-254111466095}"/>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28" name="TextBox 27">
              <a:extLst>
                <a:ext uri="{FF2B5EF4-FFF2-40B4-BE49-F238E27FC236}">
                  <a16:creationId xmlns:a16="http://schemas.microsoft.com/office/drawing/2014/main" id="{174674C8-4853-BD4C-F03A-EC8CA8A84C66}"/>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29" name="TextBox 28">
              <a:extLst>
                <a:ext uri="{FF2B5EF4-FFF2-40B4-BE49-F238E27FC236}">
                  <a16:creationId xmlns:a16="http://schemas.microsoft.com/office/drawing/2014/main" id="{B9F2B161-2B7C-5D6F-0819-EF36AF5223DB}"/>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30" name="TextBox 29">
              <a:extLst>
                <a:ext uri="{FF2B5EF4-FFF2-40B4-BE49-F238E27FC236}">
                  <a16:creationId xmlns:a16="http://schemas.microsoft.com/office/drawing/2014/main" id="{899ADB88-90D0-7C97-FD44-D8C8F4DF7524}"/>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31" name="TextBox 30">
            <a:extLst>
              <a:ext uri="{FF2B5EF4-FFF2-40B4-BE49-F238E27FC236}">
                <a16:creationId xmlns:a16="http://schemas.microsoft.com/office/drawing/2014/main" id="{247D185C-ED7E-59A8-B3FD-B6D3CCFE707B}"/>
              </a:ext>
            </a:extLst>
          </p:cNvPr>
          <p:cNvSpPr txBox="1"/>
          <p:nvPr/>
        </p:nvSpPr>
        <p:spPr>
          <a:xfrm>
            <a:off x="3998703"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32" name="TextBox 31">
            <a:extLst>
              <a:ext uri="{FF2B5EF4-FFF2-40B4-BE49-F238E27FC236}">
                <a16:creationId xmlns:a16="http://schemas.microsoft.com/office/drawing/2014/main" id="{28FD75A9-D36A-DE23-C80A-54C2526C11C6}"/>
              </a:ext>
            </a:extLst>
          </p:cNvPr>
          <p:cNvSpPr txBox="1"/>
          <p:nvPr/>
        </p:nvSpPr>
        <p:spPr>
          <a:xfrm>
            <a:off x="8197815"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33" name="TextBox 32">
            <a:extLst>
              <a:ext uri="{FF2B5EF4-FFF2-40B4-BE49-F238E27FC236}">
                <a16:creationId xmlns:a16="http://schemas.microsoft.com/office/drawing/2014/main" id="{1FC9BBF4-ABB8-9A0A-21F5-68A9C9D262F7}"/>
              </a:ext>
            </a:extLst>
          </p:cNvPr>
          <p:cNvSpPr txBox="1"/>
          <p:nvPr/>
        </p:nvSpPr>
        <p:spPr>
          <a:xfrm>
            <a:off x="1194531"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34" name="TextBox 33">
            <a:extLst>
              <a:ext uri="{FF2B5EF4-FFF2-40B4-BE49-F238E27FC236}">
                <a16:creationId xmlns:a16="http://schemas.microsoft.com/office/drawing/2014/main" id="{60018675-DA25-B332-C5FA-211512605111}"/>
              </a:ext>
            </a:extLst>
          </p:cNvPr>
          <p:cNvSpPr txBox="1"/>
          <p:nvPr/>
        </p:nvSpPr>
        <p:spPr>
          <a:xfrm>
            <a:off x="7020763" y="5182334"/>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35" name="TextBox 34">
            <a:extLst>
              <a:ext uri="{FF2B5EF4-FFF2-40B4-BE49-F238E27FC236}">
                <a16:creationId xmlns:a16="http://schemas.microsoft.com/office/drawing/2014/main" id="{88E59DF8-717A-593E-71FB-B35F2C9CE92F}"/>
              </a:ext>
            </a:extLst>
          </p:cNvPr>
          <p:cNvSpPr txBox="1"/>
          <p:nvPr/>
        </p:nvSpPr>
        <p:spPr>
          <a:xfrm>
            <a:off x="6765833"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36" name="TextBox 35">
            <a:extLst>
              <a:ext uri="{FF2B5EF4-FFF2-40B4-BE49-F238E27FC236}">
                <a16:creationId xmlns:a16="http://schemas.microsoft.com/office/drawing/2014/main" id="{6DED3D18-969B-7070-7B26-7E86597C328D}"/>
              </a:ext>
            </a:extLst>
          </p:cNvPr>
          <p:cNvSpPr txBox="1"/>
          <p:nvPr/>
        </p:nvSpPr>
        <p:spPr>
          <a:xfrm>
            <a:off x="6940350"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37" name="Straight Arrow Connector 36">
            <a:extLst>
              <a:ext uri="{FF2B5EF4-FFF2-40B4-BE49-F238E27FC236}">
                <a16:creationId xmlns:a16="http://schemas.microsoft.com/office/drawing/2014/main" id="{92E60D93-BE7D-5B54-7CFD-13A3F2B17A05}"/>
              </a:ext>
            </a:extLst>
          </p:cNvPr>
          <p:cNvCxnSpPr>
            <a:cxnSpLocks/>
          </p:cNvCxnSpPr>
          <p:nvPr/>
        </p:nvCxnSpPr>
        <p:spPr>
          <a:xfrm>
            <a:off x="3195299"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ADE631-5CBB-1DB6-C8B5-7AAC35A54A77}"/>
              </a:ext>
            </a:extLst>
          </p:cNvPr>
          <p:cNvSpPr txBox="1"/>
          <p:nvPr/>
        </p:nvSpPr>
        <p:spPr>
          <a:xfrm>
            <a:off x="3041031"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cxnSp>
        <p:nvCxnSpPr>
          <p:cNvPr id="39" name="Straight Connector 38">
            <a:extLst>
              <a:ext uri="{FF2B5EF4-FFF2-40B4-BE49-F238E27FC236}">
                <a16:creationId xmlns:a16="http://schemas.microsoft.com/office/drawing/2014/main" id="{34525444-1FEB-B058-66D9-49933AA1E87E}"/>
              </a:ext>
            </a:extLst>
          </p:cNvPr>
          <p:cNvCxnSpPr/>
          <p:nvPr/>
        </p:nvCxnSpPr>
        <p:spPr>
          <a:xfrm>
            <a:off x="10209212"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421750B-76EB-3021-A7AB-7E2A89579B9C}"/>
              </a:ext>
            </a:extLst>
          </p:cNvPr>
          <p:cNvSpPr txBox="1"/>
          <p:nvPr/>
        </p:nvSpPr>
        <p:spPr>
          <a:xfrm>
            <a:off x="8537073" y="6205286"/>
            <a:ext cx="1369068" cy="230832"/>
          </a:xfrm>
          <a:prstGeom prst="rect">
            <a:avLst/>
          </a:prstGeom>
          <a:noFill/>
        </p:spPr>
        <p:txBody>
          <a:bodyPr wrap="square" rtlCol="0">
            <a:spAutoFit/>
          </a:bodyPr>
          <a:lstStyle/>
          <a:p>
            <a:pPr lvl="0" algn="ctr" defTabSz="914400">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27167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F13C-9A31-67E9-F856-A89BBC0E6451}"/>
              </a:ext>
            </a:extLst>
          </p:cNvPr>
          <p:cNvSpPr>
            <a:spLocks noGrp="1"/>
          </p:cNvSpPr>
          <p:nvPr>
            <p:ph type="ctrTitle"/>
          </p:nvPr>
        </p:nvSpPr>
        <p:spPr>
          <a:xfrm>
            <a:off x="5103812" y="1020431"/>
            <a:ext cx="5562600" cy="1475013"/>
          </a:xfrm>
        </p:spPr>
        <p:txBody>
          <a:bodyPr/>
          <a:lstStyle/>
          <a:p>
            <a:pPr algn="ctr"/>
            <a:r>
              <a:rPr lang="en-US" dirty="0">
                <a:solidFill>
                  <a:schemeClr val="accent5">
                    <a:lumMod val="75000"/>
                  </a:schemeClr>
                </a:solidFill>
              </a:rPr>
              <a:t>Exodus</a:t>
            </a:r>
          </a:p>
        </p:txBody>
      </p:sp>
      <p:sp>
        <p:nvSpPr>
          <p:cNvPr id="3" name="Subtitle 2">
            <a:extLst>
              <a:ext uri="{FF2B5EF4-FFF2-40B4-BE49-F238E27FC236}">
                <a16:creationId xmlns:a16="http://schemas.microsoft.com/office/drawing/2014/main" id="{2BCD1913-1FC9-AC91-50EA-9E29EA7197BE}"/>
              </a:ext>
            </a:extLst>
          </p:cNvPr>
          <p:cNvSpPr>
            <a:spLocks noGrp="1"/>
          </p:cNvSpPr>
          <p:nvPr>
            <p:ph type="subTitle" idx="1"/>
          </p:nvPr>
        </p:nvSpPr>
        <p:spPr>
          <a:xfrm>
            <a:off x="5561012" y="2819400"/>
            <a:ext cx="5774079" cy="1053825"/>
          </a:xfrm>
          <a:solidFill>
            <a:schemeClr val="accent2">
              <a:lumMod val="20000"/>
              <a:lumOff val="80000"/>
            </a:schemeClr>
          </a:solidFill>
          <a:ln>
            <a:solidFill>
              <a:schemeClr val="accent2">
                <a:lumMod val="20000"/>
                <a:lumOff val="80000"/>
              </a:schemeClr>
            </a:solidFill>
          </a:ln>
        </p:spPr>
        <p:txBody>
          <a:bodyPr>
            <a:normAutofit fontScale="92500"/>
          </a:bodyPr>
          <a:lstStyle/>
          <a:p>
            <a:pPr algn="ctr"/>
            <a:r>
              <a:rPr lang="en-US" b="1" dirty="0">
                <a:solidFill>
                  <a:schemeClr val="accent5">
                    <a:lumMod val="75000"/>
                  </a:schemeClr>
                </a:solidFill>
              </a:rPr>
              <a:t>Author: </a:t>
            </a:r>
            <a:r>
              <a:rPr lang="en-US" dirty="0">
                <a:solidFill>
                  <a:schemeClr val="accent5">
                    <a:lumMod val="75000"/>
                  </a:schemeClr>
                </a:solidFill>
              </a:rPr>
              <a:t>Moses</a:t>
            </a:r>
          </a:p>
          <a:p>
            <a:pPr algn="ctr"/>
            <a:r>
              <a:rPr lang="en-US" b="1" dirty="0">
                <a:solidFill>
                  <a:schemeClr val="accent5">
                    <a:lumMod val="75000"/>
                  </a:schemeClr>
                </a:solidFill>
              </a:rPr>
              <a:t>Date of Writing: </a:t>
            </a:r>
            <a:r>
              <a:rPr lang="en-US" dirty="0">
                <a:solidFill>
                  <a:schemeClr val="accent5">
                    <a:lumMod val="75000"/>
                  </a:schemeClr>
                </a:solidFill>
              </a:rPr>
              <a:t>c.1445 – 1400 B.C.</a:t>
            </a:r>
          </a:p>
        </p:txBody>
      </p:sp>
      <p:sp>
        <p:nvSpPr>
          <p:cNvPr id="4" name="Slide Number Placeholder 3">
            <a:extLst>
              <a:ext uri="{FF2B5EF4-FFF2-40B4-BE49-F238E27FC236}">
                <a16:creationId xmlns:a16="http://schemas.microsoft.com/office/drawing/2014/main" id="{311E49B2-10C8-1F06-7450-66C21FFFFE2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392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47BC-5ED2-2AA9-7BF5-E5997EC57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8505D-BE4A-E6B7-677C-C06FA99228EE}"/>
              </a:ext>
            </a:extLst>
          </p:cNvPr>
          <p:cNvSpPr>
            <a:spLocks noGrp="1"/>
          </p:cNvSpPr>
          <p:nvPr>
            <p:ph type="title"/>
          </p:nvPr>
        </p:nvSpPr>
        <p:spPr>
          <a:xfrm>
            <a:off x="601099" y="838200"/>
            <a:ext cx="3131113" cy="2057400"/>
          </a:xfrm>
        </p:spPr>
        <p:txBody>
          <a:bodyPr>
            <a:noAutofit/>
          </a:bodyPr>
          <a:lstStyle/>
          <a:p>
            <a:pPr algn="ctr"/>
            <a:r>
              <a:rPr lang="en-US" sz="3600" b="0" dirty="0">
                <a:solidFill>
                  <a:schemeClr val="bg1"/>
                </a:solidFill>
              </a:rPr>
              <a:t>About Exodus and its Author: Moses</a:t>
            </a:r>
          </a:p>
        </p:txBody>
      </p:sp>
      <p:sp>
        <p:nvSpPr>
          <p:cNvPr id="3" name="Content Placeholder 2">
            <a:extLst>
              <a:ext uri="{FF2B5EF4-FFF2-40B4-BE49-F238E27FC236}">
                <a16:creationId xmlns:a16="http://schemas.microsoft.com/office/drawing/2014/main" id="{43A819BD-8EDA-4BD0-51DF-41F7B75B1F33}"/>
              </a:ext>
            </a:extLst>
          </p:cNvPr>
          <p:cNvSpPr>
            <a:spLocks noGrp="1"/>
          </p:cNvSpPr>
          <p:nvPr>
            <p:ph idx="1"/>
          </p:nvPr>
        </p:nvSpPr>
        <p:spPr>
          <a:xfrm>
            <a:off x="4037012" y="295105"/>
            <a:ext cx="7675896" cy="5909337"/>
          </a:xfrm>
        </p:spPr>
        <p:txBody>
          <a:bodyPr>
            <a:noAutofit/>
          </a:bodyPr>
          <a:lstStyle/>
          <a:p>
            <a:pPr marL="0" indent="0">
              <a:buNone/>
            </a:pPr>
            <a:r>
              <a:rPr lang="en-US" sz="1050" dirty="0"/>
              <a:t>The Greek Septuagint (LXX) and the Latin Vulgate versions of the Old Testament (OT) assigned the title “Exodus” to this second book of Moses, because the departure of Israel from Egypt is the dominant historical fact in the book (</a:t>
            </a:r>
            <a:r>
              <a:rPr lang="en-US" sz="1050" dirty="0">
                <a:hlinkClick r:id="rId2"/>
              </a:rPr>
              <a:t>Exodus 19:1</a:t>
            </a:r>
            <a:r>
              <a:rPr lang="en-US" sz="1050" dirty="0"/>
              <a:t>). In the Hebrew Bible, the opening words, “And (or Now) these are the names,” served as the title of the book (</a:t>
            </a:r>
            <a:r>
              <a:rPr lang="en-US" sz="1050" dirty="0">
                <a:hlinkClick r:id="rId3"/>
              </a:rPr>
              <a:t>Exodus 1:1</a:t>
            </a:r>
            <a:r>
              <a:rPr lang="en-US" sz="1050" dirty="0"/>
              <a:t> NASB). The opening “And” or “Now” in the Hebrew title suggests that this book was to be accepted as the obvious sequel to Genesis, the first book of Moses. </a:t>
            </a:r>
            <a:r>
              <a:rPr lang="en-US" sz="1050" dirty="0">
                <a:hlinkClick r:id="rId4"/>
              </a:rPr>
              <a:t>Hebrews 11:22</a:t>
            </a:r>
            <a:r>
              <a:rPr lang="en-US" sz="1050" dirty="0"/>
              <a:t> commends the faith of Joseph who, while on his deathbed (c. 1589 B.C.)</a:t>
            </a:r>
            <a:r>
              <a:rPr lang="en-US" sz="1050" baseline="30000" dirty="0"/>
              <a:t>1</a:t>
            </a:r>
            <a:r>
              <a:rPr lang="en-US" sz="1050" dirty="0"/>
              <a:t>, spoke of the “Exodus” of the sons of Israel, looking ahead over 140 years to the Exodus (c. 1445 B.C.).</a:t>
            </a:r>
          </a:p>
          <a:p>
            <a:pPr marL="0" indent="0">
              <a:spcBef>
                <a:spcPts val="600"/>
              </a:spcBef>
              <a:buNone/>
            </a:pPr>
            <a:r>
              <a:rPr lang="en-US" sz="1050" dirty="0"/>
              <a:t>Mosaic authorship of Exodus is unhesitatingly affirmed. Moses followed God’s instructions and “wrote down all the words of the Lord” (</a:t>
            </a:r>
            <a:r>
              <a:rPr lang="en-US" sz="1050" dirty="0">
                <a:hlinkClick r:id="rId5"/>
              </a:rPr>
              <a:t>Exodus 24:4</a:t>
            </a:r>
            <a:r>
              <a:rPr lang="en-US" sz="1050" dirty="0"/>
              <a:t>), which included at the least the record of the battle with Amalek (</a:t>
            </a:r>
            <a:r>
              <a:rPr lang="en-US" sz="1050" dirty="0">
                <a:hlinkClick r:id="rId6"/>
              </a:rPr>
              <a:t>Exodus 17:14</a:t>
            </a:r>
            <a:r>
              <a:rPr lang="en-US" sz="1050" dirty="0"/>
              <a:t>), the Ten Commandments (</a:t>
            </a:r>
            <a:r>
              <a:rPr lang="en-US" sz="1050" dirty="0">
                <a:hlinkClick r:id="rId7"/>
              </a:rPr>
              <a:t>Exodus 34:4</a:t>
            </a:r>
            <a:r>
              <a:rPr lang="en-US" sz="1050" dirty="0"/>
              <a:t>, </a:t>
            </a:r>
            <a:r>
              <a:rPr lang="en-US" sz="1050" dirty="0">
                <a:hlinkClick r:id="rId8"/>
              </a:rPr>
              <a:t>Exodus 34:27–29</a:t>
            </a:r>
            <a:r>
              <a:rPr lang="en-US" sz="1050" dirty="0"/>
              <a:t>), and the Book of the Covenant (</a:t>
            </a:r>
            <a:r>
              <a:rPr lang="en-US" sz="1050" dirty="0">
                <a:hlinkClick r:id="rId9"/>
              </a:rPr>
              <a:t>Exodus 20:22</a:t>
            </a:r>
            <a:r>
              <a:rPr lang="en-US" sz="1050" dirty="0"/>
              <a:t>–</a:t>
            </a:r>
            <a:r>
              <a:rPr lang="en-US" sz="1050" dirty="0">
                <a:hlinkClick r:id="rId10"/>
              </a:rPr>
              <a:t>23:33</a:t>
            </a:r>
            <a:r>
              <a:rPr lang="en-US" sz="1050" dirty="0"/>
              <a:t>). Similar assertions of Mosaic writing occur elsewhere in the Pentateuch: Moses is identified as the one who recorded “their stages according to their starting places” (</a:t>
            </a:r>
            <a:r>
              <a:rPr lang="en-US" sz="1050" dirty="0">
                <a:hlinkClick r:id="rId11"/>
              </a:rPr>
              <a:t>Numbers 33:2</a:t>
            </a:r>
            <a:r>
              <a:rPr lang="en-US" sz="1050" dirty="0"/>
              <a:t>) and who “wrote this law” (</a:t>
            </a:r>
            <a:r>
              <a:rPr lang="en-US" sz="1050" dirty="0">
                <a:hlinkClick r:id="rId12"/>
              </a:rPr>
              <a:t>Deuteronomy 31:9</a:t>
            </a:r>
            <a:r>
              <a:rPr lang="en-US" sz="1050" dirty="0"/>
              <a:t>).</a:t>
            </a:r>
          </a:p>
          <a:p>
            <a:pPr marL="0" indent="0">
              <a:spcBef>
                <a:spcPts val="600"/>
              </a:spcBef>
              <a:buNone/>
            </a:pPr>
            <a:r>
              <a:rPr lang="en-US" sz="1050" dirty="0"/>
              <a:t>Other OT books also corroborate Mosaic authorship of the portions mentioned above.</a:t>
            </a:r>
            <a:r>
              <a:rPr lang="en-US" sz="1050" baseline="30000" dirty="0"/>
              <a:t> 2</a:t>
            </a:r>
            <a:r>
              <a:rPr lang="en-US" sz="1050" dirty="0"/>
              <a:t> The New Testament concurs by citing </a:t>
            </a:r>
            <a:r>
              <a:rPr lang="en-US" sz="1050" dirty="0">
                <a:hlinkClick r:id="rId13"/>
              </a:rPr>
              <a:t>Exodus 3:6</a:t>
            </a:r>
            <a:r>
              <a:rPr lang="en-US" sz="1050" dirty="0"/>
              <a:t> as part of “the book of Moses” (</a:t>
            </a:r>
            <a:r>
              <a:rPr lang="en-US" sz="1050" dirty="0">
                <a:hlinkClick r:id="rId14"/>
              </a:rPr>
              <a:t>Mark 12:26</a:t>
            </a:r>
            <a:r>
              <a:rPr lang="en-US" sz="1050" dirty="0"/>
              <a:t>), by assigning </a:t>
            </a:r>
            <a:r>
              <a:rPr lang="en-US" sz="1050" dirty="0">
                <a:hlinkClick r:id="rId15"/>
              </a:rPr>
              <a:t>Exodus 13:2</a:t>
            </a:r>
            <a:r>
              <a:rPr lang="en-US" sz="1050" dirty="0"/>
              <a:t> to “the law of Moses,” which is also referred to as “the Law of the Lord” (</a:t>
            </a:r>
            <a:r>
              <a:rPr lang="en-US" sz="1050" dirty="0">
                <a:hlinkClick r:id="rId16"/>
              </a:rPr>
              <a:t>Luke 2:22–23</a:t>
            </a:r>
            <a:r>
              <a:rPr lang="en-US" sz="1050" dirty="0"/>
              <a:t>), by Jesus’ specifically declaring that Moses had written of him (John 5:46–47), and various other references.</a:t>
            </a:r>
            <a:r>
              <a:rPr lang="en-US" sz="1050" baseline="30000" dirty="0"/>
              <a:t>3 </a:t>
            </a:r>
            <a:endParaRPr lang="en-US" sz="1050" dirty="0"/>
          </a:p>
          <a:p>
            <a:pPr marL="0" indent="0">
              <a:spcBef>
                <a:spcPts val="600"/>
              </a:spcBef>
              <a:buNone/>
            </a:pPr>
            <a:r>
              <a:rPr lang="en-US" sz="1050" dirty="0"/>
              <a:t>At some time during his 40-year tenure as Israel’s leader, beginning at 80 years of age and ending at 120,</a:t>
            </a:r>
            <a:r>
              <a:rPr lang="en-US" sz="1050" baseline="30000" dirty="0"/>
              <a:t>4</a:t>
            </a:r>
            <a:r>
              <a:rPr lang="en-US" sz="1050" dirty="0"/>
              <a:t> Moses wrote down this second of his five books. More specifically, it would have been after the Exodus and obviously before his death on Mount Nebo in the plains of Moab. The date of the Exodus (c. 1445 B.C.) dictates the date of the writing in the fifteenth century B.C.</a:t>
            </a:r>
          </a:p>
          <a:p>
            <a:pPr marL="0" indent="0">
              <a:spcBef>
                <a:spcPts val="600"/>
              </a:spcBef>
              <a:buNone/>
            </a:pPr>
            <a:r>
              <a:rPr lang="en-US" sz="1050" dirty="0"/>
              <a:t>Scripture dates Solomon’s fourth year of reign, when he began to build the temple (c. 966/65 B.C.), as being 480 years after the Exodus (</a:t>
            </a:r>
            <a:r>
              <a:rPr lang="en-US" sz="1050" dirty="0">
                <a:hlinkClick r:id="rId17"/>
              </a:rPr>
              <a:t>1 Kings 6:1</a:t>
            </a:r>
            <a:r>
              <a:rPr lang="en-US" sz="1050" dirty="0"/>
              <a:t>), establishing the early date of 1445 B.C. </a:t>
            </a:r>
          </a:p>
          <a:p>
            <a:pPr marL="0" indent="0">
              <a:spcBef>
                <a:spcPts val="600"/>
              </a:spcBef>
              <a:buNone/>
            </a:pPr>
            <a:r>
              <a:rPr lang="en-US" sz="1050" dirty="0"/>
              <a:t>Scripture also teaches us that the law came 430 years after God made his covenant promise to Abraham (</a:t>
            </a:r>
            <a:r>
              <a:rPr lang="en-US" sz="1050" dirty="0">
                <a:hlinkClick r:id="rId18"/>
              </a:rPr>
              <a:t>Galatians 3:16-17</a:t>
            </a:r>
            <a:r>
              <a:rPr lang="en-US" sz="1050" dirty="0"/>
              <a:t>). Abraham received the promise at age 75 year, and using the Bible’s genealogies, Abraham was born c. 1950 B.C., and received the call from God c. 1875 B.C. Thus, the 1875 – 430 years also coincides with the accepted date of the Exodus as c. 1445 B.C. One interpretative challenge is </a:t>
            </a:r>
            <a:r>
              <a:rPr lang="en-US" sz="1050" dirty="0">
                <a:hlinkClick r:id="rId19"/>
              </a:rPr>
              <a:t>Exodus 12:40-41</a:t>
            </a:r>
            <a:r>
              <a:rPr lang="en-US" sz="1050" dirty="0"/>
              <a:t>, which states that the time the people of Israel lived in Egypt was 430 years. Since </a:t>
            </a:r>
            <a:r>
              <a:rPr lang="en-US" sz="1050" dirty="0">
                <a:hlinkClick r:id="rId17"/>
              </a:rPr>
              <a:t>1 Kings 6:1</a:t>
            </a:r>
            <a:r>
              <a:rPr lang="en-US" sz="1050" dirty="0"/>
              <a:t> and </a:t>
            </a:r>
            <a:r>
              <a:rPr lang="en-US" sz="1050" dirty="0">
                <a:hlinkClick r:id="rId18"/>
              </a:rPr>
              <a:t>Galatians 3:16-17</a:t>
            </a:r>
            <a:r>
              <a:rPr lang="en-US" sz="1050" dirty="0"/>
              <a:t> so clearly point to the c. 1445 B.C. date for the Exodus, the only reasonable interpretation that this writer can conclude is that Abraham’s time in Egypt is also counted in this 430 years (</a:t>
            </a:r>
            <a:r>
              <a:rPr lang="en-US" sz="1050" dirty="0">
                <a:hlinkClick r:id="rId20"/>
              </a:rPr>
              <a:t>Genesis 12:10-20</a:t>
            </a:r>
            <a:r>
              <a:rPr lang="en-US" sz="1050" dirty="0"/>
              <a:t>). </a:t>
            </a:r>
          </a:p>
          <a:p>
            <a:pPr marL="0" indent="0">
              <a:spcBef>
                <a:spcPts val="600"/>
              </a:spcBef>
              <a:buNone/>
            </a:pPr>
            <a:r>
              <a:rPr lang="en-US" sz="1050" dirty="0"/>
              <a:t>Using the dates above and the corrected Egyptian chronology from Answers in Genesis (AIG)</a:t>
            </a:r>
            <a:r>
              <a:rPr lang="en-US" sz="1050" baseline="30000" dirty="0"/>
              <a:t> 1,2</a:t>
            </a:r>
            <a:r>
              <a:rPr lang="en-US" sz="1050" dirty="0"/>
              <a:t>, we can conclude Joseph went to Egypt under Pharaoh Sesostris I. Sesostris III would have been the pharaoh who oppressed the Israelites into further slavery, and Sobekneferu, the daughter of Amenemhet III, was the princess who rescued Moses from the Nile. Lastly, </a:t>
            </a:r>
            <a:r>
              <a:rPr lang="en-US" sz="1050" dirty="0" err="1"/>
              <a:t>Neferhotep</a:t>
            </a:r>
            <a:r>
              <a:rPr lang="en-US" sz="1050" dirty="0"/>
              <a:t> I was the pharaoh who refused to let the Israelites go and who subsequently drowned in the Red Sea with his army. </a:t>
            </a:r>
          </a:p>
        </p:txBody>
      </p:sp>
      <p:sp>
        <p:nvSpPr>
          <p:cNvPr id="4" name="Text Placeholder 3">
            <a:extLst>
              <a:ext uri="{FF2B5EF4-FFF2-40B4-BE49-F238E27FC236}">
                <a16:creationId xmlns:a16="http://schemas.microsoft.com/office/drawing/2014/main" id="{42456152-4C6A-F426-991C-DD4A6B802490}"/>
              </a:ext>
            </a:extLst>
          </p:cNvPr>
          <p:cNvSpPr>
            <a:spLocks noGrp="1"/>
          </p:cNvSpPr>
          <p:nvPr>
            <p:ph type="body" sz="half" idx="2"/>
          </p:nvPr>
        </p:nvSpPr>
        <p:spPr>
          <a:xfrm>
            <a:off x="531088" y="3387541"/>
            <a:ext cx="3332495" cy="685800"/>
          </a:xfrm>
        </p:spPr>
        <p:txBody>
          <a:bodyPr>
            <a:normAutofit/>
          </a:bodyPr>
          <a:lstStyle/>
          <a:p>
            <a:pPr algn="ctr">
              <a:spcBef>
                <a:spcPct val="0"/>
              </a:spcBef>
            </a:pPr>
            <a:r>
              <a:rPr lang="en-US" sz="1800" cap="all" dirty="0">
                <a:solidFill>
                  <a:schemeClr val="bg1"/>
                </a:solidFill>
                <a:latin typeface="+mj-lt"/>
                <a:ea typeface="+mj-ea"/>
                <a:cs typeface="+mj-cs"/>
              </a:rPr>
              <a:t> DATE: </a:t>
            </a:r>
            <a:r>
              <a:rPr lang="en-US" sz="1800" dirty="0">
                <a:solidFill>
                  <a:schemeClr val="bg1"/>
                </a:solidFill>
                <a:latin typeface="+mj-lt"/>
                <a:ea typeface="+mj-ea"/>
                <a:cs typeface="+mj-cs"/>
              </a:rPr>
              <a:t>c.</a:t>
            </a:r>
            <a:r>
              <a:rPr lang="en-US" sz="1800" cap="all" dirty="0">
                <a:solidFill>
                  <a:schemeClr val="bg1"/>
                </a:solidFill>
                <a:latin typeface="+mj-lt"/>
                <a:ea typeface="+mj-ea"/>
                <a:cs typeface="+mj-cs"/>
              </a:rPr>
              <a:t> 1445 – 1400 B.C.</a:t>
            </a:r>
          </a:p>
        </p:txBody>
      </p:sp>
      <p:sp>
        <p:nvSpPr>
          <p:cNvPr id="5" name="Slide Number Placeholder 4">
            <a:extLst>
              <a:ext uri="{FF2B5EF4-FFF2-40B4-BE49-F238E27FC236}">
                <a16:creationId xmlns:a16="http://schemas.microsoft.com/office/drawing/2014/main" id="{FBFADE3A-3BEF-DB57-F3F1-0AE44C40C316}"/>
              </a:ext>
            </a:extLst>
          </p:cNvPr>
          <p:cNvSpPr>
            <a:spLocks noGrp="1"/>
          </p:cNvSpPr>
          <p:nvPr>
            <p:ph type="sldNum" sz="quarter" idx="12"/>
          </p:nvPr>
        </p:nvSpPr>
        <p:spPr>
          <a:xfrm>
            <a:off x="303212" y="6394083"/>
            <a:ext cx="466951" cy="365125"/>
          </a:xfrm>
        </p:spPr>
        <p:txBody>
          <a:bodyPr/>
          <a:lstStyle/>
          <a:p>
            <a:fld id="{AAEAE4A8-A6E5-453E-B946-FB774B73F48C}" type="slidenum">
              <a:rPr lang="en-US" smtClean="0"/>
              <a:pPr/>
              <a:t>12</a:t>
            </a:fld>
            <a:endParaRPr lang="en-US" dirty="0"/>
          </a:p>
        </p:txBody>
      </p:sp>
      <p:sp>
        <p:nvSpPr>
          <p:cNvPr id="7" name="TextBox 6">
            <a:extLst>
              <a:ext uri="{FF2B5EF4-FFF2-40B4-BE49-F238E27FC236}">
                <a16:creationId xmlns:a16="http://schemas.microsoft.com/office/drawing/2014/main" id="{BFD36A3B-6669-7663-EBB8-CD2006A90CC8}"/>
              </a:ext>
            </a:extLst>
          </p:cNvPr>
          <p:cNvSpPr txBox="1"/>
          <p:nvPr/>
        </p:nvSpPr>
        <p:spPr>
          <a:xfrm>
            <a:off x="4113630" y="6119083"/>
            <a:ext cx="4343400" cy="477054"/>
          </a:xfrm>
          <a:prstGeom prst="rect">
            <a:avLst/>
          </a:prstGeom>
          <a:noFill/>
        </p:spPr>
        <p:txBody>
          <a:bodyPr wrap="square" rtlCol="0">
            <a:spAutoFit/>
          </a:bodyPr>
          <a:lstStyle/>
          <a:p>
            <a:r>
              <a:rPr lang="en-US" sz="900" b="1" dirty="0"/>
              <a:t>Notes:</a:t>
            </a:r>
          </a:p>
          <a:p>
            <a:r>
              <a:rPr lang="en-US" sz="800" baseline="30000" dirty="0"/>
              <a:t>1</a:t>
            </a:r>
            <a:r>
              <a:rPr lang="en-US" sz="800" dirty="0">
                <a:solidFill>
                  <a:schemeClr val="accent1">
                    <a:lumMod val="75000"/>
                  </a:schemeClr>
                </a:solidFill>
                <a:hlinkClick r:id="rId21"/>
              </a:rPr>
              <a:t>Corrected Chronology</a:t>
            </a:r>
            <a:r>
              <a:rPr lang="en-US" sz="800" dirty="0">
                <a:solidFill>
                  <a:schemeClr val="accent1">
                    <a:lumMod val="75000"/>
                  </a:schemeClr>
                </a:solidFill>
              </a:rPr>
              <a:t> ,</a:t>
            </a:r>
            <a:r>
              <a:rPr lang="en-US" sz="800" dirty="0">
                <a:solidFill>
                  <a:schemeClr val="accent1">
                    <a:lumMod val="75000"/>
                  </a:schemeClr>
                </a:solidFill>
                <a:hlinkClick r:id="rId22"/>
              </a:rPr>
              <a:t>Pharaohs of the Bible</a:t>
            </a:r>
            <a:endParaRPr lang="en-US" sz="800" dirty="0">
              <a:solidFill>
                <a:schemeClr val="accent1">
                  <a:lumMod val="75000"/>
                </a:schemeClr>
              </a:solidFill>
            </a:endParaRPr>
          </a:p>
          <a:p>
            <a:r>
              <a:rPr lang="en-US" sz="800" baseline="30000" dirty="0"/>
              <a:t>2</a:t>
            </a:r>
            <a:r>
              <a:rPr lang="en-US" sz="800" b="1" dirty="0"/>
              <a:t> </a:t>
            </a:r>
            <a:r>
              <a:rPr lang="en-US" sz="800" dirty="0"/>
              <a:t>Joshua 1:7–8; 8:31–32; 1 Kings 2:3; 2 Kings 14:6; Neh. 13:1; Dan. 9:11–13; and Mal. 4:4</a:t>
            </a:r>
          </a:p>
        </p:txBody>
      </p:sp>
      <p:sp>
        <p:nvSpPr>
          <p:cNvPr id="8" name="TextBox 7">
            <a:extLst>
              <a:ext uri="{FF2B5EF4-FFF2-40B4-BE49-F238E27FC236}">
                <a16:creationId xmlns:a16="http://schemas.microsoft.com/office/drawing/2014/main" id="{1D5013FF-14F9-676E-4C26-93B1035AD8BD}"/>
              </a:ext>
            </a:extLst>
          </p:cNvPr>
          <p:cNvSpPr txBox="1"/>
          <p:nvPr/>
        </p:nvSpPr>
        <p:spPr>
          <a:xfrm>
            <a:off x="8555037" y="6096000"/>
            <a:ext cx="3157871" cy="638636"/>
          </a:xfrm>
          <a:prstGeom prst="rect">
            <a:avLst/>
          </a:prstGeom>
          <a:noFill/>
        </p:spPr>
        <p:txBody>
          <a:bodyPr wrap="square" rtlCol="0">
            <a:spAutoFit/>
          </a:bodyPr>
          <a:lstStyle/>
          <a:p>
            <a:endParaRPr lang="en-US" sz="1050" baseline="30000" dirty="0"/>
          </a:p>
          <a:p>
            <a:r>
              <a:rPr lang="en-US" sz="1100" baseline="30000" dirty="0"/>
              <a:t>3</a:t>
            </a:r>
            <a:r>
              <a:rPr lang="en-US" sz="1050" b="1" dirty="0"/>
              <a:t> </a:t>
            </a:r>
            <a:r>
              <a:rPr lang="en-US" sz="900" dirty="0"/>
              <a:t>Exodus 20:12, Exodus 21:17, Mark 7:10, John 7:19; Romans 10:5</a:t>
            </a:r>
          </a:p>
          <a:p>
            <a:r>
              <a:rPr lang="en-US" sz="1050" baseline="30000" dirty="0"/>
              <a:t>4</a:t>
            </a:r>
            <a:r>
              <a:rPr lang="en-US" sz="900" dirty="0"/>
              <a:t> Exodus 7:7; Deuteronomy 34:7</a:t>
            </a:r>
            <a:endParaRPr lang="en-US" sz="900" dirty="0">
              <a:solidFill>
                <a:schemeClr val="accent1">
                  <a:lumMod val="75000"/>
                </a:schemeClr>
              </a:solidFill>
            </a:endParaRPr>
          </a:p>
        </p:txBody>
      </p:sp>
    </p:spTree>
    <p:extLst>
      <p:ext uri="{BB962C8B-B14F-4D97-AF65-F5344CB8AC3E}">
        <p14:creationId xmlns:p14="http://schemas.microsoft.com/office/powerpoint/2010/main" val="41510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31FC-2718-2A27-72E3-18CAD2F47602}"/>
              </a:ext>
            </a:extLst>
          </p:cNvPr>
          <p:cNvSpPr>
            <a:spLocks noGrp="1"/>
          </p:cNvSpPr>
          <p:nvPr>
            <p:ph type="title"/>
          </p:nvPr>
        </p:nvSpPr>
        <p:spPr>
          <a:xfrm>
            <a:off x="4379912" y="76200"/>
            <a:ext cx="7429502" cy="424983"/>
          </a:xfrm>
        </p:spPr>
        <p:txBody>
          <a:bodyPr>
            <a:noAutofit/>
          </a:bodyPr>
          <a:lstStyle/>
          <a:p>
            <a:pPr algn="ctr"/>
            <a:r>
              <a:rPr lang="en-US" sz="2400" b="1" dirty="0">
                <a:solidFill>
                  <a:schemeClr val="tx1"/>
                </a:solidFill>
              </a:rPr>
              <a:t>AIG Chronology from Joseph – Exodus</a:t>
            </a:r>
            <a:r>
              <a:rPr lang="en-US" sz="2400" b="1" baseline="30000" dirty="0">
                <a:solidFill>
                  <a:schemeClr val="tx1"/>
                </a:solidFill>
              </a:rPr>
              <a:t>1</a:t>
            </a:r>
          </a:p>
        </p:txBody>
      </p:sp>
      <p:graphicFrame>
        <p:nvGraphicFramePr>
          <p:cNvPr id="7" name="Content Placeholder 6">
            <a:extLst>
              <a:ext uri="{FF2B5EF4-FFF2-40B4-BE49-F238E27FC236}">
                <a16:creationId xmlns:a16="http://schemas.microsoft.com/office/drawing/2014/main" id="{1593B172-E96A-8E32-95E0-357E15948168}"/>
              </a:ext>
            </a:extLst>
          </p:cNvPr>
          <p:cNvGraphicFramePr>
            <a:graphicFrameLocks noGrp="1"/>
          </p:cNvGraphicFramePr>
          <p:nvPr>
            <p:ph idx="1"/>
            <p:extLst>
              <p:ext uri="{D42A27DB-BD31-4B8C-83A1-F6EECF244321}">
                <p14:modId xmlns:p14="http://schemas.microsoft.com/office/powerpoint/2010/main" val="900540318"/>
              </p:ext>
            </p:extLst>
          </p:nvPr>
        </p:nvGraphicFramePr>
        <p:xfrm>
          <a:off x="4341812" y="539952"/>
          <a:ext cx="7429502" cy="5902974"/>
        </p:xfrm>
        <a:graphic>
          <a:graphicData uri="http://schemas.openxmlformats.org/drawingml/2006/table">
            <a:tbl>
              <a:tblPr firstRow="1" firstCol="1" bandRow="1">
                <a:tableStyleId>{3B4B98B0-60AC-42C2-AFA5-B58CD77FA1E5}</a:tableStyleId>
              </a:tblPr>
              <a:tblGrid>
                <a:gridCol w="3031578">
                  <a:extLst>
                    <a:ext uri="{9D8B030D-6E8A-4147-A177-3AD203B41FA5}">
                      <a16:colId xmlns:a16="http://schemas.microsoft.com/office/drawing/2014/main" val="990553465"/>
                    </a:ext>
                  </a:extLst>
                </a:gridCol>
                <a:gridCol w="2049518">
                  <a:extLst>
                    <a:ext uri="{9D8B030D-6E8A-4147-A177-3AD203B41FA5}">
                      <a16:colId xmlns:a16="http://schemas.microsoft.com/office/drawing/2014/main" val="2932893932"/>
                    </a:ext>
                  </a:extLst>
                </a:gridCol>
                <a:gridCol w="1024759">
                  <a:extLst>
                    <a:ext uri="{9D8B030D-6E8A-4147-A177-3AD203B41FA5}">
                      <a16:colId xmlns:a16="http://schemas.microsoft.com/office/drawing/2014/main" val="1359061058"/>
                    </a:ext>
                  </a:extLst>
                </a:gridCol>
                <a:gridCol w="1323647">
                  <a:extLst>
                    <a:ext uri="{9D8B030D-6E8A-4147-A177-3AD203B41FA5}">
                      <a16:colId xmlns:a16="http://schemas.microsoft.com/office/drawing/2014/main" val="1783905547"/>
                    </a:ext>
                  </a:extLst>
                </a:gridCol>
              </a:tblGrid>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Biblical Events &amp; Reference</a:t>
                      </a:r>
                    </a:p>
                  </a:txBody>
                  <a:tcPr marL="68461" marR="68461" marT="41077" marB="41077" anchor="ctr"/>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Biblical Reference</a:t>
                      </a:r>
                    </a:p>
                  </a:txBody>
                  <a:tcPr marL="68461" marR="68461" marT="41077" marB="41077" anchor="ctr"/>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c. Dates (B.C.)</a:t>
                      </a:r>
                    </a:p>
                  </a:txBody>
                  <a:tcPr marL="68461" marR="68461" marT="41077" marB="41077" anchor="ctr"/>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Egyptian Dynasties</a:t>
                      </a:r>
                    </a:p>
                  </a:txBody>
                  <a:tcPr marL="68461" marR="68461" marT="41077" marB="41077" anchor="ctr"/>
                </a:tc>
                <a:extLst>
                  <a:ext uri="{0D108BD9-81ED-4DB2-BD59-A6C34878D82A}">
                    <a16:rowId xmlns:a16="http://schemas.microsoft.com/office/drawing/2014/main" val="3178930275"/>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Abram responds to God’s call and promise</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2"/>
                        </a:rPr>
                        <a:t>Genesis 12:1-5</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1875</a:t>
                      </a:r>
                    </a:p>
                  </a:txBody>
                  <a:tcPr marL="68461" marR="68461" marT="41077" marB="41077" anchor="b"/>
                </a:tc>
                <a:tc>
                  <a:txBody>
                    <a:bodyPr/>
                    <a:lstStyle/>
                    <a:p>
                      <a:pPr marL="0" marR="0">
                        <a:buNone/>
                      </a:pPr>
                      <a:r>
                        <a:rPr lang="en-US" sz="1000" b="1" kern="100" dirty="0">
                          <a:effectLst/>
                          <a:latin typeface="Calibri" panose="020F0502020204030204" pitchFamily="34" charset="0"/>
                          <a:ea typeface="Calibri" panose="020F0502020204030204" pitchFamily="34" charset="0"/>
                          <a:cs typeface="Calibri" panose="020F0502020204030204" pitchFamily="34" charset="0"/>
                        </a:rPr>
                        <a:t>Dynasty 4</a:t>
                      </a:r>
                    </a:p>
                  </a:txBody>
                  <a:tcPr marL="68461" marR="68461" marT="41077" marB="41077" anchor="b"/>
                </a:tc>
                <a:extLst>
                  <a:ext uri="{0D108BD9-81ED-4DB2-BD59-A6C34878D82A}">
                    <a16:rowId xmlns:a16="http://schemas.microsoft.com/office/drawing/2014/main" val="703929124"/>
                  </a:ext>
                </a:extLst>
              </a:tr>
              <a:tr h="392719">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1703</a:t>
                      </a:r>
                    </a:p>
                  </a:txBody>
                  <a:tcPr marL="68461" marR="68461" marT="41077" marB="41077" anchor="b"/>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000" b="1" kern="100" dirty="0">
                          <a:effectLst/>
                          <a:latin typeface="Calibri" panose="020F0502020204030204" pitchFamily="34" charset="0"/>
                          <a:ea typeface="Calibri" panose="020F0502020204030204" pitchFamily="34" charset="0"/>
                          <a:cs typeface="Calibri" panose="020F0502020204030204" pitchFamily="34" charset="0"/>
                        </a:rPr>
                        <a:t>Dynasty 12</a:t>
                      </a:r>
                    </a:p>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Amenemhet I</a:t>
                      </a:r>
                    </a:p>
                  </a:txBody>
                  <a:tcPr marL="68461" marR="68461" marT="41077" marB="41077" anchor="b"/>
                </a:tc>
                <a:extLst>
                  <a:ext uri="{0D108BD9-81ED-4DB2-BD59-A6C34878D82A}">
                    <a16:rowId xmlns:a16="http://schemas.microsoft.com/office/drawing/2014/main" val="1334374439"/>
                  </a:ext>
                </a:extLst>
              </a:tr>
              <a:tr h="23804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000" kern="100" dirty="0">
                          <a:effectLst/>
                          <a:latin typeface="Calibri" panose="020F0502020204030204" pitchFamily="34" charset="0"/>
                          <a:ea typeface="Calibri" panose="020F0502020204030204" pitchFamily="34" charset="0"/>
                          <a:cs typeface="Calibri" panose="020F0502020204030204" pitchFamily="34" charset="0"/>
                        </a:rPr>
                        <a:t>Joseph sold into slavery in Egypt at age 17</a:t>
                      </a:r>
                    </a:p>
                  </a:txBody>
                  <a:tcPr marL="68461" marR="68461" marT="41077" marB="41077" anchor="b"/>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3"/>
                        </a:rPr>
                        <a:t>Genesis 37:2</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1682</a:t>
                      </a:r>
                    </a:p>
                  </a:txBody>
                  <a:tcPr marL="68461" marR="68461" marT="41077" marB="41077" anchor="b"/>
                </a:tc>
                <a:tc>
                  <a:txBody>
                    <a:bodyPr/>
                    <a:lstStyle/>
                    <a:p>
                      <a:pPr marL="0" marR="0">
                        <a:buNone/>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extLst>
                  <a:ext uri="{0D108BD9-81ED-4DB2-BD59-A6C34878D82A}">
                    <a16:rowId xmlns:a16="http://schemas.microsoft.com/office/drawing/2014/main" val="4047991446"/>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1673</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Sesostris I</a:t>
                      </a:r>
                    </a:p>
                  </a:txBody>
                  <a:tcPr marL="68461" marR="68461" marT="41077" marB="41077" anchor="b"/>
                </a:tc>
                <a:extLst>
                  <a:ext uri="{0D108BD9-81ED-4DB2-BD59-A6C34878D82A}">
                    <a16:rowId xmlns:a16="http://schemas.microsoft.com/office/drawing/2014/main" val="500597337"/>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Joseph as prime minister in Egypt at age 30</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4"/>
                        </a:rPr>
                        <a:t>Genesis 41:46</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1668</a:t>
                      </a:r>
                    </a:p>
                  </a:txBody>
                  <a:tcPr marL="68461" marR="68461" marT="41077" marB="41077" anchor="b"/>
                </a:tc>
                <a:tc>
                  <a:txBody>
                    <a:bodyPr/>
                    <a:lstStyle/>
                    <a:p>
                      <a:pPr marL="0" marR="0">
                        <a:buNone/>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extLst>
                  <a:ext uri="{0D108BD9-81ED-4DB2-BD59-A6C34878D82A}">
                    <a16:rowId xmlns:a16="http://schemas.microsoft.com/office/drawing/2014/main" val="31891887"/>
                  </a:ext>
                </a:extLst>
              </a:tr>
              <a:tr h="370322">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Jacob migrated to Egypt, age 130 years</a:t>
                      </a:r>
                    </a:p>
                  </a:txBody>
                  <a:tcPr marL="68461" marR="68461" marT="41077" marB="41077" anchor="b"/>
                </a:tc>
                <a:tc>
                  <a:txBody>
                    <a:bodyPr/>
                    <a:lstStyle/>
                    <a:p>
                      <a:pPr marL="0" marR="0">
                        <a:buNone/>
                      </a:pP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5"/>
                        </a:rPr>
                        <a:t>Genesis 47:9</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1660</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3827986893"/>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1628</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Amenemhet II</a:t>
                      </a:r>
                    </a:p>
                  </a:txBody>
                  <a:tcPr marL="68461" marR="68461" marT="41077" marB="41077" anchor="b"/>
                </a:tc>
                <a:extLst>
                  <a:ext uri="{0D108BD9-81ED-4DB2-BD59-A6C34878D82A}">
                    <a16:rowId xmlns:a16="http://schemas.microsoft.com/office/drawing/2014/main" val="4241429161"/>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1592</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Sesostris II</a:t>
                      </a:r>
                    </a:p>
                  </a:txBody>
                  <a:tcPr marL="68461" marR="68461" marT="41077" marB="41077" anchor="b"/>
                </a:tc>
                <a:extLst>
                  <a:ext uri="{0D108BD9-81ED-4DB2-BD59-A6C34878D82A}">
                    <a16:rowId xmlns:a16="http://schemas.microsoft.com/office/drawing/2014/main" val="2352520924"/>
                  </a:ext>
                </a:extLst>
              </a:tr>
              <a:tr h="370322">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Joseph died (110-30-5=75)</a:t>
                      </a:r>
                    </a:p>
                  </a:txBody>
                  <a:tcPr marL="68461" marR="68461" marT="41077" marB="41077" anchor="b"/>
                </a:tc>
                <a:tc>
                  <a:txBody>
                    <a:bodyPr/>
                    <a:lstStyle/>
                    <a:p>
                      <a:pPr marL="0" marR="0">
                        <a:buNone/>
                      </a:pP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6"/>
                        </a:rPr>
                        <a:t>Genesis 50:26</a:t>
                      </a: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4"/>
                        </a:rPr>
                        <a:t>41:46</a:t>
                      </a: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7"/>
                        </a:rPr>
                        <a:t>45:11</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1589</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811078765"/>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Oppression</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1572</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Sesostris III</a:t>
                      </a:r>
                    </a:p>
                  </a:txBody>
                  <a:tcPr marL="68461" marR="68461" marT="41077" marB="41077" anchor="b"/>
                </a:tc>
                <a:extLst>
                  <a:ext uri="{0D108BD9-81ED-4DB2-BD59-A6C34878D82A}">
                    <a16:rowId xmlns:a16="http://schemas.microsoft.com/office/drawing/2014/main" val="2220165331"/>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1531</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Amenemhet III</a:t>
                      </a:r>
                    </a:p>
                  </a:txBody>
                  <a:tcPr marL="68461" marR="68461" marT="41077" marB="41077" anchor="b"/>
                </a:tc>
                <a:extLst>
                  <a:ext uri="{0D108BD9-81ED-4DB2-BD59-A6C34878D82A}">
                    <a16:rowId xmlns:a16="http://schemas.microsoft.com/office/drawing/2014/main" val="1271796652"/>
                  </a:ext>
                </a:extLst>
              </a:tr>
              <a:tr h="370322">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Moses born 80 years before Exodus</a:t>
                      </a:r>
                    </a:p>
                  </a:txBody>
                  <a:tcPr marL="68461" marR="68461" marT="41077" marB="41077" anchor="b"/>
                </a:tc>
                <a:tc>
                  <a:txBody>
                    <a:bodyPr/>
                    <a:lstStyle/>
                    <a:p>
                      <a:pPr marL="0" marR="0">
                        <a:buNone/>
                      </a:pP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8"/>
                        </a:rPr>
                        <a:t>Exodus 7:7</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1525</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1489132590"/>
                  </a:ext>
                </a:extLst>
              </a:tr>
              <a:tr h="370322">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Moses fled to Midian, age 40 years</a:t>
                      </a:r>
                    </a:p>
                  </a:txBody>
                  <a:tcPr marL="68461" marR="68461" marT="41077" marB="41077" anchor="b"/>
                </a:tc>
                <a:tc>
                  <a:txBody>
                    <a:bodyPr/>
                    <a:lstStyle/>
                    <a:p>
                      <a:pPr marL="0" marR="0">
                        <a:buNone/>
                      </a:pP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9"/>
                        </a:rPr>
                        <a:t>Acts 7:23</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1485</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3972592780"/>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1483</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Sobekneferu</a:t>
                      </a:r>
                    </a:p>
                  </a:txBody>
                  <a:tcPr marL="68461" marR="68461" marT="41077" marB="41077" anchor="b"/>
                </a:tc>
                <a:extLst>
                  <a:ext uri="{0D108BD9-81ED-4DB2-BD59-A6C34878D82A}">
                    <a16:rowId xmlns:a16="http://schemas.microsoft.com/office/drawing/2014/main" val="3753735498"/>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1479</a:t>
                      </a:r>
                    </a:p>
                  </a:txBody>
                  <a:tcPr marL="68461" marR="68461" marT="41077" marB="41077" anchor="b"/>
                </a:tc>
                <a:tc>
                  <a:txBody>
                    <a:bodyPr/>
                    <a:lstStyle/>
                    <a:p>
                      <a:pPr marL="0" marR="0">
                        <a:buNone/>
                      </a:pPr>
                      <a:r>
                        <a:rPr lang="en-US" sz="1000" b="1" kern="100" dirty="0">
                          <a:effectLst/>
                          <a:latin typeface="Calibri" panose="020F0502020204030204" pitchFamily="34" charset="0"/>
                          <a:ea typeface="Calibri" panose="020F0502020204030204" pitchFamily="34" charset="0"/>
                          <a:cs typeface="Calibri" panose="020F0502020204030204" pitchFamily="34" charset="0"/>
                        </a:rPr>
                        <a:t>Dynasty 13</a:t>
                      </a:r>
                    </a:p>
                  </a:txBody>
                  <a:tcPr marL="68461" marR="68461" marT="41077" marB="41077" anchor="b"/>
                </a:tc>
                <a:extLst>
                  <a:ext uri="{0D108BD9-81ED-4DB2-BD59-A6C34878D82A}">
                    <a16:rowId xmlns:a16="http://schemas.microsoft.com/office/drawing/2014/main" val="321945969"/>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a:effectLst/>
                          <a:latin typeface="Calibri" panose="020F0502020204030204" pitchFamily="34" charset="0"/>
                          <a:ea typeface="Calibri" panose="020F0502020204030204" pitchFamily="34" charset="0"/>
                          <a:cs typeface="Calibri" panose="020F0502020204030204" pitchFamily="34" charset="0"/>
                        </a:rPr>
                        <a:t>1456</a:t>
                      </a:r>
                    </a:p>
                  </a:txBody>
                  <a:tcPr marL="68461" marR="68461" marT="41077" marB="41077" anchor="b"/>
                </a:tc>
                <a:tc>
                  <a:txBody>
                    <a:bodyPr/>
                    <a:lstStyle/>
                    <a:p>
                      <a:pPr marL="0" marR="0">
                        <a:buNone/>
                      </a:pPr>
                      <a:r>
                        <a:rPr lang="en-US" sz="1000" kern="100" dirty="0" err="1">
                          <a:effectLst/>
                          <a:latin typeface="Calibri" panose="020F0502020204030204" pitchFamily="34" charset="0"/>
                          <a:ea typeface="Calibri" panose="020F0502020204030204" pitchFamily="34" charset="0"/>
                          <a:cs typeface="Calibri" panose="020F0502020204030204" pitchFamily="34" charset="0"/>
                        </a:rPr>
                        <a:t>Neferhotep</a:t>
                      </a:r>
                      <a:r>
                        <a:rPr lang="en-US" sz="1000" kern="100" dirty="0">
                          <a:effectLst/>
                          <a:latin typeface="Calibri" panose="020F0502020204030204" pitchFamily="34" charset="0"/>
                          <a:ea typeface="Calibri" panose="020F0502020204030204" pitchFamily="34" charset="0"/>
                          <a:cs typeface="Calibri" panose="020F0502020204030204" pitchFamily="34" charset="0"/>
                        </a:rPr>
                        <a:t> I</a:t>
                      </a:r>
                    </a:p>
                  </a:txBody>
                  <a:tcPr marL="68461" marR="68461" marT="41077" marB="41077" anchor="b"/>
                </a:tc>
                <a:extLst>
                  <a:ext uri="{0D108BD9-81ED-4DB2-BD59-A6C34878D82A}">
                    <a16:rowId xmlns:a16="http://schemas.microsoft.com/office/drawing/2014/main" val="399298546"/>
                  </a:ext>
                </a:extLst>
              </a:tr>
              <a:tr h="238048">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1445</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1834194094"/>
                  </a:ext>
                </a:extLst>
              </a:tr>
              <a:tr h="547389">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Exodus</a:t>
                      </a:r>
                    </a:p>
                  </a:txBody>
                  <a:tcPr marL="68461" marR="68461" marT="41077" marB="41077" anchor="b"/>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10"/>
                        </a:rPr>
                        <a:t>1 Kings 6:1</a:t>
                      </a: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r>
                        <a:rPr lang="en-US" sz="1000" u="sng" kern="100" dirty="0">
                          <a:effectLst/>
                          <a:latin typeface="Calibri" panose="020F0502020204030204" pitchFamily="34" charset="0"/>
                          <a:ea typeface="Calibri" panose="020F0502020204030204" pitchFamily="34" charset="0"/>
                          <a:cs typeface="Calibri" panose="020F0502020204030204" pitchFamily="34" charset="0"/>
                          <a:hlinkClick r:id="rId8"/>
                        </a:rPr>
                        <a:t>Exodus 7:7</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11"/>
                        </a:rPr>
                        <a:t>Exodus 12:40-41</a:t>
                      </a: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12"/>
                        </a:rPr>
                        <a:t>Galatians 3:16–17</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461" marR="68461" marT="41077" marB="41077" anchor="b"/>
                </a:tc>
                <a:extLst>
                  <a:ext uri="{0D108BD9-81ED-4DB2-BD59-A6C34878D82A}">
                    <a16:rowId xmlns:a16="http://schemas.microsoft.com/office/drawing/2014/main" val="701470967"/>
                  </a:ext>
                </a:extLst>
              </a:tr>
              <a:tr h="296862">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40 years later	</a:t>
                      </a: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13"/>
                        </a:rPr>
                        <a:t>Numbers 14:34</a:t>
                      </a:r>
                      <a:r>
                        <a:rPr lang="en-US" sz="10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hlinkClick r:id="rId14"/>
                        </a:rPr>
                        <a:t>Deuteronomy 34:7</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tc>
                  <a:txBody>
                    <a:bodyPr/>
                    <a:lstStyle/>
                    <a:p>
                      <a:pPr marL="0" marR="0">
                        <a:buNone/>
                      </a:pPr>
                      <a:r>
                        <a:rPr lang="en-US" sz="1000" kern="100" dirty="0">
                          <a:effectLst/>
                          <a:latin typeface="Calibri" panose="020F0502020204030204" pitchFamily="34" charset="0"/>
                          <a:ea typeface="Calibri" panose="020F0502020204030204" pitchFamily="34" charset="0"/>
                          <a:cs typeface="Calibri" panose="020F0502020204030204" pitchFamily="34" charset="0"/>
                        </a:rPr>
                        <a:t>1405</a:t>
                      </a:r>
                    </a:p>
                  </a:txBody>
                  <a:tcPr marL="68461" marR="68461" marT="41077" marB="41077" anchor="b"/>
                </a:tc>
                <a:tc>
                  <a:txBody>
                    <a:bodyPr/>
                    <a:lstStyle/>
                    <a:p>
                      <a:pPr marL="0" marR="0">
                        <a:buNone/>
                      </a:pP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a:txBody>
                  <a:tcPr marL="68461" marR="68461" marT="41077" marB="41077" anchor="b"/>
                </a:tc>
                <a:extLst>
                  <a:ext uri="{0D108BD9-81ED-4DB2-BD59-A6C34878D82A}">
                    <a16:rowId xmlns:a16="http://schemas.microsoft.com/office/drawing/2014/main" val="1024469382"/>
                  </a:ext>
                </a:extLst>
              </a:tr>
            </a:tbl>
          </a:graphicData>
        </a:graphic>
      </p:graphicFrame>
      <p:sp>
        <p:nvSpPr>
          <p:cNvPr id="4" name="Text Placeholder 3">
            <a:extLst>
              <a:ext uri="{FF2B5EF4-FFF2-40B4-BE49-F238E27FC236}">
                <a16:creationId xmlns:a16="http://schemas.microsoft.com/office/drawing/2014/main" id="{58E65083-346A-559E-49EB-375541D3EE31}"/>
              </a:ext>
            </a:extLst>
          </p:cNvPr>
          <p:cNvSpPr>
            <a:spLocks noGrp="1"/>
          </p:cNvSpPr>
          <p:nvPr>
            <p:ph type="body" sz="half" idx="2"/>
          </p:nvPr>
        </p:nvSpPr>
        <p:spPr>
          <a:xfrm>
            <a:off x="417513" y="1143001"/>
            <a:ext cx="3429000" cy="5257800"/>
          </a:xfrm>
        </p:spPr>
        <p:txBody>
          <a:bodyPr>
            <a:noAutofit/>
          </a:bodyPr>
          <a:lstStyle/>
          <a:p>
            <a:pPr algn="just">
              <a:lnSpc>
                <a:spcPct val="80000"/>
              </a:lnSpc>
              <a:spcAft>
                <a:spcPts val="200"/>
              </a:spcAft>
            </a:pPr>
            <a:r>
              <a:rPr lang="en-US" sz="1000" dirty="0">
                <a:latin typeface="Calibri" panose="020F0502020204030204" pitchFamily="34" charset="0"/>
                <a:ea typeface="Calibri" panose="020F0502020204030204" pitchFamily="34" charset="0"/>
                <a:cs typeface="Calibri" panose="020F0502020204030204" pitchFamily="34" charset="0"/>
              </a:rPr>
              <a:t>As the sequel to Genesis, Exodus begins by listing the names of the sons of Israel who came to Egypt to escape the famine after Joseph had risen to power. After Joseph’s death another ruler rose to power who did not know Joseph and set his mind to deal shrewdly with the Israelites by oppressing them into slavery and even murdering their newborn boys. But Moses’ mother hid him and when she could do so no longer, she placed him in a small ark and put the child in the Nile. Moses was rescued from the Nile by princess Sobekneferu, the daughter of Amenemhet III,</a:t>
            </a:r>
            <a:r>
              <a:rPr lang="en-US" sz="1000" baseline="30000" dirty="0">
                <a:latin typeface="Calibri" panose="020F0502020204030204" pitchFamily="34" charset="0"/>
                <a:ea typeface="Calibri" panose="020F0502020204030204" pitchFamily="34" charset="0"/>
                <a:cs typeface="Calibri" panose="020F0502020204030204" pitchFamily="34" charset="0"/>
              </a:rPr>
              <a:t>1</a:t>
            </a:r>
            <a:r>
              <a:rPr lang="en-US" sz="1000" dirty="0">
                <a:latin typeface="Calibri" panose="020F0502020204030204" pitchFamily="34" charset="0"/>
                <a:ea typeface="Calibri" panose="020F0502020204030204" pitchFamily="34" charset="0"/>
                <a:cs typeface="Calibri" panose="020F0502020204030204" pitchFamily="34" charset="0"/>
              </a:rPr>
              <a:t> and became “instructed in all the wisdom of the Egyptians” while growing up in Pharaoh’s court his first 40 years (</a:t>
            </a:r>
            <a:r>
              <a:rPr lang="en-US" sz="1000" dirty="0">
                <a:latin typeface="Calibri" panose="020F0502020204030204" pitchFamily="34" charset="0"/>
                <a:ea typeface="Calibri" panose="020F0502020204030204" pitchFamily="34" charset="0"/>
                <a:cs typeface="Calibri" panose="020F0502020204030204" pitchFamily="34" charset="0"/>
                <a:hlinkClick r:id="rId15"/>
              </a:rPr>
              <a:t>Acts 7:22-23</a:t>
            </a:r>
            <a:r>
              <a:rPr lang="en-US" sz="1000" dirty="0">
                <a:latin typeface="Calibri" panose="020F0502020204030204" pitchFamily="34" charset="0"/>
                <a:ea typeface="Calibri" panose="020F0502020204030204" pitchFamily="34" charset="0"/>
                <a:cs typeface="Calibri" panose="020F0502020204030204" pitchFamily="34" charset="0"/>
              </a:rPr>
              <a:t>). Later he fled to Midian where he lived for another 40 years (</a:t>
            </a:r>
            <a:r>
              <a:rPr lang="en-US" sz="1000" dirty="0">
                <a:latin typeface="Calibri" panose="020F0502020204030204" pitchFamily="34" charset="0"/>
                <a:ea typeface="Calibri" panose="020F0502020204030204" pitchFamily="34" charset="0"/>
                <a:cs typeface="Calibri" panose="020F0502020204030204" pitchFamily="34" charset="0"/>
                <a:hlinkClick r:id="rId16"/>
              </a:rPr>
              <a:t>Exodus 2:11-15</a:t>
            </a:r>
            <a:r>
              <a:rPr lang="en-US"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hlinkClick r:id="rId17"/>
              </a:rPr>
              <a:t>Acts 7:30</a:t>
            </a:r>
            <a:r>
              <a:rPr lang="en-US" sz="1000" dirty="0">
                <a:latin typeface="Calibri" panose="020F0502020204030204" pitchFamily="34" charset="0"/>
                <a:ea typeface="Calibri" panose="020F0502020204030204" pitchFamily="34" charset="0"/>
                <a:cs typeface="Calibri" panose="020F0502020204030204" pitchFamily="34" charset="0"/>
              </a:rPr>
              <a:t>), and returned at God’s direction to be Israel’s leader early in the reign of </a:t>
            </a:r>
            <a:r>
              <a:rPr lang="en-US" sz="1000" dirty="0" err="1">
                <a:latin typeface="Calibri" panose="020F0502020204030204" pitchFamily="34" charset="0"/>
                <a:ea typeface="Calibri" panose="020F0502020204030204" pitchFamily="34" charset="0"/>
                <a:cs typeface="Calibri" panose="020F0502020204030204" pitchFamily="34" charset="0"/>
              </a:rPr>
              <a:t>Neferhotep</a:t>
            </a:r>
            <a:r>
              <a:rPr lang="en-US" sz="1000" dirty="0">
                <a:latin typeface="Calibri" panose="020F0502020204030204" pitchFamily="34" charset="0"/>
                <a:ea typeface="Calibri" panose="020F0502020204030204" pitchFamily="34" charset="0"/>
                <a:cs typeface="Calibri" panose="020F0502020204030204" pitchFamily="34" charset="0"/>
              </a:rPr>
              <a:t> I,</a:t>
            </a:r>
            <a:r>
              <a:rPr lang="en-US" sz="1000" baseline="30000" dirty="0">
                <a:latin typeface="Calibri" panose="020F0502020204030204" pitchFamily="34" charset="0"/>
                <a:ea typeface="Calibri" panose="020F0502020204030204" pitchFamily="34" charset="0"/>
                <a:cs typeface="Calibri" panose="020F0502020204030204" pitchFamily="34" charset="0"/>
              </a:rPr>
              <a:t> 1</a:t>
            </a:r>
            <a:r>
              <a:rPr lang="en-US" sz="1000" dirty="0">
                <a:latin typeface="Calibri" panose="020F0502020204030204" pitchFamily="34" charset="0"/>
                <a:ea typeface="Calibri" panose="020F0502020204030204" pitchFamily="34" charset="0"/>
                <a:cs typeface="Calibri" panose="020F0502020204030204" pitchFamily="34" charset="0"/>
              </a:rPr>
              <a:t> the pharaoh of the Exodus. God used both the educational system of Egypt and his exile in Midian to prepare Moses to represent his people before a powerful pharaoh and to guide his people through the wilderness of the Sinai peninsula during his final 40 years (</a:t>
            </a:r>
            <a:r>
              <a:rPr lang="en-US" sz="1000" dirty="0">
                <a:latin typeface="Calibri" panose="020F0502020204030204" pitchFamily="34" charset="0"/>
                <a:ea typeface="Calibri" panose="020F0502020204030204" pitchFamily="34" charset="0"/>
                <a:cs typeface="Calibri" panose="020F0502020204030204" pitchFamily="34" charset="0"/>
                <a:hlinkClick r:id="rId18"/>
              </a:rPr>
              <a:t>Acts 7:36</a:t>
            </a:r>
            <a:r>
              <a:rPr lang="en-US" sz="1000" dirty="0">
                <a:latin typeface="Calibri" panose="020F0502020204030204" pitchFamily="34" charset="0"/>
                <a:ea typeface="Calibri" panose="020F0502020204030204" pitchFamily="34" charset="0"/>
                <a:cs typeface="Calibri" panose="020F0502020204030204" pitchFamily="34" charset="0"/>
              </a:rPr>
              <a:t>). </a:t>
            </a:r>
          </a:p>
          <a:p>
            <a:pPr algn="just">
              <a:lnSpc>
                <a:spcPct val="80000"/>
              </a:lnSpc>
              <a:spcAft>
                <a:spcPts val="200"/>
              </a:spcAft>
            </a:pPr>
            <a:r>
              <a:rPr lang="en-US" sz="1000" dirty="0">
                <a:latin typeface="Calibri" panose="020F0502020204030204" pitchFamily="34" charset="0"/>
                <a:ea typeface="Calibri" panose="020F0502020204030204" pitchFamily="34" charset="0"/>
                <a:cs typeface="Calibri" panose="020F0502020204030204" pitchFamily="34" charset="0"/>
              </a:rPr>
              <a:t>There is difficulty and uncertainty in assigning dates and rulers to the more ancient Egyptian dynasties. Before the 1st Dynasty of Egypt, most scholars place a pre-historic period, and then a pre-dynastic period of about 2,000 years.</a:t>
            </a:r>
            <a:r>
              <a:rPr lang="en-US" sz="1000" baseline="30000" dirty="0">
                <a:latin typeface="Calibri" panose="020F0502020204030204" pitchFamily="34" charset="0"/>
                <a:ea typeface="Calibri" panose="020F0502020204030204" pitchFamily="34" charset="0"/>
                <a:cs typeface="Calibri" panose="020F0502020204030204" pitchFamily="34" charset="0"/>
              </a:rPr>
              <a:t>1</a:t>
            </a:r>
            <a:r>
              <a:rPr lang="en-US" sz="1000" dirty="0">
                <a:latin typeface="Calibri" panose="020F0502020204030204" pitchFamily="34" charset="0"/>
                <a:ea typeface="Calibri" panose="020F0502020204030204" pitchFamily="34" charset="0"/>
                <a:cs typeface="Calibri" panose="020F0502020204030204" pitchFamily="34" charset="0"/>
              </a:rPr>
              <a:t> The former is dependent on the macro-evolutionary period to which is attributed millions of years and is based on unsubstantiated speculation. Therefore, Assyrian chronology is far more reliable than the current Egyptian chronology and should be used as the basis for chronological calculations.</a:t>
            </a:r>
            <a:r>
              <a:rPr lang="en-US" sz="1000" baseline="30000" dirty="0">
                <a:latin typeface="Calibri" panose="020F0502020204030204" pitchFamily="34" charset="0"/>
                <a:ea typeface="Calibri" panose="020F0502020204030204" pitchFamily="34" charset="0"/>
                <a:cs typeface="Calibri" panose="020F0502020204030204" pitchFamily="34" charset="0"/>
              </a:rPr>
              <a:t> 1</a:t>
            </a:r>
            <a:r>
              <a:rPr lang="en-US" sz="1000" dirty="0">
                <a:latin typeface="Calibri" panose="020F0502020204030204" pitchFamily="34" charset="0"/>
                <a:ea typeface="Calibri" panose="020F0502020204030204" pitchFamily="34" charset="0"/>
                <a:cs typeface="Calibri" panose="020F0502020204030204" pitchFamily="34" charset="0"/>
              </a:rPr>
              <a:t> Further, as biblical chronology is very specific and is consistent with Assyrian chronology, the Bible also can be used as a reliable source. Using this Assyrian technique to assign dates and rulers, places Joseph into slavery at age 17 in c 1682 B.C. under </a:t>
            </a:r>
            <a:r>
              <a:rPr lang="en-US" sz="1000" dirty="0" err="1">
                <a:latin typeface="Calibri" panose="020F0502020204030204" pitchFamily="34" charset="0"/>
                <a:ea typeface="Calibri" panose="020F0502020204030204" pitchFamily="34" charset="0"/>
                <a:cs typeface="Calibri" panose="020F0502020204030204" pitchFamily="34" charset="0"/>
              </a:rPr>
              <a:t>Amenenmhet</a:t>
            </a:r>
            <a:r>
              <a:rPr lang="en-US" sz="1000" dirty="0">
                <a:latin typeface="Calibri" panose="020F0502020204030204" pitchFamily="34" charset="0"/>
                <a:ea typeface="Calibri" panose="020F0502020204030204" pitchFamily="34" charset="0"/>
                <a:cs typeface="Calibri" panose="020F0502020204030204" pitchFamily="34" charset="0"/>
              </a:rPr>
              <a:t> I. He became prime minister at age 30 in c. 1668 B.C. under Pharaoh Sesostris I. The oppression of the Israelites would have begun under Sesostris III followed by Moses birth in c. 1525 B.C. during the reign of Amenemhet III. Finally, </a:t>
            </a:r>
            <a:r>
              <a:rPr lang="en-US" sz="1000" dirty="0" err="1">
                <a:latin typeface="Calibri" panose="020F0502020204030204" pitchFamily="34" charset="0"/>
                <a:ea typeface="Calibri" panose="020F0502020204030204" pitchFamily="34" charset="0"/>
                <a:cs typeface="Calibri" panose="020F0502020204030204" pitchFamily="34" charset="0"/>
              </a:rPr>
              <a:t>Neferhotep</a:t>
            </a:r>
            <a:r>
              <a:rPr lang="en-US" sz="1000" dirty="0">
                <a:latin typeface="Calibri" panose="020F0502020204030204" pitchFamily="34" charset="0"/>
                <a:ea typeface="Calibri" panose="020F0502020204030204" pitchFamily="34" charset="0"/>
                <a:cs typeface="Calibri" panose="020F0502020204030204" pitchFamily="34" charset="0"/>
              </a:rPr>
              <a:t> I would have been the Pharaoh who pursued the Israelites into the Red Sea during the Exodus and not Amenhotep II as proposed by the evolutionary chronology.</a:t>
            </a:r>
            <a:r>
              <a:rPr lang="en-US" sz="1000" baseline="30000" dirty="0">
                <a:latin typeface="Calibri" panose="020F0502020204030204" pitchFamily="34" charset="0"/>
                <a:ea typeface="Calibri" panose="020F0502020204030204" pitchFamily="34" charset="0"/>
                <a:cs typeface="Calibri" panose="020F0502020204030204" pitchFamily="34" charset="0"/>
              </a:rPr>
              <a:t> 1</a:t>
            </a: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6735715D-3131-CEDF-F790-CC58217FE663}"/>
              </a:ext>
            </a:extLst>
          </p:cNvPr>
          <p:cNvSpPr>
            <a:spLocks noGrp="1"/>
          </p:cNvSpPr>
          <p:nvPr>
            <p:ph type="sldNum" sz="quarter" idx="12"/>
          </p:nvPr>
        </p:nvSpPr>
        <p:spPr/>
        <p:txBody>
          <a:bodyPr/>
          <a:lstStyle/>
          <a:p>
            <a:fld id="{2DFBB78A-01B4-41F2-96B0-677A4A282832}" type="slidenum">
              <a:rPr lang="en-US" smtClean="0"/>
              <a:t>13</a:t>
            </a:fld>
            <a:endParaRPr lang="en-US"/>
          </a:p>
        </p:txBody>
      </p:sp>
      <p:sp>
        <p:nvSpPr>
          <p:cNvPr id="8" name="Title 1">
            <a:extLst>
              <a:ext uri="{FF2B5EF4-FFF2-40B4-BE49-F238E27FC236}">
                <a16:creationId xmlns:a16="http://schemas.microsoft.com/office/drawing/2014/main" id="{98A165FF-CFF4-A2A6-98A9-CA3C80C4A917}"/>
              </a:ext>
            </a:extLst>
          </p:cNvPr>
          <p:cNvSpPr txBox="1">
            <a:spLocks/>
          </p:cNvSpPr>
          <p:nvPr/>
        </p:nvSpPr>
        <p:spPr>
          <a:xfrm>
            <a:off x="227012" y="228600"/>
            <a:ext cx="3886200" cy="777241"/>
          </a:xfrm>
          <a:prstGeom prst="rect">
            <a:avLst/>
          </a:prstGeom>
        </p:spPr>
        <p:txBody>
          <a:bodyPr vert="horz" lIns="91440" tIns="45720" rIns="91440" bIns="45720" rtlCol="0" anchor="b">
            <a:noAutofit/>
          </a:bodyPr>
          <a:lstStyle>
            <a:lvl1pPr algn="l" defTabSz="914126" rtl="0" eaLnBrk="1" latinLnBrk="0" hangingPunct="1">
              <a:lnSpc>
                <a:spcPct val="85000"/>
              </a:lnSpc>
              <a:spcBef>
                <a:spcPct val="0"/>
              </a:spcBef>
              <a:buNone/>
              <a:defRPr sz="3599" b="0" kern="1200" spc="-50" baseline="0">
                <a:solidFill>
                  <a:srgbClr val="FFFFFF"/>
                </a:solidFill>
                <a:latin typeface="+mj-lt"/>
                <a:ea typeface="+mj-ea"/>
                <a:cs typeface="+mj-cs"/>
              </a:defRPr>
            </a:lvl1pPr>
          </a:lstStyle>
          <a:p>
            <a:pPr algn="ctr"/>
            <a:r>
              <a:rPr lang="en-US" sz="2400" dirty="0">
                <a:solidFill>
                  <a:schemeClr val="bg1"/>
                </a:solidFill>
              </a:rPr>
              <a:t>Exodus </a:t>
            </a:r>
          </a:p>
          <a:p>
            <a:pPr algn="ctr"/>
            <a:r>
              <a:rPr lang="en-US" sz="2400" dirty="0">
                <a:solidFill>
                  <a:schemeClr val="bg1"/>
                </a:solidFill>
              </a:rPr>
              <a:t>Background and Setting</a:t>
            </a:r>
          </a:p>
        </p:txBody>
      </p:sp>
      <p:sp>
        <p:nvSpPr>
          <p:cNvPr id="9" name="TextBox 8">
            <a:extLst>
              <a:ext uri="{FF2B5EF4-FFF2-40B4-BE49-F238E27FC236}">
                <a16:creationId xmlns:a16="http://schemas.microsoft.com/office/drawing/2014/main" id="{EE719D56-4D4D-F1E3-E543-58350FF3DD99}"/>
              </a:ext>
            </a:extLst>
          </p:cNvPr>
          <p:cNvSpPr txBox="1"/>
          <p:nvPr/>
        </p:nvSpPr>
        <p:spPr>
          <a:xfrm>
            <a:off x="4309201" y="6481694"/>
            <a:ext cx="4223611" cy="239781"/>
          </a:xfrm>
          <a:prstGeom prst="rect">
            <a:avLst/>
          </a:prstGeom>
          <a:noFill/>
        </p:spPr>
        <p:txBody>
          <a:bodyPr wrap="square" rtlCol="0">
            <a:spAutoFit/>
          </a:bodyPr>
          <a:lstStyle/>
          <a:p>
            <a:r>
              <a:rPr lang="en-US" sz="900" b="1" dirty="0"/>
              <a:t>Notes: </a:t>
            </a:r>
            <a:r>
              <a:rPr lang="en-US" sz="1050" baseline="30000" dirty="0"/>
              <a:t>1</a:t>
            </a:r>
            <a:r>
              <a:rPr lang="en-US" sz="900" dirty="0"/>
              <a:t> </a:t>
            </a:r>
            <a:r>
              <a:rPr lang="en-US" sz="900" dirty="0">
                <a:solidFill>
                  <a:schemeClr val="accent1">
                    <a:lumMod val="75000"/>
                  </a:schemeClr>
                </a:solidFill>
                <a:hlinkClick r:id="rId19"/>
              </a:rPr>
              <a:t>Answers in Genesis Biblical Chronology</a:t>
            </a:r>
            <a:r>
              <a:rPr lang="en-US" sz="900" dirty="0">
                <a:solidFill>
                  <a:schemeClr val="accent1">
                    <a:lumMod val="75000"/>
                  </a:schemeClr>
                </a:solidFill>
              </a:rPr>
              <a:t>, </a:t>
            </a:r>
            <a:r>
              <a:rPr lang="en-US" sz="900" dirty="0">
                <a:solidFill>
                  <a:schemeClr val="accent1">
                    <a:lumMod val="75000"/>
                  </a:schemeClr>
                </a:solidFill>
                <a:hlinkClick r:id="rId20"/>
              </a:rPr>
              <a:t>Pharaohs of the Bible</a:t>
            </a:r>
            <a:endParaRPr lang="en-US" sz="900" dirty="0">
              <a:solidFill>
                <a:schemeClr val="accent1">
                  <a:lumMod val="75000"/>
                </a:schemeClr>
              </a:solidFill>
            </a:endParaRPr>
          </a:p>
        </p:txBody>
      </p:sp>
    </p:spTree>
    <p:extLst>
      <p:ext uri="{BB962C8B-B14F-4D97-AF65-F5344CB8AC3E}">
        <p14:creationId xmlns:p14="http://schemas.microsoft.com/office/powerpoint/2010/main" val="390580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A081-E4E9-E254-296B-CFE5B93F3951}"/>
              </a:ext>
            </a:extLst>
          </p:cNvPr>
          <p:cNvSpPr>
            <a:spLocks noGrp="1"/>
          </p:cNvSpPr>
          <p:nvPr>
            <p:ph type="title"/>
          </p:nvPr>
        </p:nvSpPr>
        <p:spPr>
          <a:xfrm>
            <a:off x="1117310" y="293204"/>
            <a:ext cx="10157354" cy="740713"/>
          </a:xfrm>
        </p:spPr>
        <p:txBody>
          <a:bodyPr>
            <a:normAutofit/>
          </a:bodyPr>
          <a:lstStyle/>
          <a:p>
            <a:pPr algn="ctr"/>
            <a:r>
              <a:rPr lang="en-US" sz="3200" u="sng" dirty="0">
                <a:solidFill>
                  <a:schemeClr val="accent3">
                    <a:lumMod val="50000"/>
                  </a:schemeClr>
                </a:solidFill>
              </a:rPr>
              <a:t>Exodus Outline</a:t>
            </a:r>
            <a:endParaRPr lang="en-US" sz="3200" dirty="0"/>
          </a:p>
        </p:txBody>
      </p:sp>
      <p:sp>
        <p:nvSpPr>
          <p:cNvPr id="3" name="Slide Number Placeholder 2">
            <a:extLst>
              <a:ext uri="{FF2B5EF4-FFF2-40B4-BE49-F238E27FC236}">
                <a16:creationId xmlns:a16="http://schemas.microsoft.com/office/drawing/2014/main" id="{EFEC6A1D-1AC7-35EF-D12D-347FF0B00CD4}"/>
              </a:ext>
            </a:extLst>
          </p:cNvPr>
          <p:cNvSpPr>
            <a:spLocks noGrp="1"/>
          </p:cNvSpPr>
          <p:nvPr>
            <p:ph type="sldNum" sz="quarter" idx="12"/>
          </p:nvPr>
        </p:nvSpPr>
        <p:spPr/>
        <p:txBody>
          <a:bodyPr/>
          <a:lstStyle/>
          <a:p>
            <a:fld id="{EB37DED6-D4C7-42EE-AB49-D2E39E64FDE4}" type="slidenum">
              <a:rPr lang="en-US" smtClean="0"/>
              <a:t>14</a:t>
            </a:fld>
            <a:endParaRPr lang="en-US"/>
          </a:p>
        </p:txBody>
      </p:sp>
      <p:sp>
        <p:nvSpPr>
          <p:cNvPr id="5" name="Rectangle 4">
            <a:extLst>
              <a:ext uri="{FF2B5EF4-FFF2-40B4-BE49-F238E27FC236}">
                <a16:creationId xmlns:a16="http://schemas.microsoft.com/office/drawing/2014/main" id="{66E6E013-6BF1-DB92-BE44-66391BD5C2EE}"/>
              </a:ext>
            </a:extLst>
          </p:cNvPr>
          <p:cNvSpPr/>
          <p:nvPr/>
        </p:nvSpPr>
        <p:spPr>
          <a:xfrm>
            <a:off x="3915537" y="1826462"/>
            <a:ext cx="1281690" cy="15221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798" dirty="0"/>
          </a:p>
        </p:txBody>
      </p:sp>
      <p:sp>
        <p:nvSpPr>
          <p:cNvPr id="6" name="Rectangle 5">
            <a:extLst>
              <a:ext uri="{FF2B5EF4-FFF2-40B4-BE49-F238E27FC236}">
                <a16:creationId xmlns:a16="http://schemas.microsoft.com/office/drawing/2014/main" id="{7513643B-2B86-3F6B-33E9-35850AC6C823}"/>
              </a:ext>
            </a:extLst>
          </p:cNvPr>
          <p:cNvSpPr/>
          <p:nvPr/>
        </p:nvSpPr>
        <p:spPr>
          <a:xfrm>
            <a:off x="4889590" y="1826462"/>
            <a:ext cx="1281690" cy="15221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798" dirty="0"/>
          </a:p>
        </p:txBody>
      </p:sp>
      <p:sp>
        <p:nvSpPr>
          <p:cNvPr id="7" name="Freeform: Shape 6">
            <a:extLst>
              <a:ext uri="{FF2B5EF4-FFF2-40B4-BE49-F238E27FC236}">
                <a16:creationId xmlns:a16="http://schemas.microsoft.com/office/drawing/2014/main" id="{7927D418-6DF6-FE1D-0322-967B0A2201B6}"/>
              </a:ext>
            </a:extLst>
          </p:cNvPr>
          <p:cNvSpPr/>
          <p:nvPr/>
        </p:nvSpPr>
        <p:spPr>
          <a:xfrm>
            <a:off x="3656012" y="3044102"/>
            <a:ext cx="1353312" cy="434907"/>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0" y="641176"/>
                </a:moveTo>
                <a:lnTo>
                  <a:pt x="0" y="128239"/>
                </a:lnTo>
                <a:cubicBezTo>
                  <a:pt x="0" y="57414"/>
                  <a:pt x="18363" y="0"/>
                  <a:pt x="41015" y="0"/>
                </a:cubicBezTo>
                <a:lnTo>
                  <a:pt x="435133" y="0"/>
                </a:lnTo>
                <a:lnTo>
                  <a:pt x="435133" y="0"/>
                </a:lnTo>
                <a:lnTo>
                  <a:pt x="435133" y="769415"/>
                </a:lnTo>
                <a:lnTo>
                  <a:pt x="435133" y="769415"/>
                </a:lnTo>
                <a:lnTo>
                  <a:pt x="41015" y="769415"/>
                </a:lnTo>
                <a:cubicBezTo>
                  <a:pt x="18363" y="769415"/>
                  <a:pt x="0" y="712001"/>
                  <a:pt x="0" y="641176"/>
                </a:cubicBez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008" tIns="105007" rIns="83775" bIns="105007" numCol="1" spcCol="1270" anchor="ctr" anchorCtr="1">
            <a:noAutofit/>
          </a:bodyPr>
          <a:lstStyle/>
          <a:p>
            <a:pPr algn="ctr" defTabSz="488656">
              <a:lnSpc>
                <a:spcPct val="90000"/>
              </a:lnSpc>
              <a:spcBef>
                <a:spcPct val="0"/>
              </a:spcBef>
              <a:spcAft>
                <a:spcPct val="35000"/>
              </a:spcAft>
            </a:pPr>
            <a:r>
              <a:rPr lang="en-US" sz="1100" dirty="0">
                <a:latin typeface="Calibri" panose="020F0502020204030204" pitchFamily="34" charset="0"/>
                <a:ea typeface="Calibri" panose="020F0502020204030204" pitchFamily="34" charset="0"/>
                <a:cs typeface="Calibri" panose="020F0502020204030204" pitchFamily="34" charset="0"/>
              </a:rPr>
              <a:t>Exodus 1:1–12:36</a:t>
            </a:r>
          </a:p>
        </p:txBody>
      </p:sp>
      <p:sp>
        <p:nvSpPr>
          <p:cNvPr id="8" name="Freeform: Shape 7">
            <a:extLst>
              <a:ext uri="{FF2B5EF4-FFF2-40B4-BE49-F238E27FC236}">
                <a16:creationId xmlns:a16="http://schemas.microsoft.com/office/drawing/2014/main" id="{4AB7892D-3A22-8039-C0AF-852B8B17DDCF}"/>
              </a:ext>
            </a:extLst>
          </p:cNvPr>
          <p:cNvSpPr/>
          <p:nvPr/>
        </p:nvSpPr>
        <p:spPr>
          <a:xfrm>
            <a:off x="3515644" y="1338451"/>
            <a:ext cx="2070562" cy="1270745"/>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76" numCol="1" spcCol="1270" anchor="b" anchorCtr="1">
            <a:noAutofit/>
          </a:bodyPr>
          <a:lstStyle/>
          <a:p>
            <a:pPr algn="ctr" defTabSz="488656">
              <a:lnSpc>
                <a:spcPct val="90000"/>
              </a:lnSpc>
              <a:spcBef>
                <a:spcPct val="0"/>
              </a:spcBef>
              <a:spcAft>
                <a:spcPct val="35000"/>
              </a:spcAft>
            </a:pPr>
            <a:r>
              <a:rPr lang="en-US" sz="1100" b="1" dirty="0">
                <a:latin typeface="Calibri" panose="020F0502020204030204" pitchFamily="34" charset="0"/>
                <a:ea typeface="Calibri" panose="020F0502020204030204" pitchFamily="34" charset="0"/>
                <a:cs typeface="Calibri" panose="020F0502020204030204" pitchFamily="34" charset="0"/>
              </a:rPr>
              <a:t>Israel in Egypt</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Population Explosion</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Oppression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Maturation of a Deliverer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Confrontation with Pharaoh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Preparation for Departure</a:t>
            </a:r>
          </a:p>
        </p:txBody>
      </p:sp>
      <p:sp>
        <p:nvSpPr>
          <p:cNvPr id="9" name="Straight Connector 8">
            <a:extLst>
              <a:ext uri="{FF2B5EF4-FFF2-40B4-BE49-F238E27FC236}">
                <a16:creationId xmlns:a16="http://schemas.microsoft.com/office/drawing/2014/main" id="{306BB8BC-A07B-58E0-177A-40DBA4D5E6C6}"/>
              </a:ext>
            </a:extLst>
          </p:cNvPr>
          <p:cNvSpPr/>
          <p:nvPr/>
        </p:nvSpPr>
        <p:spPr>
          <a:xfrm>
            <a:off x="4484468" y="2696177"/>
            <a:ext cx="0" cy="347925"/>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1798" dirty="0"/>
          </a:p>
        </p:txBody>
      </p:sp>
      <p:sp>
        <p:nvSpPr>
          <p:cNvPr id="10" name="Oval 9">
            <a:extLst>
              <a:ext uri="{FF2B5EF4-FFF2-40B4-BE49-F238E27FC236}">
                <a16:creationId xmlns:a16="http://schemas.microsoft.com/office/drawing/2014/main" id="{306389D3-AD19-588A-3F05-6B55731B76E9}"/>
              </a:ext>
            </a:extLst>
          </p:cNvPr>
          <p:cNvSpPr/>
          <p:nvPr/>
        </p:nvSpPr>
        <p:spPr>
          <a:xfrm>
            <a:off x="4418012" y="2609196"/>
            <a:ext cx="132913" cy="86980"/>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798" dirty="0"/>
          </a:p>
        </p:txBody>
      </p:sp>
      <p:sp>
        <p:nvSpPr>
          <p:cNvPr id="11" name="Freeform: Shape 10">
            <a:extLst>
              <a:ext uri="{FF2B5EF4-FFF2-40B4-BE49-F238E27FC236}">
                <a16:creationId xmlns:a16="http://schemas.microsoft.com/office/drawing/2014/main" id="{EEFB6671-4B05-16AA-6B7A-6B355ADD2310}"/>
              </a:ext>
            </a:extLst>
          </p:cNvPr>
          <p:cNvSpPr/>
          <p:nvPr/>
        </p:nvSpPr>
        <p:spPr>
          <a:xfrm>
            <a:off x="5026582" y="3044102"/>
            <a:ext cx="1356185" cy="434907"/>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83776" tIns="83776" rIns="83776" bIns="83776" numCol="1" spcCol="1270" anchor="ctr" anchorCtr="1">
            <a:noAutofit/>
          </a:bodyPr>
          <a:lstStyle/>
          <a:p>
            <a:pPr algn="ctr" defTabSz="488656">
              <a:lnSpc>
                <a:spcPct val="90000"/>
              </a:lnSpc>
              <a:spcBef>
                <a:spcPct val="0"/>
              </a:spcBef>
              <a:spcAft>
                <a:spcPct val="35000"/>
              </a:spcAft>
            </a:pPr>
            <a:r>
              <a:rPr lang="en-US" sz="1100" dirty="0">
                <a:latin typeface="Calibri" panose="020F0502020204030204" pitchFamily="34" charset="0"/>
                <a:ea typeface="Calibri" panose="020F0502020204030204" pitchFamily="34" charset="0"/>
                <a:cs typeface="Calibri" panose="020F0502020204030204" pitchFamily="34" charset="0"/>
              </a:rPr>
              <a:t>Exodus 12:37–18:27</a:t>
            </a:r>
          </a:p>
        </p:txBody>
      </p:sp>
      <p:sp>
        <p:nvSpPr>
          <p:cNvPr id="12" name="Straight Connector 11">
            <a:extLst>
              <a:ext uri="{FF2B5EF4-FFF2-40B4-BE49-F238E27FC236}">
                <a16:creationId xmlns:a16="http://schemas.microsoft.com/office/drawing/2014/main" id="{80791C62-C47C-4E54-F385-695FE71D94AB}"/>
              </a:ext>
            </a:extLst>
          </p:cNvPr>
          <p:cNvSpPr/>
          <p:nvPr/>
        </p:nvSpPr>
        <p:spPr>
          <a:xfrm>
            <a:off x="5715226" y="3479009"/>
            <a:ext cx="0" cy="347925"/>
          </a:xfrm>
          <a:prstGeom prst="line">
            <a:avLst/>
          </a:prstGeom>
          <a:noFill/>
          <a:ln w="635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1798" dirty="0"/>
          </a:p>
        </p:txBody>
      </p:sp>
      <p:sp>
        <p:nvSpPr>
          <p:cNvPr id="13" name="Oval 12">
            <a:extLst>
              <a:ext uri="{FF2B5EF4-FFF2-40B4-BE49-F238E27FC236}">
                <a16:creationId xmlns:a16="http://schemas.microsoft.com/office/drawing/2014/main" id="{F4DC8148-EC6B-866A-8BA7-3F7474DB6F0C}"/>
              </a:ext>
            </a:extLst>
          </p:cNvPr>
          <p:cNvSpPr/>
          <p:nvPr/>
        </p:nvSpPr>
        <p:spPr>
          <a:xfrm>
            <a:off x="5651029" y="3803613"/>
            <a:ext cx="132913" cy="8698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sz="1798" dirty="0"/>
          </a:p>
        </p:txBody>
      </p:sp>
      <p:sp>
        <p:nvSpPr>
          <p:cNvPr id="14" name="Freeform: Shape 13">
            <a:extLst>
              <a:ext uri="{FF2B5EF4-FFF2-40B4-BE49-F238E27FC236}">
                <a16:creationId xmlns:a16="http://schemas.microsoft.com/office/drawing/2014/main" id="{21684A21-2119-4515-1442-90EC0F787470}"/>
              </a:ext>
            </a:extLst>
          </p:cNvPr>
          <p:cNvSpPr/>
          <p:nvPr/>
        </p:nvSpPr>
        <p:spPr>
          <a:xfrm>
            <a:off x="6359635" y="3044102"/>
            <a:ext cx="1356185" cy="434907"/>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435133" y="128240"/>
                </a:moveTo>
                <a:lnTo>
                  <a:pt x="435133" y="641175"/>
                </a:lnTo>
                <a:cubicBezTo>
                  <a:pt x="435133" y="712000"/>
                  <a:pt x="416770" y="769414"/>
                  <a:pt x="394118" y="769414"/>
                </a:cubicBezTo>
                <a:lnTo>
                  <a:pt x="0" y="769414"/>
                </a:lnTo>
                <a:lnTo>
                  <a:pt x="0" y="769414"/>
                </a:lnTo>
                <a:lnTo>
                  <a:pt x="0" y="1"/>
                </a:lnTo>
                <a:lnTo>
                  <a:pt x="0" y="1"/>
                </a:lnTo>
                <a:lnTo>
                  <a:pt x="394118" y="1"/>
                </a:lnTo>
                <a:cubicBezTo>
                  <a:pt x="416770" y="1"/>
                  <a:pt x="435133" y="57415"/>
                  <a:pt x="435133" y="128240"/>
                </a:cubicBezTo>
                <a:close/>
              </a:path>
            </a:pathLst>
          </a:custGeom>
          <a:solidFill>
            <a:schemeClr val="accent6">
              <a:lumMod val="75000"/>
            </a:schemeClr>
          </a:solidFill>
          <a:ln>
            <a:solidFill>
              <a:schemeClr val="accent6">
                <a:lumMod val="75000"/>
              </a:schemeClr>
            </a:solidFill>
          </a:ln>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77" tIns="105007" rIns="105006" bIns="105007" numCol="1" spcCol="1270" anchor="ctr" anchorCtr="1">
            <a:noAutofit/>
          </a:bodyPr>
          <a:lstStyle/>
          <a:p>
            <a:pPr algn="ctr" defTabSz="488656">
              <a:lnSpc>
                <a:spcPct val="90000"/>
              </a:lnSpc>
              <a:spcBef>
                <a:spcPct val="0"/>
              </a:spcBef>
              <a:spcAft>
                <a:spcPct val="35000"/>
              </a:spcAft>
            </a:pPr>
            <a:r>
              <a:rPr lang="en-US" sz="1100" dirty="0">
                <a:latin typeface="Calibri" panose="020F0502020204030204" pitchFamily="34" charset="0"/>
                <a:ea typeface="Calibri" panose="020F0502020204030204" pitchFamily="34" charset="0"/>
                <a:cs typeface="Calibri" panose="020F0502020204030204" pitchFamily="34" charset="0"/>
              </a:rPr>
              <a:t>Exodus 19:1–40:38</a:t>
            </a:r>
          </a:p>
        </p:txBody>
      </p:sp>
      <p:sp>
        <p:nvSpPr>
          <p:cNvPr id="15" name="TextBox 14">
            <a:extLst>
              <a:ext uri="{FF2B5EF4-FFF2-40B4-BE49-F238E27FC236}">
                <a16:creationId xmlns:a16="http://schemas.microsoft.com/office/drawing/2014/main" id="{1AC0440D-811C-53F1-8CDB-9DEFA7912820}"/>
              </a:ext>
            </a:extLst>
          </p:cNvPr>
          <p:cNvSpPr txBox="1"/>
          <p:nvPr/>
        </p:nvSpPr>
        <p:spPr>
          <a:xfrm>
            <a:off x="4690904" y="3957307"/>
            <a:ext cx="2388542" cy="1091068"/>
          </a:xfrm>
          <a:prstGeom prst="rect">
            <a:avLst/>
          </a:prstGeom>
          <a:noFill/>
        </p:spPr>
        <p:txBody>
          <a:bodyPr wrap="square" rtlCol="0">
            <a:spAutoFit/>
          </a:bodyPr>
          <a:lstStyle/>
          <a:p>
            <a:pPr algn="ctr" defTabSz="488656">
              <a:lnSpc>
                <a:spcPct val="90000"/>
              </a:lnSpc>
              <a:spcBef>
                <a:spcPct val="0"/>
              </a:spcBef>
              <a:spcAft>
                <a:spcPct val="35000"/>
              </a:spcAft>
            </a:pPr>
            <a:r>
              <a:rPr lang="en-US" sz="1100" b="1" dirty="0">
                <a:latin typeface="Calibri" panose="020F0502020204030204" pitchFamily="34" charset="0"/>
                <a:ea typeface="Calibri" panose="020F0502020204030204" pitchFamily="34" charset="0"/>
                <a:cs typeface="Calibri" panose="020F0502020204030204" pitchFamily="34" charset="0"/>
              </a:rPr>
              <a:t>Israel on the Road to Sinai</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Exiting Egypt and Panicking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Crossing the Red Sea and Rejoicing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Traveling to Sinai and Grumbling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Meeting with Jethro and Learning</a:t>
            </a: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F7341F7-89B4-0AFB-CFA1-67BDB97F05B2}"/>
              </a:ext>
            </a:extLst>
          </p:cNvPr>
          <p:cNvSpPr txBox="1"/>
          <p:nvPr/>
        </p:nvSpPr>
        <p:spPr>
          <a:xfrm>
            <a:off x="6088682" y="1372300"/>
            <a:ext cx="2367930" cy="1302664"/>
          </a:xfrm>
          <a:prstGeom prst="rect">
            <a:avLst/>
          </a:prstGeom>
          <a:noFill/>
        </p:spPr>
        <p:txBody>
          <a:bodyPr wrap="square" rtlCol="0">
            <a:spAutoFit/>
          </a:bodyPr>
          <a:lstStyle/>
          <a:p>
            <a:pPr algn="ctr" defTabSz="488656">
              <a:lnSpc>
                <a:spcPct val="90000"/>
              </a:lnSpc>
              <a:spcBef>
                <a:spcPct val="0"/>
              </a:spcBef>
              <a:spcAft>
                <a:spcPct val="35000"/>
              </a:spcAft>
            </a:pPr>
            <a:r>
              <a:rPr lang="en-US" sz="1100" b="1" dirty="0">
                <a:latin typeface="Calibri" panose="020F0502020204030204" pitchFamily="34" charset="0"/>
                <a:ea typeface="Calibri" panose="020F0502020204030204" pitchFamily="34" charset="0"/>
                <a:cs typeface="Calibri" panose="020F0502020204030204" pitchFamily="34" charset="0"/>
              </a:rPr>
              <a:t>Israel Encamped at Sinai</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Law of God Prescribed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Tabernacle of God Described </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Worship of God Defiled</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Presence of God Confirmed</a:t>
            </a:r>
          </a:p>
          <a:p>
            <a:pPr marL="171399" indent="-171399" defTabSz="488656">
              <a:lnSpc>
                <a:spcPct val="90000"/>
              </a:lnSpc>
              <a:spcBef>
                <a:spcPct val="0"/>
              </a:spcBef>
              <a:spcAft>
                <a:spcPct val="350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Tabernacle of God Constructed</a:t>
            </a:r>
          </a:p>
        </p:txBody>
      </p:sp>
      <p:sp>
        <p:nvSpPr>
          <p:cNvPr id="17" name="Straight Connector 16">
            <a:extLst>
              <a:ext uri="{FF2B5EF4-FFF2-40B4-BE49-F238E27FC236}">
                <a16:creationId xmlns:a16="http://schemas.microsoft.com/office/drawing/2014/main" id="{555FCF6B-987D-0A87-AEE7-58510E9E3FF6}"/>
              </a:ext>
            </a:extLst>
          </p:cNvPr>
          <p:cNvSpPr/>
          <p:nvPr/>
        </p:nvSpPr>
        <p:spPr>
          <a:xfrm>
            <a:off x="6942355" y="2709728"/>
            <a:ext cx="0" cy="347925"/>
          </a:xfrm>
          <a:prstGeom prst="line">
            <a:avLst/>
          </a:prstGeom>
          <a:noFill/>
          <a:ln w="6350" cap="flat" cmpd="sng" algn="ctr">
            <a:solidFill>
              <a:schemeClr val="accent5">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1798" dirty="0"/>
          </a:p>
        </p:txBody>
      </p:sp>
      <p:sp>
        <p:nvSpPr>
          <p:cNvPr id="18" name="Oval 17">
            <a:extLst>
              <a:ext uri="{FF2B5EF4-FFF2-40B4-BE49-F238E27FC236}">
                <a16:creationId xmlns:a16="http://schemas.microsoft.com/office/drawing/2014/main" id="{2C0AF67C-BEAD-B1F2-1822-97AEED303621}"/>
              </a:ext>
            </a:extLst>
          </p:cNvPr>
          <p:cNvSpPr/>
          <p:nvPr/>
        </p:nvSpPr>
        <p:spPr>
          <a:xfrm>
            <a:off x="6875899" y="2656594"/>
            <a:ext cx="132913" cy="8698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sz="1798" dirty="0"/>
          </a:p>
        </p:txBody>
      </p:sp>
    </p:spTree>
    <p:extLst>
      <p:ext uri="{BB962C8B-B14F-4D97-AF65-F5344CB8AC3E}">
        <p14:creationId xmlns:p14="http://schemas.microsoft.com/office/powerpoint/2010/main" val="362585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B1E4-C2D0-8ED9-B1AB-A8E468D59D1C}"/>
              </a:ext>
            </a:extLst>
          </p:cNvPr>
          <p:cNvSpPr>
            <a:spLocks noGrp="1"/>
          </p:cNvSpPr>
          <p:nvPr>
            <p:ph type="title"/>
          </p:nvPr>
        </p:nvSpPr>
        <p:spPr>
          <a:xfrm>
            <a:off x="3656013" y="76200"/>
            <a:ext cx="5715000" cy="990600"/>
          </a:xfrm>
        </p:spPr>
        <p:txBody>
          <a:bodyPr/>
          <a:lstStyle/>
          <a:p>
            <a:pPr algn="ctr"/>
            <a:r>
              <a:rPr lang="en-US" dirty="0"/>
              <a:t>Exodus: Geography</a:t>
            </a:r>
          </a:p>
        </p:txBody>
      </p:sp>
      <p:sp>
        <p:nvSpPr>
          <p:cNvPr id="3" name="Slide Number Placeholder 2">
            <a:extLst>
              <a:ext uri="{FF2B5EF4-FFF2-40B4-BE49-F238E27FC236}">
                <a16:creationId xmlns:a16="http://schemas.microsoft.com/office/drawing/2014/main" id="{A21E76CA-EE52-4799-4860-B2B30C6300C8}"/>
              </a:ext>
            </a:extLst>
          </p:cNvPr>
          <p:cNvSpPr>
            <a:spLocks noGrp="1"/>
          </p:cNvSpPr>
          <p:nvPr>
            <p:ph type="sldNum" sz="quarter" idx="12"/>
          </p:nvPr>
        </p:nvSpPr>
        <p:spPr/>
        <p:txBody>
          <a:bodyPr/>
          <a:lstStyle/>
          <a:p>
            <a:fld id="{EB37DED6-D4C7-42EE-AB49-D2E39E64FDE4}" type="slidenum">
              <a:rPr lang="en-US" smtClean="0"/>
              <a:t>15</a:t>
            </a:fld>
            <a:endParaRPr lang="en-US"/>
          </a:p>
        </p:txBody>
      </p:sp>
      <p:pic>
        <p:nvPicPr>
          <p:cNvPr id="5" name="Picture 4">
            <a:extLst>
              <a:ext uri="{FF2B5EF4-FFF2-40B4-BE49-F238E27FC236}">
                <a16:creationId xmlns:a16="http://schemas.microsoft.com/office/drawing/2014/main" id="{942E051B-02AD-0D71-FCA8-65F756ECDD0B}"/>
              </a:ext>
            </a:extLst>
          </p:cNvPr>
          <p:cNvPicPr>
            <a:picLocks noChangeAspect="1"/>
          </p:cNvPicPr>
          <p:nvPr/>
        </p:nvPicPr>
        <p:blipFill>
          <a:blip r:embed="rId2">
            <a:extLst>
              <a:ext uri="{28A0092B-C50C-407E-A947-70E740481C1C}">
                <a14:useLocalDpi xmlns:a14="http://schemas.microsoft.com/office/drawing/2010/main" val="0"/>
              </a:ext>
            </a:extLst>
          </a:blip>
          <a:srcRect l="5653" r="5653"/>
          <a:stretch/>
        </p:blipFill>
        <p:spPr>
          <a:xfrm>
            <a:off x="3732212" y="1257300"/>
            <a:ext cx="5533741" cy="4953000"/>
          </a:xfrm>
          <a:prstGeom prst="rect">
            <a:avLst/>
          </a:prstGeom>
        </p:spPr>
      </p:pic>
    </p:spTree>
    <p:extLst>
      <p:ext uri="{BB962C8B-B14F-4D97-AF65-F5344CB8AC3E}">
        <p14:creationId xmlns:p14="http://schemas.microsoft.com/office/powerpoint/2010/main" val="35708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DE4D-904F-FCD8-65AC-D0327CB0364A}"/>
              </a:ext>
            </a:extLst>
          </p:cNvPr>
          <p:cNvSpPr>
            <a:spLocks noGrp="1"/>
          </p:cNvSpPr>
          <p:nvPr>
            <p:ph type="title"/>
          </p:nvPr>
        </p:nvSpPr>
        <p:spPr>
          <a:xfrm>
            <a:off x="684212" y="188135"/>
            <a:ext cx="10600951" cy="717884"/>
          </a:xfrm>
        </p:spPr>
        <p:txBody>
          <a:bodyPr>
            <a:normAutofit/>
          </a:bodyPr>
          <a:lstStyle/>
          <a:p>
            <a:pPr algn="ctr"/>
            <a:r>
              <a:rPr lang="en-US" sz="3000" dirty="0">
                <a:solidFill>
                  <a:schemeClr val="accent2">
                    <a:lumMod val="75000"/>
                  </a:schemeClr>
                </a:solidFill>
              </a:rPr>
              <a:t>Exodus: Key Verses</a:t>
            </a:r>
            <a:endParaRPr lang="en-US" sz="3000" dirty="0"/>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16</a:t>
            </a:fld>
            <a:endParaRPr lang="en-US"/>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608012" y="948310"/>
            <a:ext cx="10972800" cy="5410200"/>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100" dirty="0">
                <a:latin typeface="Calibri" panose="020F0502020204030204" pitchFamily="34" charset="0"/>
                <a:ea typeface="Calibri" panose="020F0502020204030204" pitchFamily="34" charset="0"/>
                <a:cs typeface="Calibri" panose="020F0502020204030204" pitchFamily="34" charset="0"/>
                <a:hlinkClick r:id="rId2"/>
              </a:rPr>
              <a:t>Exodus 1:8-11</a:t>
            </a:r>
            <a:r>
              <a:rPr lang="en-US" sz="1100" dirty="0">
                <a:latin typeface="Calibri" panose="020F0502020204030204" pitchFamily="34" charset="0"/>
                <a:ea typeface="Calibri" panose="020F0502020204030204" pitchFamily="34" charset="0"/>
                <a:cs typeface="Calibri" panose="020F0502020204030204" pitchFamily="34" charset="0"/>
              </a:rPr>
              <a:t>, "Now there arose a new king over Egypt, who did not know Joseph. And he said to his people, "Behold, the people of Israel are too many and too mighty for us. Come, let us deal shrewdly with them, lest they multiply, and, if war breaks out, they join our enemies and fight against us and escape from the land." Therefore, they set taskmasters over them to afflict them with heavy burdens. They built for Pharaoh store cities, Pithom and </a:t>
            </a:r>
            <a:r>
              <a:rPr lang="en-US" sz="1100" dirty="0" err="1">
                <a:latin typeface="Calibri" panose="020F0502020204030204" pitchFamily="34" charset="0"/>
                <a:ea typeface="Calibri" panose="020F0502020204030204" pitchFamily="34" charset="0"/>
                <a:cs typeface="Calibri" panose="020F0502020204030204" pitchFamily="34" charset="0"/>
              </a:rPr>
              <a:t>Raamses</a:t>
            </a:r>
            <a:r>
              <a:rPr lang="en-US" sz="1100" dirty="0">
                <a:latin typeface="Calibri" panose="020F0502020204030204" pitchFamily="34" charset="0"/>
                <a:ea typeface="Calibri" panose="020F0502020204030204" pitchFamily="34" charset="0"/>
                <a:cs typeface="Calibri" panose="020F0502020204030204" pitchFamily="34" charset="0"/>
              </a:rPr>
              <a:t>."</a:t>
            </a:r>
            <a:br>
              <a:rPr lang="en-US" sz="1100" dirty="0">
                <a:latin typeface="Calibri" panose="020F0502020204030204" pitchFamily="34" charset="0"/>
                <a:ea typeface="Calibri" panose="020F0502020204030204" pitchFamily="34" charset="0"/>
                <a:cs typeface="Calibri" panose="020F0502020204030204" pitchFamily="34" charset="0"/>
              </a:rPr>
            </a:b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hlinkClick r:id="rId3"/>
              </a:rPr>
              <a:t>Exodus 2:24-25</a:t>
            </a:r>
            <a:r>
              <a:rPr lang="en-US" sz="1100" dirty="0">
                <a:latin typeface="Calibri" panose="020F0502020204030204" pitchFamily="34" charset="0"/>
                <a:ea typeface="Calibri" panose="020F0502020204030204" pitchFamily="34" charset="0"/>
                <a:cs typeface="Calibri" panose="020F0502020204030204" pitchFamily="34" charset="0"/>
              </a:rPr>
              <a:t>, "God heard their groaning and he remembered his covenant with Abraham, with Isaac and with Jacob. So, God looked on the Israelites and was concerned about them.”</a:t>
            </a:r>
          </a:p>
          <a:p>
            <a:pPr marL="0" indent="0">
              <a:spcBef>
                <a:spcPts val="0"/>
              </a:spcBef>
              <a:spcAft>
                <a:spcPts val="0"/>
              </a:spcAft>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4"/>
              </a:rPr>
              <a:t>Exodus 3:1-6</a:t>
            </a:r>
            <a:r>
              <a:rPr lang="en-US" sz="1100" dirty="0">
                <a:latin typeface="Calibri" panose="020F0502020204030204" pitchFamily="34" charset="0"/>
                <a:ea typeface="Calibri" panose="020F0502020204030204" pitchFamily="34" charset="0"/>
                <a:cs typeface="Calibri" panose="020F0502020204030204" pitchFamily="34" charset="0"/>
              </a:rPr>
              <a:t>, "Now Moses was keeping the flock of his father-in-law, Jethro, the priest of Midian, and he led his flock to the west side of the wilderness and came to Horeb, the mountain of God. And the angel of the Lord appeared to him in a flame of fire out of the midst of a bush. He looked, and behold, the bush was burning, yet it was not consumed. And Moses said, "I will turn aside to see this great sight, why the bush is not burned." When the Lord saw that he turned aside to see, God called to him out of the bush, "Moses, Moses!" And he said, "Here I am." Then he said, "Do not come near; take your sandals off your feet, for the place on which you are standing is holy ground." And he said, "I am the God of your father, the God of Abraham, the God of Isaac, and the God of Jacob." And Moses hid his face, for he was afraid to look at God."</a:t>
            </a:r>
            <a:br>
              <a:rPr lang="en-US" sz="1100" dirty="0">
                <a:latin typeface="Calibri" panose="020F0502020204030204" pitchFamily="34" charset="0"/>
                <a:ea typeface="Calibri" panose="020F0502020204030204" pitchFamily="34" charset="0"/>
                <a:cs typeface="Calibri" panose="020F0502020204030204" pitchFamily="34" charset="0"/>
              </a:rPr>
            </a:b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5"/>
              </a:rPr>
              <a:t>Exodus 4:21-23</a:t>
            </a:r>
            <a:r>
              <a:rPr lang="en-US" sz="1100" dirty="0">
                <a:latin typeface="Calibri" panose="020F0502020204030204" pitchFamily="34" charset="0"/>
                <a:ea typeface="Calibri" panose="020F0502020204030204" pitchFamily="34" charset="0"/>
                <a:cs typeface="Calibri" panose="020F0502020204030204" pitchFamily="34" charset="0"/>
              </a:rPr>
              <a:t>, "And the Lord said to Moses, "When you go back to Egypt, see that you do before Pharaoh all the miracles that I have put in your power. But I will harden his heart, so that he will not let the people go. Then you shall say to Pharaoh, ‘Thus says the Lord, Israel is my firstborn son, and I say to you, "Let my son go that he may serve me." If you refuse to let him go, behold, I will kill your firstborn son.’“</a:t>
            </a:r>
          </a:p>
          <a:p>
            <a:pPr marL="0" indent="0">
              <a:spcBef>
                <a:spcPts val="0"/>
              </a:spcBef>
              <a:spcAft>
                <a:spcPts val="0"/>
              </a:spcAft>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6"/>
              </a:rPr>
              <a:t>Exodus 12:27</a:t>
            </a:r>
            <a:r>
              <a:rPr lang="en-US" sz="1100" dirty="0">
                <a:latin typeface="Calibri" panose="020F0502020204030204" pitchFamily="34" charset="0"/>
                <a:ea typeface="Calibri" panose="020F0502020204030204" pitchFamily="34" charset="0"/>
                <a:cs typeface="Calibri" panose="020F0502020204030204" pitchFamily="34" charset="0"/>
              </a:rPr>
              <a:t>, "'It is the Passover sacrifice to the LORD, who passed over the houses of the Israelites in Egypt and spared our homes when he struck down the Egyptians.' Then the people bowed down and worshiped.“</a:t>
            </a:r>
          </a:p>
          <a:p>
            <a:pPr marL="0" indent="0">
              <a:spcBef>
                <a:spcPts val="0"/>
              </a:spcBef>
              <a:spcAft>
                <a:spcPts val="0"/>
              </a:spcAft>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7"/>
              </a:rPr>
              <a:t>Exodus 14:21-28</a:t>
            </a:r>
            <a:r>
              <a:rPr lang="en-US" sz="1100" dirty="0">
                <a:latin typeface="Calibri" panose="020F0502020204030204" pitchFamily="34" charset="0"/>
                <a:ea typeface="Calibri" panose="020F0502020204030204" pitchFamily="34" charset="0"/>
                <a:cs typeface="Calibri" panose="020F0502020204030204" pitchFamily="34" charset="0"/>
              </a:rPr>
              <a:t>, "Then Moses stretched out his hand over the sea, and the Lord drove the sea back by a strong east wind all night and made the sea dry land, and the waters were divided. And the people of Israel went into the midst of the sea on dry ground, the waters being a wall to them on their right hand and on their left. The Egyptians pursued and went in after them into the midst of the sea, all Pharaoh's horses, his chariots, and his horsemen. And in the morning watch the Lord in the pillar of fire and of cloud looked down on the Egyptian forces and threw the Egyptian forces into a panic, clogging their chariot wheels so that they drove heavily. And the Egyptians said, "Let us flee from before Israel, for the Lord fights for them against the Egyptians." Then the Lord said to Moses, "Stretch out your hand over the sea, that the water may come back upon the Egyptians, upon their chariots, and upon their horsemen." So, Moses stretched out his hand over the sea, and the sea returned to its normal course when the morning appeared. And as the Egyptians fled into it, the Lord threw the Egyptians into the midst of the sea. The waters returned and covered the chariots and the horsemen; of all the host of Pharaoh that had followed them into the sea, not one of them remained. </a:t>
            </a:r>
          </a:p>
          <a:p>
            <a:pPr marL="0" indent="0">
              <a:spcBef>
                <a:spcPts val="0"/>
              </a:spcBef>
              <a:spcAft>
                <a:spcPts val="0"/>
              </a:spcAft>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8"/>
              </a:rPr>
              <a:t>Exodus 16:4</a:t>
            </a:r>
            <a:r>
              <a:rPr lang="en-US" sz="1100" dirty="0">
                <a:latin typeface="Calibri" panose="020F0502020204030204" pitchFamily="34" charset="0"/>
                <a:ea typeface="Calibri" panose="020F0502020204030204" pitchFamily="34" charset="0"/>
                <a:cs typeface="Calibri" panose="020F0502020204030204" pitchFamily="34" charset="0"/>
              </a:rPr>
              <a:t>, "Then the Lord said to Moses, "Behold, I am about to rain bread from heaven for you, and the people shall go out and gather a day 's portion every day, that I may test them, whether they will walk in my law or not."</a:t>
            </a:r>
          </a:p>
          <a:p>
            <a:pPr marL="0" indent="0">
              <a:spcBef>
                <a:spcPts val="0"/>
              </a:spcBef>
              <a:spcAft>
                <a:spcPts val="0"/>
              </a:spcAft>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9"/>
              </a:rPr>
              <a:t>Exodus 17:5-6</a:t>
            </a:r>
            <a:r>
              <a:rPr lang="en-US" sz="1100" dirty="0">
                <a:latin typeface="Calibri" panose="020F0502020204030204" pitchFamily="34" charset="0"/>
                <a:ea typeface="Calibri" panose="020F0502020204030204" pitchFamily="34" charset="0"/>
                <a:cs typeface="Calibri" panose="020F0502020204030204" pitchFamily="34" charset="0"/>
              </a:rPr>
              <a:t>, "And the Lord said to Moses, "Pass on before the people, taking with you some of the elders of Israel, and take in your hand the staff with which you struck the Nile, and go. Behold, I will stand before you there on the rock at Horeb, and you shall strike the rock, and water shall come out of it, and the people will drink." And Moses did so, in the sight of the elders of Israel."</a:t>
            </a:r>
          </a:p>
          <a:p>
            <a:pPr marL="0" indent="0">
              <a:spcBef>
                <a:spcPts val="0"/>
              </a:spcBef>
              <a:spcAft>
                <a:spcPts val="0"/>
              </a:spcAft>
              <a:buNone/>
            </a:pP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hlinkClick r:id="rId10"/>
              </a:rPr>
              <a:t>Exodus 20:2-3,</a:t>
            </a:r>
            <a:r>
              <a:rPr lang="en-US" sz="1100" dirty="0">
                <a:latin typeface="Calibri" panose="020F0502020204030204" pitchFamily="34" charset="0"/>
                <a:ea typeface="Calibri" panose="020F0502020204030204" pitchFamily="34" charset="0"/>
                <a:cs typeface="Calibri" panose="020F0502020204030204" pitchFamily="34" charset="0"/>
              </a:rPr>
              <a:t> "I am the LORD your God, who brought you out of Egypt, out of the land of slavery. You shall have no other gods before me."</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0C191-77AD-BD2A-DE43-AF155FFCC519}"/>
              </a:ext>
            </a:extLst>
          </p:cNvPr>
          <p:cNvSpPr>
            <a:spLocks noGrp="1"/>
          </p:cNvSpPr>
          <p:nvPr>
            <p:ph type="title"/>
          </p:nvPr>
        </p:nvSpPr>
        <p:spPr>
          <a:xfrm>
            <a:off x="1117310" y="228600"/>
            <a:ext cx="10157354" cy="762000"/>
          </a:xfrm>
        </p:spPr>
        <p:txBody>
          <a:bodyPr>
            <a:normAutofit/>
          </a:bodyPr>
          <a:lstStyle/>
          <a:p>
            <a:pPr algn="ctr"/>
            <a:r>
              <a:rPr lang="en-US" sz="3000" dirty="0">
                <a:solidFill>
                  <a:schemeClr val="accent2">
                    <a:lumMod val="75000"/>
                  </a:schemeClr>
                </a:solidFill>
              </a:rPr>
              <a:t>Exodus: Study Questions</a:t>
            </a:r>
            <a:endParaRPr lang="en-US" sz="3000" dirty="0"/>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17</a:t>
            </a:fld>
            <a:endParaRPr lang="en-US"/>
          </a:p>
        </p:txBody>
      </p:sp>
      <p:sp>
        <p:nvSpPr>
          <p:cNvPr id="6" name="TextBox 5">
            <a:extLst>
              <a:ext uri="{FF2B5EF4-FFF2-40B4-BE49-F238E27FC236}">
                <a16:creationId xmlns:a16="http://schemas.microsoft.com/office/drawing/2014/main" id="{5B55D5D0-5C6B-B5A0-86E7-B05BC297E799}"/>
              </a:ext>
            </a:extLst>
          </p:cNvPr>
          <p:cNvSpPr txBox="1"/>
          <p:nvPr/>
        </p:nvSpPr>
        <p:spPr>
          <a:xfrm>
            <a:off x="1117310" y="1219200"/>
            <a:ext cx="9906000" cy="3970318"/>
          </a:xfrm>
          <a:prstGeom prst="rect">
            <a:avLst/>
          </a:prstGeom>
          <a:noFill/>
        </p:spPr>
        <p:txBody>
          <a:bodyPr wrap="square" rtlCol="0">
            <a:spAutoFit/>
          </a:bodyPr>
          <a:lstStyle/>
          <a:p>
            <a:pPr marL="228600" lvl="0" indent="-228600" defTabSz="457200">
              <a:buFont typeface="+mj-lt"/>
              <a:buAutoNum type="arabicPeriod"/>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According</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to </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rId2"/>
              </a:rPr>
              <a:t>Exodus 1:8-20</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what did the new king in Egypt who did not know Joseph do to the Israelites?</a:t>
            </a:r>
            <a:endPar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lvl="0" indent="-228600" defTabSz="457200">
              <a:buFont typeface="+mj-lt"/>
              <a:buAutoNum type="arabicPeriod"/>
              <a:defRPr/>
            </a:pPr>
            <a:endPar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lvl="0" indent="-228600" defTabSz="457200">
              <a:buFont typeface="+mj-lt"/>
              <a:buAutoNum type="arabicPeriod"/>
              <a:defRPr/>
            </a:pPr>
            <a:endPar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lvl="0" indent="-228600" defTabSz="457200">
              <a:buFont typeface="+mj-lt"/>
              <a:buAutoNum type="arabicPeriod"/>
              <a:defRPr/>
            </a:pPr>
            <a:endPar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a:p>
            <a:pPr marL="228600" lvl="0" indent="-228600" defTabSz="4572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In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3"/>
              </a:rPr>
              <a:t>Exodus 3:1</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4"/>
              </a:rPr>
              <a:t>4:18</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we read about the interaction between God and Moses when God calls him to return to Egypt as Israel’s leader. The encounter certainly reveals a great deal about human nature, our fears and excuses, and our need for God to make us overcomers. Even more importantly, the encounter enables us to discover much about our God’s. List the things you learn about God from reading this exchange. </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endParaRPr>
          </a:p>
          <a:p>
            <a:pPr marL="228600" lvl="0" indent="-228600">
              <a:buFont typeface="+mj-lt"/>
              <a:buAutoNum type="arabicPeriod"/>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rPr>
              <a:t>Exodus 12:21-30</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describes the Lord’s Passover and its purpose. What was the</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purpose of the Passover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lamb and how did this foreshadow Jesus Christ? (See also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5"/>
              </a:rPr>
              <a:t>John 1:26-29</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6"/>
              </a:rPr>
              <a:t>Luke 22:14-20</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7"/>
              </a:rPr>
              <a:t>1 Corinthians 5:6-8</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8"/>
              </a:rPr>
              <a:t>Hebrews 9:11-15</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9"/>
              </a:rPr>
              <a:t>Exodus 19:3-6</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0"/>
              </a:rPr>
              <a:t>1 Peter 2:9-10</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How does God’s description of Israel in Exodus foreshadow his promise to all believers</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1"/>
              </a:rPr>
              <a:t>Exodus 7:14-21</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2"/>
              </a:rPr>
              <a:t>Revelation 11:3-6</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What foreshadow do you see from Moses and Aaron? </a:t>
            </a:r>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72F7-D499-6D79-1FC0-10EAA8F8F1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97D401-0065-C60F-9456-92901BC15745}"/>
              </a:ext>
            </a:extLst>
          </p:cNvPr>
          <p:cNvSpPr>
            <a:spLocks noGrp="1"/>
          </p:cNvSpPr>
          <p:nvPr>
            <p:ph type="title"/>
          </p:nvPr>
        </p:nvSpPr>
        <p:spPr>
          <a:xfrm>
            <a:off x="1117308" y="228600"/>
            <a:ext cx="10387303" cy="609600"/>
          </a:xfrm>
        </p:spPr>
        <p:txBody>
          <a:bodyPr>
            <a:normAutofit/>
          </a:bodyPr>
          <a:lstStyle/>
          <a:p>
            <a:pPr algn="ctr"/>
            <a:r>
              <a:rPr lang="en-US" sz="2800" dirty="0">
                <a:solidFill>
                  <a:schemeClr val="accent2">
                    <a:lumMod val="75000"/>
                  </a:schemeClr>
                </a:solidFill>
              </a:rPr>
              <a:t>Foreshadows from Exodus</a:t>
            </a:r>
            <a:endParaRPr lang="en-US" sz="2800" dirty="0"/>
          </a:p>
        </p:txBody>
      </p:sp>
      <p:sp>
        <p:nvSpPr>
          <p:cNvPr id="3" name="Slide Number Placeholder 2">
            <a:extLst>
              <a:ext uri="{FF2B5EF4-FFF2-40B4-BE49-F238E27FC236}">
                <a16:creationId xmlns:a16="http://schemas.microsoft.com/office/drawing/2014/main" id="{786BDCBF-4F6C-5C21-77B2-9343A43B8B2F}"/>
              </a:ext>
            </a:extLst>
          </p:cNvPr>
          <p:cNvSpPr>
            <a:spLocks noGrp="1"/>
          </p:cNvSpPr>
          <p:nvPr>
            <p:ph type="sldNum" sz="quarter" idx="12"/>
          </p:nvPr>
        </p:nvSpPr>
        <p:spPr/>
        <p:txBody>
          <a:bodyPr/>
          <a:lstStyle/>
          <a:p>
            <a:fld id="{EB37DED6-D4C7-42EE-AB49-D2E39E64FDE4}" type="slidenum">
              <a:rPr lang="en-US" smtClean="0"/>
              <a:t>18</a:t>
            </a:fld>
            <a:endParaRPr lang="en-US"/>
          </a:p>
        </p:txBody>
      </p:sp>
      <p:graphicFrame>
        <p:nvGraphicFramePr>
          <p:cNvPr id="2" name="Table 1">
            <a:extLst>
              <a:ext uri="{FF2B5EF4-FFF2-40B4-BE49-F238E27FC236}">
                <a16:creationId xmlns:a16="http://schemas.microsoft.com/office/drawing/2014/main" id="{8DA6F00A-925A-2114-A00C-769496688997}"/>
              </a:ext>
            </a:extLst>
          </p:cNvPr>
          <p:cNvGraphicFramePr>
            <a:graphicFrameLocks noGrp="1"/>
          </p:cNvGraphicFramePr>
          <p:nvPr>
            <p:extLst>
              <p:ext uri="{D42A27DB-BD31-4B8C-83A1-F6EECF244321}">
                <p14:modId xmlns:p14="http://schemas.microsoft.com/office/powerpoint/2010/main" val="2796378301"/>
              </p:ext>
            </p:extLst>
          </p:nvPr>
        </p:nvGraphicFramePr>
        <p:xfrm>
          <a:off x="1117310" y="1010038"/>
          <a:ext cx="10591800" cy="4837924"/>
        </p:xfrm>
        <a:graphic>
          <a:graphicData uri="http://schemas.openxmlformats.org/drawingml/2006/table">
            <a:tbl>
              <a:tblPr firstRow="1" bandRow="1">
                <a:tableStyleId>{BC89EF96-8CEA-46FF-86C4-4CE0E7609802}</a:tableStyleId>
              </a:tblPr>
              <a:tblGrid>
                <a:gridCol w="1755122">
                  <a:extLst>
                    <a:ext uri="{9D8B030D-6E8A-4147-A177-3AD203B41FA5}">
                      <a16:colId xmlns:a16="http://schemas.microsoft.com/office/drawing/2014/main" val="2501835756"/>
                    </a:ext>
                  </a:extLst>
                </a:gridCol>
                <a:gridCol w="3905742">
                  <a:extLst>
                    <a:ext uri="{9D8B030D-6E8A-4147-A177-3AD203B41FA5}">
                      <a16:colId xmlns:a16="http://schemas.microsoft.com/office/drawing/2014/main" val="374154005"/>
                    </a:ext>
                  </a:extLst>
                </a:gridCol>
                <a:gridCol w="3522343">
                  <a:extLst>
                    <a:ext uri="{9D8B030D-6E8A-4147-A177-3AD203B41FA5}">
                      <a16:colId xmlns:a16="http://schemas.microsoft.com/office/drawing/2014/main" val="2746911230"/>
                    </a:ext>
                  </a:extLst>
                </a:gridCol>
                <a:gridCol w="1408593">
                  <a:extLst>
                    <a:ext uri="{9D8B030D-6E8A-4147-A177-3AD203B41FA5}">
                      <a16:colId xmlns:a16="http://schemas.microsoft.com/office/drawing/2014/main" val="773313087"/>
                    </a:ext>
                  </a:extLst>
                </a:gridCol>
              </a:tblGrid>
              <a:tr h="243202">
                <a:tc>
                  <a:txBody>
                    <a:bodyPr/>
                    <a:lstStyle/>
                    <a:p>
                      <a:r>
                        <a:rPr lang="en-US" sz="1200">
                          <a:latin typeface="Calibri" panose="020F0502020204030204" pitchFamily="34" charset="0"/>
                          <a:ea typeface="Calibri" panose="020F0502020204030204" pitchFamily="34" charset="0"/>
                          <a:cs typeface="Calibri" panose="020F0502020204030204" pitchFamily="34" charset="0"/>
                        </a:rPr>
                        <a:t>Exodus</a:t>
                      </a:r>
                    </a:p>
                  </a:txBody>
                  <a:tcPr marL="48828" marR="48828" marT="24415" marB="24415"/>
                </a:tc>
                <a:tc>
                  <a:txBody>
                    <a:bodyPr/>
                    <a:lstStyle/>
                    <a:p>
                      <a:r>
                        <a:rPr lang="en-US" sz="1200">
                          <a:latin typeface="Calibri" panose="020F0502020204030204" pitchFamily="34" charset="0"/>
                          <a:ea typeface="Calibri" panose="020F0502020204030204" pitchFamily="34" charset="0"/>
                          <a:cs typeface="Calibri" panose="020F0502020204030204" pitchFamily="34" charset="0"/>
                        </a:rPr>
                        <a:t>Exodus Description</a:t>
                      </a:r>
                    </a:p>
                  </a:txBody>
                  <a:tcPr marL="48828" marR="48828" marT="24415" marB="24415"/>
                </a:tc>
                <a:tc>
                  <a:txBody>
                    <a:bodyPr/>
                    <a:lstStyle/>
                    <a:p>
                      <a:r>
                        <a:rPr lang="en-US" sz="1200">
                          <a:latin typeface="Calibri" panose="020F0502020204030204" pitchFamily="34" charset="0"/>
                          <a:ea typeface="Calibri" panose="020F0502020204030204" pitchFamily="34" charset="0"/>
                          <a:cs typeface="Calibri" panose="020F0502020204030204" pitchFamily="34" charset="0"/>
                        </a:rPr>
                        <a:t>Foreshadowed Fulfillments</a:t>
                      </a:r>
                    </a:p>
                  </a:txBody>
                  <a:tcPr marL="48828" marR="48828" marT="24415" marB="24415"/>
                </a:tc>
                <a:tc>
                  <a:txBody>
                    <a:bodyPr/>
                    <a:lstStyle/>
                    <a:p>
                      <a:r>
                        <a:rPr lang="en-US" sz="1200" dirty="0">
                          <a:latin typeface="Calibri" panose="020F0502020204030204" pitchFamily="34" charset="0"/>
                          <a:ea typeface="Calibri" panose="020F0502020204030204" pitchFamily="34" charset="0"/>
                          <a:cs typeface="Calibri" panose="020F0502020204030204" pitchFamily="34" charset="0"/>
                        </a:rPr>
                        <a:t>Passage Addresses</a:t>
                      </a:r>
                    </a:p>
                  </a:txBody>
                  <a:tcPr marL="48828" marR="48828" marT="24415" marB="24415"/>
                </a:tc>
                <a:extLst>
                  <a:ext uri="{0D108BD9-81ED-4DB2-BD59-A6C34878D82A}">
                    <a16:rowId xmlns:a16="http://schemas.microsoft.com/office/drawing/2014/main" val="2852682101"/>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2:1-4:1-17, </a:t>
                      </a:r>
                    </a:p>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32:31-33:17</a:t>
                      </a:r>
                    </a:p>
                  </a:txBody>
                  <a:tcPr marL="48828" marR="48828" marT="24415" marB="24415"/>
                </a:tc>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Moses: deliverer, prophet and mediator</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Jesus Christ: our Deliver, Prophet and Mediator</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Acts 3:18-23, </a:t>
                      </a:r>
                    </a:p>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Timothy 2:5-6</a:t>
                      </a:r>
                    </a:p>
                  </a:txBody>
                  <a:tcPr marL="48828" marR="48828" marT="24415" marB="24415"/>
                </a:tc>
                <a:extLst>
                  <a:ext uri="{0D108BD9-81ED-4DB2-BD59-A6C34878D82A}">
                    <a16:rowId xmlns:a16="http://schemas.microsoft.com/office/drawing/2014/main" val="668149070"/>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7:14-11:10, 12:29-32</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God uses Moses and Aaron to bring 10 plagues upon Egypt that they may know he is God and to deliver His people</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God will use two witnesses to bring plagues upon the whole earth for the same purposes</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Revelation 11:3-6, Revelation 5-16</a:t>
                      </a:r>
                    </a:p>
                  </a:txBody>
                  <a:tcPr marL="48828" marR="48828" marT="24415" marB="24415"/>
                </a:tc>
                <a:extLst>
                  <a:ext uri="{0D108BD9-81ED-4DB2-BD59-A6C34878D82A}">
                    <a16:rowId xmlns:a16="http://schemas.microsoft.com/office/drawing/2014/main" val="908112777"/>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8:15, 8:32, 9:34,</a:t>
                      </a:r>
                    </a:p>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9:12, 10:20, 10:27, 11:10</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Pharaoh hardens his heart and will not repent; then God hardens Pharoah’s heart so that he cannot repent</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world does not repent under God’s end time plagues</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Revelation 9:20-21,</a:t>
                      </a:r>
                    </a:p>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Revelation 16:9-11</a:t>
                      </a:r>
                    </a:p>
                  </a:txBody>
                  <a:tcPr marL="48828" marR="48828" marT="24415" marB="24415"/>
                </a:tc>
                <a:extLst>
                  <a:ext uri="{0D108BD9-81ED-4DB2-BD59-A6C34878D82A}">
                    <a16:rowId xmlns:a16="http://schemas.microsoft.com/office/drawing/2014/main" val="2783734712"/>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12:1-51</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Passover lamb</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Jesus Christ our Passover Lamb</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John 1:29-36, </a:t>
                      </a:r>
                    </a:p>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Corinthians 5:7-8</a:t>
                      </a:r>
                    </a:p>
                  </a:txBody>
                  <a:tcPr marL="48828" marR="48828" marT="24415" marB="24415"/>
                </a:tc>
                <a:extLst>
                  <a:ext uri="{0D108BD9-81ED-4DB2-BD59-A6C34878D82A}">
                    <a16:rowId xmlns:a16="http://schemas.microsoft.com/office/drawing/2014/main" val="1136103313"/>
                  </a:ext>
                </a:extLst>
              </a:tr>
              <a:tr h="24320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14:1-31</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God parts the Red Sea</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At His Return Christ will part the Mt. of Olives </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Zechariah 14:4-5</a:t>
                      </a:r>
                    </a:p>
                  </a:txBody>
                  <a:tcPr marL="48828" marR="48828" marT="24415" marB="24415"/>
                </a:tc>
                <a:extLst>
                  <a:ext uri="{0D108BD9-81ED-4DB2-BD59-A6C34878D82A}">
                    <a16:rowId xmlns:a16="http://schemas.microsoft.com/office/drawing/2014/main" val="3454187138"/>
                  </a:ext>
                </a:extLst>
              </a:tr>
              <a:tr h="24320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16:1-36</a:t>
                      </a:r>
                    </a:p>
                  </a:txBody>
                  <a:tcPr marL="48828" marR="48828" marT="24415" marB="24415"/>
                </a:tc>
                <a:tc>
                  <a:txBody>
                    <a:bodyPr/>
                    <a:lstStyle/>
                    <a:p>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Manna from Heaven</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Christ Jesus is the Bread from Heaven</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John 6:33-40</a:t>
                      </a:r>
                    </a:p>
                  </a:txBody>
                  <a:tcPr marL="48828" marR="48828" marT="24415" marB="24415"/>
                </a:tc>
                <a:extLst>
                  <a:ext uri="{0D108BD9-81ED-4DB2-BD59-A6C34878D82A}">
                    <a16:rowId xmlns:a16="http://schemas.microsoft.com/office/drawing/2014/main" val="2354493773"/>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17:1-7</a:t>
                      </a:r>
                    </a:p>
                  </a:txBody>
                  <a:tcPr marL="48828" marR="48828" marT="24415" marB="24415"/>
                </a:tc>
                <a:tc>
                  <a:txBody>
                    <a:bodyPr/>
                    <a:lstStyle/>
                    <a:p>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Water from the rock that was struck</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Jesus is the Rock who was struck once for all and gives Living Water to His people</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Corinthians 10:1-5</a:t>
                      </a:r>
                    </a:p>
                  </a:txBody>
                  <a:tcPr marL="48828" marR="48828" marT="24415" marB="24415"/>
                </a:tc>
                <a:extLst>
                  <a:ext uri="{0D108BD9-81ED-4DB2-BD59-A6C34878D82A}">
                    <a16:rowId xmlns:a16="http://schemas.microsoft.com/office/drawing/2014/main" val="3248059572"/>
                  </a:ext>
                </a:extLst>
              </a:tr>
              <a:tr h="43515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19:3-6</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Israel a kingdom of priests and a holy  nation</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Believers in Jesus are called a royal priesthood and holy nation</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Peter 2:9-10</a:t>
                      </a:r>
                    </a:p>
                  </a:txBody>
                  <a:tcPr marL="48828" marR="48828" marT="24415" marB="24415"/>
                </a:tc>
                <a:extLst>
                  <a:ext uri="{0D108BD9-81ED-4DB2-BD59-A6C34878D82A}">
                    <a16:rowId xmlns:a16="http://schemas.microsoft.com/office/drawing/2014/main" val="1042084135"/>
                  </a:ext>
                </a:extLst>
              </a:tr>
              <a:tr h="627102">
                <a:tc>
                  <a:txBody>
                    <a:bodyPr/>
                    <a:lstStyle/>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25:1-31:18, 40:1-33</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Items in the Tabernacle/Sanctuary made to specifications and consecrated with blood</a:t>
                      </a:r>
                      <a:endPar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Jesus entered the more perfect tabernacle in heaven through his own blood having obtained our eternal redemption</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Hebrews 9:1-15</a:t>
                      </a:r>
                    </a:p>
                  </a:txBody>
                  <a:tcPr marL="48828" marR="48828" marT="24415" marB="24415"/>
                </a:tc>
                <a:extLst>
                  <a:ext uri="{0D108BD9-81ED-4DB2-BD59-A6C34878D82A}">
                    <a16:rowId xmlns:a16="http://schemas.microsoft.com/office/drawing/2014/main" val="3688667539"/>
                  </a:ext>
                </a:extLst>
              </a:tr>
              <a:tr h="435152">
                <a:tc>
                  <a:txBody>
                    <a:bodyPr/>
                    <a:lstStyle/>
                    <a:p>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34:1-28</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Moses: 40 days/nights without food or water</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Jesus in the wilderness 40 days/nights without food or water</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Matthew 4:1-2</a:t>
                      </a:r>
                    </a:p>
                  </a:txBody>
                  <a:tcPr marL="48828" marR="48828" marT="24415" marB="24415"/>
                </a:tc>
                <a:extLst>
                  <a:ext uri="{0D108BD9-81ED-4DB2-BD59-A6C34878D82A}">
                    <a16:rowId xmlns:a16="http://schemas.microsoft.com/office/drawing/2014/main" val="2328161119"/>
                  </a:ext>
                </a:extLst>
              </a:tr>
              <a:tr h="435152">
                <a:tc>
                  <a:txBody>
                    <a:bodyPr/>
                    <a:lstStyle/>
                    <a:p>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40:34-39</a:t>
                      </a:r>
                    </a:p>
                  </a:txBody>
                  <a:tcPr marL="48828" marR="48828" marT="24415" marB="24415"/>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God’s presence filling the Sanctuary</a:t>
                      </a:r>
                    </a:p>
                  </a:txBody>
                  <a:tcPr marL="48828" marR="48828" marT="24415" marB="24415"/>
                </a:tc>
                <a:tc>
                  <a:txBody>
                    <a:bodyPr/>
                    <a:lstStyle/>
                    <a:p>
                      <a:r>
                        <a:rPr lang="en-US" sz="1200" kern="1200">
                          <a:solidFill>
                            <a:schemeClr val="tx1"/>
                          </a:solidFill>
                          <a:latin typeface="Calibri" panose="020F0502020204030204" pitchFamily="34" charset="0"/>
                          <a:ea typeface="Calibri" panose="020F0502020204030204" pitchFamily="34" charset="0"/>
                          <a:cs typeface="Calibri" panose="020F0502020204030204" pitchFamily="34" charset="0"/>
                        </a:rPr>
                        <a:t>The Holy Spirit indwells every forgiven and cleansed believer. We are God’s temple.</a:t>
                      </a:r>
                    </a:p>
                  </a:txBody>
                  <a:tcPr marL="48828" marR="48828" marT="24415" marB="24415"/>
                </a:tc>
                <a:tc>
                  <a:txBody>
                    <a:bodyPr/>
                    <a:lstStyle/>
                    <a:p>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1 Corinthians 3:16, 6:19, Ephesians 2:22</a:t>
                      </a:r>
                    </a:p>
                  </a:txBody>
                  <a:tcPr marL="48828" marR="48828" marT="24415" marB="24415"/>
                </a:tc>
                <a:extLst>
                  <a:ext uri="{0D108BD9-81ED-4DB2-BD59-A6C34878D82A}">
                    <a16:rowId xmlns:a16="http://schemas.microsoft.com/office/drawing/2014/main" val="1332131696"/>
                  </a:ext>
                </a:extLst>
              </a:tr>
            </a:tbl>
          </a:graphicData>
        </a:graphic>
      </p:graphicFrame>
    </p:spTree>
    <p:extLst>
      <p:ext uri="{BB962C8B-B14F-4D97-AF65-F5344CB8AC3E}">
        <p14:creationId xmlns:p14="http://schemas.microsoft.com/office/powerpoint/2010/main" val="30659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9686713" y="58795"/>
            <a:ext cx="1284499" cy="447939"/>
          </a:xfrm>
        </p:spPr>
        <p:txBody>
          <a:bodyPr>
            <a:normAutofit fontScale="90000"/>
          </a:bodyPr>
          <a:lstStyle/>
          <a:p>
            <a:pPr algn="r"/>
            <a:br>
              <a:rPr lang="en-US" sz="1799" b="1" spc="700" dirty="0"/>
            </a:br>
            <a:r>
              <a:rPr lang="en-US" sz="1800" b="1" dirty="0">
                <a:latin typeface="Calibri" panose="020F0502020204030204" pitchFamily="34" charset="0"/>
                <a:ea typeface="Calibri" panose="020F0502020204030204" pitchFamily="34" charset="0"/>
                <a:cs typeface="Calibri" panose="020F0502020204030204" pitchFamily="34" charset="0"/>
              </a:rPr>
              <a:t>KEY EVENTS</a:t>
            </a:r>
            <a:endParaRPr lang="en-US" sz="18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474608" y="6361358"/>
            <a:ext cx="514404" cy="365030"/>
          </a:xfrm>
        </p:spPr>
        <p:txBody>
          <a:bodyPr/>
          <a:lstStyle/>
          <a:p>
            <a:fld id="{C01389E6-C847-4AD0-B56D-D205B2EAB1EE}" type="slidenum">
              <a:rPr lang="en-US" smtClean="0"/>
              <a:t>19</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99178" y="486451"/>
            <a:ext cx="1076325" cy="1238250"/>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2028451" y="1006878"/>
            <a:ext cx="7658262"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9" name="Picture 8">
            <a:extLst>
              <a:ext uri="{FF2B5EF4-FFF2-40B4-BE49-F238E27FC236}">
                <a16:creationId xmlns:a16="http://schemas.microsoft.com/office/drawing/2014/main" id="{53D34FC3-59BC-BB35-03D6-F174D652D7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9210" y="574152"/>
            <a:ext cx="1066800" cy="1200150"/>
          </a:xfrm>
          <a:prstGeom prst="rect">
            <a:avLst/>
          </a:prstGeom>
        </p:spPr>
      </p:pic>
      <p:sp>
        <p:nvSpPr>
          <p:cNvPr id="12" name="Title 1">
            <a:extLst>
              <a:ext uri="{FF2B5EF4-FFF2-40B4-BE49-F238E27FC236}">
                <a16:creationId xmlns:a16="http://schemas.microsoft.com/office/drawing/2014/main" id="{B8A407D1-100B-EECB-DB63-F69CF8435CFB}"/>
              </a:ext>
            </a:extLst>
          </p:cNvPr>
          <p:cNvSpPr txBox="1">
            <a:spLocks/>
          </p:cNvSpPr>
          <p:nvPr/>
        </p:nvSpPr>
        <p:spPr>
          <a:xfrm>
            <a:off x="879210" y="89651"/>
            <a:ext cx="2653254" cy="48450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b="1" cap="all" dirty="0">
                <a:solidFill>
                  <a:schemeClr val="bg1"/>
                </a:solidFill>
                <a:latin typeface="Calibri" panose="020F0502020204030204" pitchFamily="34" charset="0"/>
                <a:ea typeface="Calibri" panose="020F0502020204030204" pitchFamily="34" charset="0"/>
                <a:cs typeface="Calibri" panose="020F0502020204030204" pitchFamily="34" charset="0"/>
              </a:rPr>
              <a:t>Exodus: GOD’s TIMELINE </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28794" y="252284"/>
            <a:ext cx="2621280" cy="6169152"/>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561180" y="1551682"/>
            <a:ext cx="1157762" cy="110469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395822" y="2592617"/>
            <a:ext cx="3620030" cy="127727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hlinkClick r:id="rId5"/>
              </a:rPr>
              <a:t>Exodus 12:40-42</a:t>
            </a:r>
            <a:r>
              <a:rPr lang="en-US" sz="1100" dirty="0">
                <a:latin typeface="Calibri" panose="020F0502020204030204" pitchFamily="34" charset="0"/>
                <a:ea typeface="Calibri" panose="020F0502020204030204" pitchFamily="34" charset="0"/>
                <a:cs typeface="Calibri" panose="020F0502020204030204" pitchFamily="34" charset="0"/>
              </a:rPr>
              <a:t>, "The time that the people of Israel lived in Egypt was 430 years. At the end of 430 years, on that very day, all the hosts of the Lord went out from the land of Egypt. It was a night of watching by the Lord, to bring them out of the land of Egypt; so, this same night is a night of watching kept to the Lord by all the people of Israel throughout their generations."</a:t>
            </a:r>
          </a:p>
        </p:txBody>
      </p: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3811" y="639756"/>
            <a:ext cx="4914900" cy="764954"/>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17612" y="1423629"/>
            <a:ext cx="10218323" cy="4201535"/>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727" lvl="1" indent="-285664">
              <a:lnSpc>
                <a:spcPct val="110000"/>
              </a:lnSpc>
              <a:buFont typeface="Wingdings" panose="05000000000000000000" pitchFamily="2" charset="2"/>
              <a:buChar char="§"/>
            </a:pPr>
            <a:r>
              <a:rPr lang="en-US" sz="1400" dirty="0"/>
              <a:t>providing answers that conform with the reality we see around us.</a:t>
            </a:r>
          </a:p>
          <a:p>
            <a:pPr marL="742727" lvl="1" indent="-285664">
              <a:lnSpc>
                <a:spcPct val="110000"/>
              </a:lnSpc>
              <a:buFont typeface="Wingdings" panose="05000000000000000000" pitchFamily="2" charset="2"/>
              <a:buChar char="§"/>
            </a:pPr>
            <a:r>
              <a:rPr lang="en-US" sz="1400" dirty="0"/>
              <a:t>being a reliable collection of historical documents.</a:t>
            </a:r>
          </a:p>
          <a:p>
            <a:pPr marL="742727" lvl="1" indent="-285664">
              <a:lnSpc>
                <a:spcPct val="110000"/>
              </a:lnSpc>
              <a:buFont typeface="Wingdings" panose="05000000000000000000" pitchFamily="2" charset="2"/>
              <a:buChar char="§"/>
            </a:pPr>
            <a:r>
              <a:rPr lang="en-US" sz="1400" dirty="0"/>
              <a:t>containing eyewitness accounts that were written during the lifetimes of other eyewitnesses. </a:t>
            </a:r>
          </a:p>
          <a:p>
            <a:pPr marL="742727" lvl="1" indent="-285664">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a:p>
            <a:pPr marL="457063" lvl="1">
              <a:lnSpc>
                <a:spcPct val="110000"/>
              </a:lnSpc>
            </a:pPr>
            <a:endParaRPr lang="en-US" sz="1400" baseline="30000" dirty="0"/>
          </a:p>
        </p:txBody>
      </p:sp>
      <p:sp>
        <p:nvSpPr>
          <p:cNvPr id="7" name="TextBox 6">
            <a:extLst>
              <a:ext uri="{FF2B5EF4-FFF2-40B4-BE49-F238E27FC236}">
                <a16:creationId xmlns:a16="http://schemas.microsoft.com/office/drawing/2014/main" id="{9ECFA957-269B-2254-7E93-E5FF27AD4A70}"/>
              </a:ext>
            </a:extLst>
          </p:cNvPr>
          <p:cNvSpPr txBox="1"/>
          <p:nvPr/>
        </p:nvSpPr>
        <p:spPr>
          <a:xfrm>
            <a:off x="1229902" y="5756699"/>
            <a:ext cx="6184265" cy="92309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58FD-8994-7FF9-F1C6-7E6C0CAF9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4D67F-1E35-5825-9296-D38936782DC5}"/>
              </a:ext>
            </a:extLst>
          </p:cNvPr>
          <p:cNvSpPr>
            <a:spLocks noGrp="1"/>
          </p:cNvSpPr>
          <p:nvPr>
            <p:ph type="title"/>
          </p:nvPr>
        </p:nvSpPr>
        <p:spPr>
          <a:xfrm>
            <a:off x="760412" y="76200"/>
            <a:ext cx="10514251" cy="838200"/>
          </a:xfrm>
        </p:spPr>
        <p:txBody>
          <a:bodyPr>
            <a:normAutofit/>
          </a:bodyPr>
          <a:lstStyle/>
          <a:p>
            <a:pPr algn="ctr"/>
            <a:r>
              <a:rPr lang="en-US" sz="2800" dirty="0">
                <a:solidFill>
                  <a:schemeClr val="accent2">
                    <a:lumMod val="75000"/>
                  </a:schemeClr>
                </a:solidFill>
              </a:rPr>
              <a:t>Exodus: Summary Theme</a:t>
            </a:r>
            <a:endParaRPr lang="en-US" sz="2800" dirty="0"/>
          </a:p>
        </p:txBody>
      </p:sp>
      <p:sp>
        <p:nvSpPr>
          <p:cNvPr id="3" name="Slide Number Placeholder 2">
            <a:extLst>
              <a:ext uri="{FF2B5EF4-FFF2-40B4-BE49-F238E27FC236}">
                <a16:creationId xmlns:a16="http://schemas.microsoft.com/office/drawing/2014/main" id="{CB777621-9E98-2EEE-65C1-2D5DB31EEAD7}"/>
              </a:ext>
            </a:extLst>
          </p:cNvPr>
          <p:cNvSpPr>
            <a:spLocks noGrp="1"/>
          </p:cNvSpPr>
          <p:nvPr>
            <p:ph type="sldNum" sz="quarter" idx="12"/>
          </p:nvPr>
        </p:nvSpPr>
        <p:spPr/>
        <p:txBody>
          <a:bodyPr/>
          <a:lstStyle/>
          <a:p>
            <a:fld id="{EB37DED6-D4C7-42EE-AB49-D2E39E64FDE4}" type="slidenum">
              <a:rPr lang="en-US" smtClean="0"/>
              <a:t>20</a:t>
            </a:fld>
            <a:endParaRPr lang="en-US"/>
          </a:p>
        </p:txBody>
      </p:sp>
      <p:sp>
        <p:nvSpPr>
          <p:cNvPr id="5" name="Content Placeholder 2">
            <a:extLst>
              <a:ext uri="{FF2B5EF4-FFF2-40B4-BE49-F238E27FC236}">
                <a16:creationId xmlns:a16="http://schemas.microsoft.com/office/drawing/2014/main" id="{6D3514AC-28DD-2FE9-9E41-AF3851EDD405}"/>
              </a:ext>
            </a:extLst>
          </p:cNvPr>
          <p:cNvSpPr txBox="1">
            <a:spLocks/>
          </p:cNvSpPr>
          <p:nvPr/>
        </p:nvSpPr>
        <p:spPr>
          <a:xfrm>
            <a:off x="760412" y="1038643"/>
            <a:ext cx="10820400" cy="5486400"/>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150" b="1" dirty="0">
                <a:latin typeface="Calibri" panose="020F0502020204030204" pitchFamily="34" charset="0"/>
                <a:ea typeface="Calibri" panose="020F0502020204030204" pitchFamily="34" charset="0"/>
                <a:cs typeface="Calibri" panose="020F0502020204030204" pitchFamily="34" charset="0"/>
              </a:rPr>
              <a:t>Brief Summary: </a:t>
            </a:r>
            <a:r>
              <a:rPr lang="en-US" sz="1150" dirty="0">
                <a:latin typeface="Calibri" panose="020F0502020204030204" pitchFamily="34" charset="0"/>
                <a:ea typeface="Calibri" panose="020F0502020204030204" pitchFamily="34" charset="0"/>
                <a:cs typeface="Calibri" panose="020F0502020204030204" pitchFamily="34" charset="0"/>
              </a:rPr>
              <a:t>Exodus begins where Genesis leaves off as God continues to fulfill his covenant promises made to Abraham, Isaac and Jacob. It traces the events from the time Israel entered Egypt as guests of Joseph, who was powerful in Egypt, until they were eventually delivered from the cruel bondage of slavery into which they had been brought by a new king who did not know Joseph (</a:t>
            </a:r>
            <a:r>
              <a:rPr lang="en-US" sz="1150" dirty="0">
                <a:latin typeface="Calibri" panose="020F0502020204030204" pitchFamily="34" charset="0"/>
                <a:ea typeface="Calibri" panose="020F0502020204030204" pitchFamily="34" charset="0"/>
                <a:cs typeface="Calibri" panose="020F0502020204030204" pitchFamily="34" charset="0"/>
                <a:hlinkClick r:id="rId2"/>
              </a:rPr>
              <a:t>Exodus 1:8</a:t>
            </a:r>
            <a:r>
              <a:rPr lang="en-US" sz="1150" dirty="0">
                <a:latin typeface="Calibri" panose="020F0502020204030204" pitchFamily="34" charset="0"/>
                <a:ea typeface="Calibri" panose="020F0502020204030204" pitchFamily="34" charset="0"/>
                <a:cs typeface="Calibri" panose="020F0502020204030204" pitchFamily="34" charset="0"/>
              </a:rPr>
              <a:t>). By God’s self-revelation in the book of Exodus, we are instructed in God’s sovereignty, majesty, goodness, holiness, mercy, and grace. He reveals Himself as the one and only God of heaven and earth.</a:t>
            </a:r>
            <a:br>
              <a:rPr lang="en-US" sz="1150" dirty="0">
                <a:latin typeface="Calibri" panose="020F0502020204030204" pitchFamily="34" charset="0"/>
                <a:ea typeface="Calibri" panose="020F0502020204030204" pitchFamily="34" charset="0"/>
                <a:cs typeface="Calibri" panose="020F0502020204030204" pitchFamily="34" charset="0"/>
              </a:rPr>
            </a:br>
            <a:br>
              <a:rPr lang="en-US" sz="1150" dirty="0">
                <a:latin typeface="Calibri" panose="020F0502020204030204" pitchFamily="34" charset="0"/>
                <a:ea typeface="Calibri" panose="020F0502020204030204" pitchFamily="34" charset="0"/>
                <a:cs typeface="Calibri" panose="020F0502020204030204" pitchFamily="34" charset="0"/>
              </a:rPr>
            </a:br>
            <a:r>
              <a:rPr lang="en-US" sz="1150" dirty="0">
                <a:latin typeface="Calibri" panose="020F0502020204030204" pitchFamily="34" charset="0"/>
                <a:ea typeface="Calibri" panose="020F0502020204030204" pitchFamily="34" charset="0"/>
                <a:cs typeface="Calibri" panose="020F0502020204030204" pitchFamily="34" charset="0"/>
              </a:rPr>
              <a:t>Chapter 1 through 12:37 describe the conditions of the oppression of the Israelites under the new Pharaoh, the miraculous rescue of Moses as an infant, God’s commission of Moses as Israel’s deliverer, and the plagues God brought upon Egypt through Moses and Aaron for Pharaoh's refusal to submit to Him. God’s sovereign and powerful hand is seen in the miracles of the ten plagues, which end with the deaths of the Egyptian’s firstborn. It is on the eve of this tenth plague that God institutes the first Passover and brings about the release of His people from Egypt. It is also in this section that we read of God’s response to Moses’ prayer to see God’s glory. God proclaims of himself: "The Lord, the Lord God, compassionate and merciful, slow to anger, and abounding in faithfulness and truth; who keeps faithfulness for thousands, who forgives wrongdoing, violation of His Law, and sin; yet He will by no means leave the guilty unpunished, inflicting the punishment of fathers on the children and on the grandchildren to the third and fourth generations.” (</a:t>
            </a:r>
            <a:r>
              <a:rPr lang="en-US" sz="1150" dirty="0">
                <a:latin typeface="Calibri" panose="020F0502020204030204" pitchFamily="34" charset="0"/>
                <a:ea typeface="Calibri" panose="020F0502020204030204" pitchFamily="34" charset="0"/>
                <a:cs typeface="Calibri" panose="020F0502020204030204" pitchFamily="34" charset="0"/>
                <a:hlinkClick r:id="rId3"/>
              </a:rPr>
              <a:t>Exodus 34:6-7</a:t>
            </a:r>
            <a:r>
              <a:rPr lang="en-US" sz="1150" dirty="0">
                <a:latin typeface="Calibri" panose="020F0502020204030204" pitchFamily="34" charset="0"/>
                <a:ea typeface="Calibri" panose="020F0502020204030204" pitchFamily="34" charset="0"/>
                <a:cs typeface="Calibri" panose="020F0502020204030204" pitchFamily="34" charset="0"/>
              </a:rPr>
              <a:t>).</a:t>
            </a:r>
          </a:p>
          <a:p>
            <a:pPr marL="0" indent="0">
              <a:spcBef>
                <a:spcPts val="0"/>
              </a:spcBef>
              <a:buFont typeface="Calibri" panose="020F0502020204030204" pitchFamily="34" charset="0"/>
              <a:buNone/>
            </a:pPr>
            <a:endParaRPr lang="en-US" sz="115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150" dirty="0">
                <a:latin typeface="Calibri" panose="020F0502020204030204" pitchFamily="34" charset="0"/>
                <a:ea typeface="Calibri" panose="020F0502020204030204" pitchFamily="34" charset="0"/>
                <a:cs typeface="Calibri" panose="020F0502020204030204" pitchFamily="34" charset="0"/>
              </a:rPr>
              <a:t>The end of chapter 12 through chapter 18 record Israel on the road to Sinai. We learn about God’s parting of the Red Sea, the destruction of the Egyptian army, and God’s continuous presence with his people to guide their journey in the form of a cloud by day, shielding them from the sun, and fire by night to give them light.  Unfortunately, we also read of the grumblings of the people against God and his servant Moses. Yet, God gave them bread from heaven, sweet water from bitter, and water from the rock to sustain them on their journey and to help them learn more about their God. </a:t>
            </a:r>
          </a:p>
          <a:p>
            <a:pPr marL="0" indent="0">
              <a:spcBef>
                <a:spcPts val="0"/>
              </a:spcBef>
              <a:buNone/>
            </a:pPr>
            <a:endParaRPr lang="en-US" sz="115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150" dirty="0">
                <a:latin typeface="Calibri" panose="020F0502020204030204" pitchFamily="34" charset="0"/>
                <a:ea typeface="Calibri" panose="020F0502020204030204" pitchFamily="34" charset="0"/>
                <a:cs typeface="Calibri" panose="020F0502020204030204" pitchFamily="34" charset="0"/>
              </a:rPr>
              <a:t>Lastly, chapters 19-40 document Israel’s time encamped at Mount Sinai. Regrettably while Moses was on the mountain receiving the gift of God’s Law written on tablets of stone by God’s own hand, the people in the camp below began a rebellion against God with the idolatrous golden calf (</a:t>
            </a:r>
            <a:r>
              <a:rPr lang="en-US" sz="1150" dirty="0">
                <a:latin typeface="Calibri" panose="020F0502020204030204" pitchFamily="34" charset="0"/>
                <a:ea typeface="Calibri" panose="020F0502020204030204" pitchFamily="34" charset="0"/>
                <a:cs typeface="Calibri" panose="020F0502020204030204" pitchFamily="34" charset="0"/>
                <a:hlinkClick r:id="rId4"/>
              </a:rPr>
              <a:t>Exodus 32:1-10</a:t>
            </a:r>
            <a:r>
              <a:rPr lang="en-US" sz="1150" dirty="0">
                <a:latin typeface="Calibri" panose="020F0502020204030204" pitchFamily="34" charset="0"/>
                <a:ea typeface="Calibri" panose="020F0502020204030204" pitchFamily="34" charset="0"/>
                <a:cs typeface="Calibri" panose="020F0502020204030204" pitchFamily="34" charset="0"/>
              </a:rPr>
              <a:t>). Through Moses’ intercession for the people God did not destroy them, but there were grave consequences (</a:t>
            </a:r>
            <a:r>
              <a:rPr lang="en-US" sz="1150" dirty="0">
                <a:latin typeface="Calibri" panose="020F0502020204030204" pitchFamily="34" charset="0"/>
                <a:ea typeface="Calibri" panose="020F0502020204030204" pitchFamily="34" charset="0"/>
                <a:cs typeface="Calibri" panose="020F0502020204030204" pitchFamily="34" charset="0"/>
                <a:hlinkClick r:id="rId5"/>
              </a:rPr>
              <a:t>Exodus 32:11-28</a:t>
            </a:r>
            <a:r>
              <a:rPr lang="en-US" sz="1150" dirty="0">
                <a:latin typeface="Calibri" panose="020F0502020204030204" pitchFamily="34" charset="0"/>
                <a:ea typeface="Calibri" panose="020F0502020204030204" pitchFamily="34" charset="0"/>
                <a:cs typeface="Calibri" panose="020F0502020204030204" pitchFamily="34" charset="0"/>
              </a:rPr>
              <a:t>). Moses returned to the mountain top to again receive the Law from God and his instructions for the Tabernacle. When Moses returned to the people, he told them all the Lord had commanded (</a:t>
            </a:r>
            <a:r>
              <a:rPr lang="en-US" sz="1150" dirty="0">
                <a:latin typeface="Calibri" panose="020F0502020204030204" pitchFamily="34" charset="0"/>
                <a:ea typeface="Calibri" panose="020F0502020204030204" pitchFamily="34" charset="0"/>
                <a:cs typeface="Calibri" panose="020F0502020204030204" pitchFamily="34" charset="0"/>
                <a:hlinkClick r:id="rId6"/>
              </a:rPr>
              <a:t>Exodus 34:29-33</a:t>
            </a:r>
            <a:r>
              <a:rPr lang="en-US" sz="1150" dirty="0">
                <a:latin typeface="Calibri" panose="020F0502020204030204" pitchFamily="34" charset="0"/>
                <a:ea typeface="Calibri" panose="020F0502020204030204" pitchFamily="34" charset="0"/>
                <a:cs typeface="Calibri" panose="020F0502020204030204" pitchFamily="34" charset="0"/>
              </a:rPr>
              <a:t>), and the people whose hearts were stirred by the Lord (</a:t>
            </a:r>
            <a:r>
              <a:rPr lang="en-US" sz="1150" dirty="0">
                <a:latin typeface="Calibri" panose="020F0502020204030204" pitchFamily="34" charset="0"/>
                <a:ea typeface="Calibri" panose="020F0502020204030204" pitchFamily="34" charset="0"/>
                <a:cs typeface="Calibri" panose="020F0502020204030204" pitchFamily="34" charset="0"/>
                <a:hlinkClick r:id="rId7"/>
              </a:rPr>
              <a:t>Exodus 35:21-29</a:t>
            </a:r>
            <a:r>
              <a:rPr lang="en-US" sz="1150" dirty="0">
                <a:latin typeface="Calibri" panose="020F0502020204030204" pitchFamily="34" charset="0"/>
                <a:ea typeface="Calibri" panose="020F0502020204030204" pitchFamily="34" charset="0"/>
                <a:cs typeface="Calibri" panose="020F0502020204030204" pitchFamily="34" charset="0"/>
              </a:rPr>
              <a:t>) gave contributions to build the Tabernacle. The last portion of the book describes the construction of the Ark of the Covenant, the anointing of the Aaronic priesthood, the completion of the Tabernacle, and God’s acceptance of the finished work by the cloud of His glory (</a:t>
            </a:r>
            <a:r>
              <a:rPr lang="en-US" sz="1150" dirty="0">
                <a:latin typeface="Calibri" panose="020F0502020204030204" pitchFamily="34" charset="0"/>
                <a:ea typeface="Calibri" panose="020F0502020204030204" pitchFamily="34" charset="0"/>
                <a:cs typeface="Calibri" panose="020F0502020204030204" pitchFamily="34" charset="0"/>
                <a:hlinkClick r:id="rId8"/>
              </a:rPr>
              <a:t>Exodus 40:34-38</a:t>
            </a:r>
            <a:r>
              <a:rPr lang="en-US" sz="115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sz="1150" b="1" dirty="0" err="1">
                <a:latin typeface="Calibri" panose="020F0502020204030204" pitchFamily="34" charset="0"/>
                <a:ea typeface="Calibri" panose="020F0502020204030204" pitchFamily="34" charset="0"/>
                <a:cs typeface="Calibri" panose="020F0502020204030204" pitchFamily="34" charset="0"/>
              </a:rPr>
              <a:t>Foreshadowings</a:t>
            </a:r>
            <a:r>
              <a:rPr lang="en-US" sz="1150" b="1" dirty="0">
                <a:latin typeface="Calibri" panose="020F0502020204030204" pitchFamily="34" charset="0"/>
                <a:ea typeface="Calibri" panose="020F0502020204030204" pitchFamily="34" charset="0"/>
                <a:cs typeface="Calibri" panose="020F0502020204030204" pitchFamily="34" charset="0"/>
              </a:rPr>
              <a:t>: </a:t>
            </a:r>
            <a:r>
              <a:rPr lang="en-US" sz="1150" dirty="0">
                <a:latin typeface="Calibri" panose="020F0502020204030204" pitchFamily="34" charset="0"/>
                <a:ea typeface="Calibri" panose="020F0502020204030204" pitchFamily="34" charset="0"/>
                <a:cs typeface="Calibri" panose="020F0502020204030204" pitchFamily="34" charset="0"/>
              </a:rPr>
              <a:t>The numerous sacrifices required of the Israelites were a picture of the ultimate sacrifice, the Passover Lamb of God, Jesus Christ. The night of the last plague on Egypt, an unblemished lamb was killed and its blood applied to the doorposts of the houses of God’s people, protecting them from the angel of death. This foreshadowed Jesus, the Lamb of God without spot or blemish (</a:t>
            </a:r>
            <a:r>
              <a:rPr lang="en-US" sz="1150" dirty="0">
                <a:latin typeface="Calibri" panose="020F0502020204030204" pitchFamily="34" charset="0"/>
                <a:ea typeface="Calibri" panose="020F0502020204030204" pitchFamily="34" charset="0"/>
                <a:cs typeface="Calibri" panose="020F0502020204030204" pitchFamily="34" charset="0"/>
                <a:hlinkClick r:id="rId9"/>
              </a:rPr>
              <a:t>1 Peter 1:17-21</a:t>
            </a:r>
            <a:r>
              <a:rPr lang="en-US" sz="1150" dirty="0">
                <a:latin typeface="Calibri" panose="020F0502020204030204" pitchFamily="34" charset="0"/>
                <a:ea typeface="Calibri" panose="020F0502020204030204" pitchFamily="34" charset="0"/>
                <a:cs typeface="Calibri" panose="020F0502020204030204" pitchFamily="34" charset="0"/>
              </a:rPr>
              <a:t>), whose blood applied to us ensures eternal life (</a:t>
            </a:r>
            <a:r>
              <a:rPr lang="en-US" sz="1150" dirty="0">
                <a:latin typeface="Calibri" panose="020F0502020204030204" pitchFamily="34" charset="0"/>
                <a:ea typeface="Calibri" panose="020F0502020204030204" pitchFamily="34" charset="0"/>
                <a:cs typeface="Calibri" panose="020F0502020204030204" pitchFamily="34" charset="0"/>
                <a:hlinkClick r:id="rId10"/>
              </a:rPr>
              <a:t>Revelation 5:6-10</a:t>
            </a:r>
            <a:r>
              <a:rPr lang="en-US" sz="1150" dirty="0">
                <a:latin typeface="Calibri" panose="020F0502020204030204" pitchFamily="34" charset="0"/>
                <a:ea typeface="Calibri" panose="020F0502020204030204" pitchFamily="34" charset="0"/>
                <a:cs typeface="Calibri" panose="020F0502020204030204" pitchFamily="34" charset="0"/>
              </a:rPr>
              <a:t>). Among the symbolic presentations of Christ in the book of Exodus is the story of the water from the rock in </a:t>
            </a:r>
            <a:r>
              <a:rPr lang="en-US" sz="1150" dirty="0">
                <a:latin typeface="Calibri" panose="020F0502020204030204" pitchFamily="34" charset="0"/>
                <a:ea typeface="Calibri" panose="020F0502020204030204" pitchFamily="34" charset="0"/>
                <a:cs typeface="Calibri" panose="020F0502020204030204" pitchFamily="34" charset="0"/>
                <a:hlinkClick r:id="rId11"/>
              </a:rPr>
              <a:t>Exodus 17:1-6</a:t>
            </a:r>
            <a:r>
              <a:rPr lang="en-US" sz="1150" dirty="0">
                <a:latin typeface="Calibri" panose="020F0502020204030204" pitchFamily="34" charset="0"/>
                <a:ea typeface="Calibri" panose="020F0502020204030204" pitchFamily="34" charset="0"/>
                <a:cs typeface="Calibri" panose="020F0502020204030204" pitchFamily="34" charset="0"/>
              </a:rPr>
              <a:t>. Just as Moses struck the rock to provide life-giving water for the people to drink, so did God strike the Rock of our salvation, crucifying Him for our sin, and from the Rock came the gift of living water (</a:t>
            </a:r>
            <a:r>
              <a:rPr lang="en-US" sz="1150" dirty="0">
                <a:latin typeface="Calibri" panose="020F0502020204030204" pitchFamily="34" charset="0"/>
                <a:ea typeface="Calibri" panose="020F0502020204030204" pitchFamily="34" charset="0"/>
                <a:cs typeface="Calibri" panose="020F0502020204030204" pitchFamily="34" charset="0"/>
                <a:hlinkClick r:id="rId12"/>
              </a:rPr>
              <a:t>John 4:10-14</a:t>
            </a:r>
            <a:r>
              <a:rPr lang="en-US" sz="1150" dirty="0">
                <a:latin typeface="Calibri" panose="020F0502020204030204" pitchFamily="34" charset="0"/>
                <a:ea typeface="Calibri" panose="020F0502020204030204" pitchFamily="34" charset="0"/>
                <a:cs typeface="Calibri" panose="020F0502020204030204" pitchFamily="34" charset="0"/>
              </a:rPr>
              <a:t>). The provision of manna in the wilderness is a perfect picture of Christ, the Bread of Life (</a:t>
            </a:r>
            <a:r>
              <a:rPr lang="en-US" sz="1150" dirty="0">
                <a:latin typeface="Calibri" panose="020F0502020204030204" pitchFamily="34" charset="0"/>
                <a:ea typeface="Calibri" panose="020F0502020204030204" pitchFamily="34" charset="0"/>
                <a:cs typeface="Calibri" panose="020F0502020204030204" pitchFamily="34" charset="0"/>
                <a:hlinkClick r:id="rId13"/>
              </a:rPr>
              <a:t>John 6:48-51</a:t>
            </a:r>
            <a:r>
              <a:rPr lang="en-US" sz="1150" dirty="0">
                <a:latin typeface="Calibri" panose="020F0502020204030204" pitchFamily="34" charset="0"/>
                <a:ea typeface="Calibri" panose="020F0502020204030204" pitchFamily="34" charset="0"/>
                <a:cs typeface="Calibri" panose="020F0502020204030204" pitchFamily="34" charset="0"/>
              </a:rPr>
              <a:t>), provided by God to give us life. Also, through the tabernacle of the Exodus and its filling with God’s glory, we see the foreshadow of the ultimate consecration of God’s people through Jesus Christ and our being filled with the Holy Spirit (See </a:t>
            </a:r>
            <a:r>
              <a:rPr lang="en-US" sz="1150" dirty="0">
                <a:latin typeface="Calibri" panose="020F0502020204030204" pitchFamily="34" charset="0"/>
                <a:ea typeface="Calibri" panose="020F0502020204030204" pitchFamily="34" charset="0"/>
                <a:cs typeface="Calibri" panose="020F0502020204030204" pitchFamily="34" charset="0"/>
                <a:hlinkClick r:id="rId8"/>
              </a:rPr>
              <a:t>Exodus 40:34-38</a:t>
            </a:r>
            <a:r>
              <a:rPr lang="en-US" sz="1150" dirty="0">
                <a:latin typeface="Calibri" panose="020F0502020204030204" pitchFamily="34" charset="0"/>
                <a:ea typeface="Calibri" panose="020F0502020204030204" pitchFamily="34" charset="0"/>
                <a:cs typeface="Calibri" panose="020F0502020204030204" pitchFamily="34" charset="0"/>
              </a:rPr>
              <a:t>, </a:t>
            </a:r>
            <a:r>
              <a:rPr lang="en-US" sz="1150" dirty="0">
                <a:latin typeface="Calibri" panose="020F0502020204030204" pitchFamily="34" charset="0"/>
                <a:ea typeface="Calibri" panose="020F0502020204030204" pitchFamily="34" charset="0"/>
                <a:cs typeface="Calibri" panose="020F0502020204030204" pitchFamily="34" charset="0"/>
                <a:hlinkClick r:id="rId14"/>
              </a:rPr>
              <a:t>Hebrews 9:15-28</a:t>
            </a:r>
            <a:r>
              <a:rPr lang="en-US" sz="1150" dirty="0">
                <a:latin typeface="Calibri" panose="020F0502020204030204" pitchFamily="34" charset="0"/>
                <a:ea typeface="Calibri" panose="020F0502020204030204" pitchFamily="34" charset="0"/>
                <a:cs typeface="Calibri" panose="020F0502020204030204" pitchFamily="34" charset="0"/>
              </a:rPr>
              <a:t>, </a:t>
            </a:r>
            <a:r>
              <a:rPr lang="en-US" sz="1150" dirty="0">
                <a:latin typeface="Calibri" panose="020F0502020204030204" pitchFamily="34" charset="0"/>
                <a:ea typeface="Calibri" panose="020F0502020204030204" pitchFamily="34" charset="0"/>
                <a:cs typeface="Calibri" panose="020F0502020204030204" pitchFamily="34" charset="0"/>
                <a:hlinkClick r:id="rId15"/>
              </a:rPr>
              <a:t>1 Corinthians 3:16</a:t>
            </a:r>
            <a:r>
              <a:rPr lang="en-US" sz="1150" dirty="0">
                <a:latin typeface="Calibri" panose="020F0502020204030204" pitchFamily="34" charset="0"/>
                <a:ea typeface="Calibri" panose="020F0502020204030204" pitchFamily="34" charset="0"/>
                <a:cs typeface="Calibri" panose="020F0502020204030204" pitchFamily="34" charset="0"/>
              </a:rPr>
              <a:t>, </a:t>
            </a:r>
            <a:r>
              <a:rPr lang="en-US" sz="1150" dirty="0">
                <a:latin typeface="Calibri" panose="020F0502020204030204" pitchFamily="34" charset="0"/>
                <a:ea typeface="Calibri" panose="020F0502020204030204" pitchFamily="34" charset="0"/>
                <a:cs typeface="Calibri" panose="020F0502020204030204" pitchFamily="34" charset="0"/>
                <a:hlinkClick r:id="rId16"/>
              </a:rPr>
              <a:t>1 Corinthians 6:19</a:t>
            </a:r>
            <a:r>
              <a:rPr lang="en-US" sz="1150" dirty="0">
                <a:latin typeface="Calibri" panose="020F0502020204030204" pitchFamily="34" charset="0"/>
                <a:ea typeface="Calibri" panose="020F0502020204030204" pitchFamily="34" charset="0"/>
                <a:cs typeface="Calibri" panose="020F0502020204030204" pitchFamily="34" charset="0"/>
              </a:rPr>
              <a:t>, </a:t>
            </a:r>
            <a:r>
              <a:rPr lang="en-US" sz="1150" dirty="0">
                <a:latin typeface="Calibri" panose="020F0502020204030204" pitchFamily="34" charset="0"/>
                <a:ea typeface="Calibri" panose="020F0502020204030204" pitchFamily="34" charset="0"/>
                <a:cs typeface="Calibri" panose="020F0502020204030204" pitchFamily="34" charset="0"/>
                <a:hlinkClick r:id="rId17"/>
              </a:rPr>
              <a:t>Ephesians 2:22</a:t>
            </a:r>
            <a:r>
              <a:rPr lang="en-US" sz="1150" dirty="0">
                <a:latin typeface="Calibri" panose="020F0502020204030204" pitchFamily="34" charset="0"/>
                <a:ea typeface="Calibri" panose="020F0502020204030204" pitchFamily="34" charset="0"/>
                <a:cs typeface="Calibri" panose="020F0502020204030204" pitchFamily="34" charset="0"/>
              </a:rPr>
              <a:t>).</a:t>
            </a:r>
          </a:p>
          <a:p>
            <a:pPr marL="0" indent="0">
              <a:buFont typeface="Calibri" panose="020F0502020204030204" pitchFamily="34" charset="0"/>
              <a:buNone/>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8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D598-28D4-35BC-E5BC-2F040EBA9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A2EF3-6B02-0094-0B0C-4868450D38BC}"/>
              </a:ext>
            </a:extLst>
          </p:cNvPr>
          <p:cNvSpPr>
            <a:spLocks noGrp="1"/>
          </p:cNvSpPr>
          <p:nvPr>
            <p:ph type="title"/>
          </p:nvPr>
        </p:nvSpPr>
        <p:spPr>
          <a:xfrm>
            <a:off x="781932" y="304800"/>
            <a:ext cx="10624959" cy="762000"/>
          </a:xfrm>
        </p:spPr>
        <p:txBody>
          <a:bodyPr>
            <a:normAutofit/>
          </a:bodyPr>
          <a:lstStyle/>
          <a:p>
            <a:pPr algn="ctr"/>
            <a:r>
              <a:rPr lang="en-US" sz="3000" dirty="0">
                <a:solidFill>
                  <a:schemeClr val="accent2">
                    <a:lumMod val="75000"/>
                  </a:schemeClr>
                </a:solidFill>
              </a:rPr>
              <a:t>Exodus: Practical Application</a:t>
            </a:r>
            <a:endParaRPr lang="en-US" sz="3000" dirty="0"/>
          </a:p>
        </p:txBody>
      </p:sp>
      <p:sp>
        <p:nvSpPr>
          <p:cNvPr id="3" name="Slide Number Placeholder 2">
            <a:extLst>
              <a:ext uri="{FF2B5EF4-FFF2-40B4-BE49-F238E27FC236}">
                <a16:creationId xmlns:a16="http://schemas.microsoft.com/office/drawing/2014/main" id="{141BC96D-26D3-032C-FDB5-29B071A679A0}"/>
              </a:ext>
            </a:extLst>
          </p:cNvPr>
          <p:cNvSpPr>
            <a:spLocks noGrp="1"/>
          </p:cNvSpPr>
          <p:nvPr>
            <p:ph type="sldNum" sz="quarter" idx="12"/>
          </p:nvPr>
        </p:nvSpPr>
        <p:spPr/>
        <p:txBody>
          <a:bodyPr/>
          <a:lstStyle/>
          <a:p>
            <a:fld id="{EB37DED6-D4C7-42EE-AB49-D2E39E64FDE4}" type="slidenum">
              <a:rPr lang="en-US" smtClean="0"/>
              <a:t>21</a:t>
            </a:fld>
            <a:endParaRPr lang="en-US"/>
          </a:p>
        </p:txBody>
      </p:sp>
      <p:sp>
        <p:nvSpPr>
          <p:cNvPr id="5" name="Content Placeholder 2">
            <a:extLst>
              <a:ext uri="{FF2B5EF4-FFF2-40B4-BE49-F238E27FC236}">
                <a16:creationId xmlns:a16="http://schemas.microsoft.com/office/drawing/2014/main" id="{8C23B2F2-8A8A-B07E-2793-A339085FADA5}"/>
              </a:ext>
            </a:extLst>
          </p:cNvPr>
          <p:cNvSpPr txBox="1">
            <a:spLocks/>
          </p:cNvSpPr>
          <p:nvPr/>
        </p:nvSpPr>
        <p:spPr>
          <a:xfrm>
            <a:off x="684212" y="1273175"/>
            <a:ext cx="10820400" cy="4311649"/>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300" b="1" dirty="0">
                <a:latin typeface="Calibri" panose="020F0502020204030204" pitchFamily="34" charset="0"/>
                <a:ea typeface="Calibri" panose="020F0502020204030204" pitchFamily="34" charset="0"/>
                <a:cs typeface="Calibri" panose="020F0502020204030204" pitchFamily="34" charset="0"/>
              </a:rPr>
              <a:t>Practical Application: </a:t>
            </a:r>
            <a:r>
              <a:rPr lang="en-US" sz="1300" dirty="0">
                <a:latin typeface="Calibri" panose="020F0502020204030204" pitchFamily="34" charset="0"/>
                <a:ea typeface="Calibri" panose="020F0502020204030204" pitchFamily="34" charset="0"/>
                <a:cs typeface="Calibri" panose="020F0502020204030204" pitchFamily="34" charset="0"/>
              </a:rPr>
              <a:t>The book of Exodus is filled with passages that help us see the attributes of our self-existing God, the great I AM. We see his power and fierceness in rescuing His people and his compassion, patience, and mercy toward them. Likewise, Israel’s grumbling, idolatry, and failure to trust in the Maker of heaven and earth, serve as examples we are </a:t>
            </a:r>
            <a:r>
              <a:rPr lang="en-US" sz="1300" u="sng" dirty="0">
                <a:latin typeface="Calibri" panose="020F0502020204030204" pitchFamily="34" charset="0"/>
                <a:ea typeface="Calibri" panose="020F0502020204030204" pitchFamily="34" charset="0"/>
                <a:cs typeface="Calibri" panose="020F0502020204030204" pitchFamily="34" charset="0"/>
              </a:rPr>
              <a:t>not</a:t>
            </a:r>
            <a:r>
              <a:rPr lang="en-US" sz="1300" dirty="0">
                <a:latin typeface="Calibri" panose="020F0502020204030204" pitchFamily="34" charset="0"/>
                <a:ea typeface="Calibri" panose="020F0502020204030204" pitchFamily="34" charset="0"/>
                <a:cs typeface="Calibri" panose="020F0502020204030204" pitchFamily="34" charset="0"/>
              </a:rPr>
              <a:t> to follow (</a:t>
            </a:r>
            <a:r>
              <a:rPr lang="en-US" sz="1300" dirty="0">
                <a:latin typeface="Calibri" panose="020F0502020204030204" pitchFamily="34" charset="0"/>
                <a:ea typeface="Calibri" panose="020F0502020204030204" pitchFamily="34" charset="0"/>
                <a:cs typeface="Calibri" panose="020F0502020204030204" pitchFamily="34" charset="0"/>
                <a:hlinkClick r:id="rId2"/>
              </a:rPr>
              <a:t>1 Corinthians 10:1-12</a:t>
            </a:r>
            <a:r>
              <a:rPr lang="en-US" sz="13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sz="1300" dirty="0">
                <a:latin typeface="Calibri" panose="020F0502020204030204" pitchFamily="34" charset="0"/>
                <a:ea typeface="Calibri" panose="020F0502020204030204" pitchFamily="34" charset="0"/>
                <a:cs typeface="Calibri" panose="020F0502020204030204" pitchFamily="34" charset="0"/>
              </a:rPr>
              <a:t>The Mosaic Law was given in part to show mankind that we are incapable of keeping it. We are unable to please God by law-keeping; therefore, Paul exhorts us to “put our faith in Christ Jesus that we may be justified by faith in Christ and not by observing the law, because by observing the law no one will be justified” (</a:t>
            </a:r>
            <a:r>
              <a:rPr lang="en-US" sz="1300" dirty="0">
                <a:latin typeface="Calibri" panose="020F0502020204030204" pitchFamily="34" charset="0"/>
                <a:ea typeface="Calibri" panose="020F0502020204030204" pitchFamily="34" charset="0"/>
                <a:cs typeface="Calibri" panose="020F0502020204030204" pitchFamily="34" charset="0"/>
                <a:hlinkClick r:id="rId3"/>
              </a:rPr>
              <a:t>Galatians 2:16</a:t>
            </a:r>
            <a:r>
              <a:rPr lang="en-US" sz="1300" dirty="0">
                <a:latin typeface="Calibri" panose="020F0502020204030204" pitchFamily="34" charset="0"/>
                <a:ea typeface="Calibri" panose="020F0502020204030204" pitchFamily="34" charset="0"/>
                <a:cs typeface="Calibri" panose="020F0502020204030204" pitchFamily="34" charset="0"/>
              </a:rPr>
              <a:t>). Without faith it is impossible to please God (</a:t>
            </a:r>
            <a:r>
              <a:rPr lang="en-US" sz="1300" dirty="0">
                <a:latin typeface="Calibri" panose="020F0502020204030204" pitchFamily="34" charset="0"/>
                <a:ea typeface="Calibri" panose="020F0502020204030204" pitchFamily="34" charset="0"/>
                <a:cs typeface="Calibri" panose="020F0502020204030204" pitchFamily="34" charset="0"/>
                <a:hlinkClick r:id="rId4"/>
              </a:rPr>
              <a:t>Hebrews 11:6</a:t>
            </a:r>
            <a:r>
              <a:rPr lang="en-US" sz="1300" dirty="0">
                <a:latin typeface="Calibri" panose="020F0502020204030204" pitchFamily="34" charset="0"/>
                <a:ea typeface="Calibri" panose="020F0502020204030204" pitchFamily="34" charset="0"/>
                <a:cs typeface="Calibri" panose="020F0502020204030204" pitchFamily="34" charset="0"/>
              </a:rPr>
              <a:t>). But with faith and the gift of the Holy Spirit we can practice righteousness and walk in a manner worthy of our Lord Jesus Christ (</a:t>
            </a:r>
            <a:r>
              <a:rPr lang="en-US" sz="1300" dirty="0">
                <a:latin typeface="Calibri" panose="020F0502020204030204" pitchFamily="34" charset="0"/>
                <a:ea typeface="Calibri" panose="020F0502020204030204" pitchFamily="34" charset="0"/>
                <a:cs typeface="Calibri" panose="020F0502020204030204" pitchFamily="34" charset="0"/>
                <a:hlinkClick r:id="rId5"/>
              </a:rPr>
              <a:t>Colossians 1:10</a:t>
            </a:r>
            <a:r>
              <a:rPr lang="en-US" sz="1300"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hlinkClick r:id="rId6"/>
              </a:rPr>
              <a:t>1 Thessalonians 2:12</a:t>
            </a:r>
            <a:r>
              <a:rPr lang="en-US" sz="1300" dirty="0">
                <a:latin typeface="Calibri" panose="020F0502020204030204" pitchFamily="34" charset="0"/>
                <a:ea typeface="Calibri" panose="020F0502020204030204" pitchFamily="34" charset="0"/>
                <a:cs typeface="Calibri" panose="020F0502020204030204" pitchFamily="34" charset="0"/>
              </a:rPr>
              <a:t>). </a:t>
            </a:r>
            <a:br>
              <a:rPr lang="en-US" sz="1300" dirty="0">
                <a:latin typeface="Calibri" panose="020F0502020204030204" pitchFamily="34" charset="0"/>
                <a:ea typeface="Calibri" panose="020F0502020204030204" pitchFamily="34" charset="0"/>
                <a:cs typeface="Calibri" panose="020F0502020204030204" pitchFamily="34" charset="0"/>
              </a:rPr>
            </a:br>
            <a:br>
              <a:rPr lang="en-US" sz="1300" dirty="0">
                <a:latin typeface="Calibri" panose="020F0502020204030204" pitchFamily="34" charset="0"/>
                <a:ea typeface="Calibri" panose="020F0502020204030204" pitchFamily="34" charset="0"/>
                <a:cs typeface="Calibri" panose="020F0502020204030204" pitchFamily="34" charset="0"/>
              </a:rPr>
            </a:br>
            <a:r>
              <a:rPr lang="en-US" sz="1300" dirty="0">
                <a:latin typeface="Calibri" panose="020F0502020204030204" pitchFamily="34" charset="0"/>
                <a:ea typeface="Calibri" panose="020F0502020204030204" pitchFamily="34" charset="0"/>
                <a:cs typeface="Calibri" panose="020F0502020204030204" pitchFamily="34" charset="0"/>
              </a:rPr>
              <a:t>God’s provision for the Israelites, from deliverance from captivity to the manna and water in the wilderness, are clear indications of His gracious provision for His people. God has promised to supply all our needs. “God, who has called us into fellowship with his Son Jesus Christ our Lord, is faithful” (</a:t>
            </a:r>
            <a:r>
              <a:rPr lang="en-US" sz="1300" dirty="0">
                <a:latin typeface="Calibri" panose="020F0502020204030204" pitchFamily="34" charset="0"/>
                <a:ea typeface="Calibri" panose="020F0502020204030204" pitchFamily="34" charset="0"/>
                <a:cs typeface="Calibri" panose="020F0502020204030204" pitchFamily="34" charset="0"/>
                <a:hlinkClick r:id="rId7"/>
              </a:rPr>
              <a:t>1 Corinthians 1:9</a:t>
            </a:r>
            <a:r>
              <a:rPr lang="en-US" sz="13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300" dirty="0">
                <a:latin typeface="Calibri" panose="020F0502020204030204" pitchFamily="34" charset="0"/>
                <a:ea typeface="Calibri" panose="020F0502020204030204" pitchFamily="34" charset="0"/>
                <a:cs typeface="Calibri" panose="020F0502020204030204" pitchFamily="34" charset="0"/>
              </a:rPr>
              <a:t>Exodus also teaches us that God listens and responds to our intercessory prayers for others (</a:t>
            </a:r>
            <a:r>
              <a:rPr lang="en-US" sz="1400" dirty="0">
                <a:latin typeface="Calibri" panose="020F0502020204030204" pitchFamily="34" charset="0"/>
                <a:ea typeface="Calibri" panose="020F0502020204030204" pitchFamily="34" charset="0"/>
                <a:cs typeface="Calibri" panose="020F0502020204030204" pitchFamily="34" charset="0"/>
                <a:hlinkClick r:id="rId8"/>
              </a:rPr>
              <a:t>Exodus 32:11-14</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hlinkClick r:id="rId9"/>
              </a:rPr>
              <a:t>James 5:16</a:t>
            </a:r>
            <a:r>
              <a:rPr lang="en-US" sz="1400" dirty="0">
                <a:latin typeface="Calibri" panose="020F0502020204030204" pitchFamily="34" charset="0"/>
                <a:ea typeface="Calibri" panose="020F0502020204030204" pitchFamily="34" charset="0"/>
                <a:cs typeface="Calibri" panose="020F0502020204030204" pitchFamily="34" charset="0"/>
              </a:rPr>
              <a:t>), and it is God who stirs our hearts to do good (</a:t>
            </a:r>
            <a:r>
              <a:rPr lang="en-US" sz="1200" dirty="0">
                <a:latin typeface="Calibri" panose="020F0502020204030204" pitchFamily="34" charset="0"/>
                <a:ea typeface="Calibri" panose="020F0502020204030204" pitchFamily="34" charset="0"/>
                <a:cs typeface="Calibri" panose="020F0502020204030204" pitchFamily="34" charset="0"/>
                <a:hlinkClick r:id="rId10"/>
              </a:rPr>
              <a:t>Exodus 35:21-29</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hlinkClick r:id="rId11"/>
              </a:rPr>
              <a:t>Philippians 2:12-13</a:t>
            </a:r>
            <a:r>
              <a:rPr lang="en-US" sz="1200" dirty="0">
                <a:latin typeface="Calibri" panose="020F0502020204030204" pitchFamily="34" charset="0"/>
                <a:ea typeface="Calibri" panose="020F0502020204030204" pitchFamily="34" charset="0"/>
                <a:cs typeface="Calibri" panose="020F0502020204030204" pitchFamily="34" charset="0"/>
              </a:rPr>
              <a:t>).</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300" dirty="0">
                <a:latin typeface="Calibri" panose="020F0502020204030204" pitchFamily="34" charset="0"/>
                <a:ea typeface="Calibri" panose="020F0502020204030204" pitchFamily="34" charset="0"/>
                <a:cs typeface="Calibri" panose="020F0502020204030204" pitchFamily="34" charset="0"/>
              </a:rPr>
              <a:t>We are to trust in the Lord, for He can deliver us from anything and transform us by His Holy Spirit. But God does not allow sin to go unpunished forever. As a result, we can trust Him in His retribution and justice. When God removes us from a bad situation, we should not seek to go back. When God makes demands of us, He expects us to comply, but at the same time He provides grace and mercy through His Spirit because He knows that, on our own, we are unable to fully obey.</a:t>
            </a:r>
          </a:p>
        </p:txBody>
      </p:sp>
    </p:spTree>
    <p:extLst>
      <p:ext uri="{BB962C8B-B14F-4D97-AF65-F5344CB8AC3E}">
        <p14:creationId xmlns:p14="http://schemas.microsoft.com/office/powerpoint/2010/main" val="42220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17309" y="76200"/>
            <a:ext cx="10157354" cy="1397000"/>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86311" y="2590799"/>
            <a:ext cx="5180013" cy="3006433"/>
          </a:xfrm>
        </p:spPr>
        <p:txBody>
          <a:bodyPr>
            <a:no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hlinkClick r:id="rId2"/>
              </a:rPr>
              <a:t>Exodus 20:1-7</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 "And God spoke all these words, saying, </a:t>
            </a:r>
          </a:p>
          <a:p>
            <a:pPr marL="228600" indent="0">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rPr>
              <a:t>"I am the Lord your God, who brought you out of the land of Egypt, out of the house of slavery. You shall have no other gods before me. </a:t>
            </a:r>
          </a:p>
          <a:p>
            <a:pPr marL="228600" indent="0">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rPr>
              <a:t>You shall not make for yourself a carved image, or any likeness of anything that is in heaven above, or that is in the earth beneath, or that is in the water under the earth. You shall not bow down to them or serve them, for I the Lord your God am a jealous God, visiting the iniquity of the fathers on the children to the third and fourth generation of those who hate me, but showing steadfast love to thousands of those who love me and keep my commandments. </a:t>
            </a:r>
          </a:p>
          <a:p>
            <a:pPr marL="228600" indent="0">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rPr>
              <a:t>You shall not take the name of the Lord your God in vain, for the Lord will not hold him guiltless who takes his name in vain."</a:t>
            </a:r>
          </a:p>
        </p:txBody>
      </p:sp>
      <p:pic>
        <p:nvPicPr>
          <p:cNvPr id="6" name="Content Placeholder 5" descr="Sunset on snowcapped mountains">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22</a:t>
            </a:fld>
            <a:endParaRPr lang="en-US"/>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5078349" y="1466756"/>
            <a:ext cx="6271150" cy="4496306"/>
          </a:xfrm>
        </p:spPr>
        <p:txBody>
          <a:bodyPr>
            <a:normAutofit/>
          </a:bodyPr>
          <a:lstStyle/>
          <a:p>
            <a:pPr marL="342797" indent="-342797">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797" indent="-342797">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797" indent="-342797">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797" indent="-342797">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797" indent="-342797">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399" b="1"/>
              <a:t>23</a:t>
            </a:fld>
            <a:endParaRPr lang="en-US" sz="2399" b="1" dirty="0"/>
          </a:p>
        </p:txBody>
      </p:sp>
    </p:spTree>
    <p:extLst>
      <p:ext uri="{BB962C8B-B14F-4D97-AF65-F5344CB8AC3E}">
        <p14:creationId xmlns:p14="http://schemas.microsoft.com/office/powerpoint/2010/main" val="30862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AB7C-8FDE-4216-E130-152A27B1C9BE}"/>
              </a:ext>
            </a:extLst>
          </p:cNvPr>
          <p:cNvSpPr>
            <a:spLocks noGrp="1"/>
          </p:cNvSpPr>
          <p:nvPr>
            <p:ph type="title"/>
          </p:nvPr>
        </p:nvSpPr>
        <p:spPr>
          <a:xfrm>
            <a:off x="1242626" y="2189747"/>
            <a:ext cx="4291303" cy="2057400"/>
          </a:xfrm>
        </p:spPr>
        <p:txBody>
          <a:bodyPr/>
          <a:lstStyle/>
          <a:p>
            <a:pPr algn="r"/>
            <a:r>
              <a:rPr lang="en-US" sz="4800" dirty="0"/>
              <a:t>Study Leader Assistance</a:t>
            </a:r>
            <a:br>
              <a:rPr lang="en-US" dirty="0"/>
            </a:br>
            <a:endParaRPr lang="en-US" dirty="0"/>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24</a:t>
            </a:fld>
            <a:endParaRPr lang="en-US"/>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753270" y="2209800"/>
            <a:ext cx="4443413" cy="152899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Sample Opening Prayer</a:t>
            </a:r>
          </a:p>
          <a:p>
            <a:r>
              <a:rPr lang="en-US" dirty="0"/>
              <a:t>Study Question Answer Keys</a:t>
            </a:r>
          </a:p>
          <a:p>
            <a:r>
              <a:rPr lang="en-US" dirty="0"/>
              <a:t>Sample Closing Prayer</a:t>
            </a:r>
          </a:p>
        </p:txBody>
      </p:sp>
      <p:sp>
        <p:nvSpPr>
          <p:cNvPr id="7" name="Left Brace 6">
            <a:extLst>
              <a:ext uri="{FF2B5EF4-FFF2-40B4-BE49-F238E27FC236}">
                <a16:creationId xmlns:a16="http://schemas.microsoft.com/office/drawing/2014/main" id="{F93C33CF-6840-0EA9-203A-85BF27B1A7EF}"/>
              </a:ext>
            </a:extLst>
          </p:cNvPr>
          <p:cNvSpPr/>
          <p:nvPr/>
        </p:nvSpPr>
        <p:spPr>
          <a:xfrm>
            <a:off x="5940376" y="1752600"/>
            <a:ext cx="812894" cy="251460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9DF7E-FAD8-280E-9FB3-A5F8FBE3171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7AA7B6A-F9E0-B91E-53DE-2BC26AC0E756}"/>
              </a:ext>
            </a:extLst>
          </p:cNvPr>
          <p:cNvSpPr>
            <a:spLocks noGrp="1"/>
          </p:cNvSpPr>
          <p:nvPr>
            <p:ph type="title"/>
          </p:nvPr>
        </p:nvSpPr>
        <p:spPr>
          <a:xfrm>
            <a:off x="1117309" y="76200"/>
            <a:ext cx="10157354" cy="1397000"/>
          </a:xfrm>
        </p:spPr>
        <p:txBody>
          <a:bodyPr/>
          <a:lstStyle/>
          <a:p>
            <a:r>
              <a:rPr lang="en-US" dirty="0">
                <a:solidFill>
                  <a:schemeClr val="accent2">
                    <a:lumMod val="75000"/>
                  </a:schemeClr>
                </a:solidFill>
              </a:rPr>
              <a:t>Sample</a:t>
            </a:r>
            <a:r>
              <a:rPr lang="en-US" dirty="0">
                <a:solidFill>
                  <a:schemeClr val="bg2">
                    <a:lumMod val="50000"/>
                  </a:schemeClr>
                </a:solidFill>
              </a:rPr>
              <a:t> </a:t>
            </a:r>
            <a:r>
              <a:rPr lang="en-US" dirty="0"/>
              <a:t>Opening Prayer: Exodus</a:t>
            </a:r>
          </a:p>
        </p:txBody>
      </p:sp>
      <p:sp>
        <p:nvSpPr>
          <p:cNvPr id="11" name="Content Placeholder 2">
            <a:extLst>
              <a:ext uri="{FF2B5EF4-FFF2-40B4-BE49-F238E27FC236}">
                <a16:creationId xmlns:a16="http://schemas.microsoft.com/office/drawing/2014/main" id="{E7AAE593-08B0-9EBF-840E-BE8DFD442AC8}"/>
              </a:ext>
            </a:extLst>
          </p:cNvPr>
          <p:cNvSpPr>
            <a:spLocks noGrp="1"/>
          </p:cNvSpPr>
          <p:nvPr>
            <p:ph sz="half" idx="1"/>
          </p:nvPr>
        </p:nvSpPr>
        <p:spPr>
          <a:xfrm>
            <a:off x="914400" y="2276766"/>
            <a:ext cx="5180013" cy="3320465"/>
          </a:xfrm>
        </p:spPr>
        <p:txBody>
          <a:bodyPr>
            <a:normAutofit fontScale="92500" lnSpcReduction="20000"/>
          </a:bodyPr>
          <a:lstStyle/>
          <a:p>
            <a:pPr marL="0" indent="0">
              <a:buNone/>
            </a:pPr>
            <a:r>
              <a:rPr lang="en-US" sz="1500" dirty="0">
                <a:latin typeface="Calibri" panose="020F0502020204030204" pitchFamily="34" charset="0"/>
                <a:ea typeface="Calibri" panose="020F0502020204030204" pitchFamily="34" charset="0"/>
                <a:cs typeface="Calibri" panose="020F0502020204030204" pitchFamily="34" charset="0"/>
                <a:hlinkClick r:id="rId2"/>
              </a:rPr>
              <a:t>Exodus 34:5-8</a:t>
            </a:r>
            <a:r>
              <a:rPr lang="en-US" sz="1500" dirty="0">
                <a:latin typeface="Calibri" panose="020F0502020204030204" pitchFamily="34" charset="0"/>
                <a:ea typeface="Calibri" panose="020F0502020204030204" pitchFamily="34" charset="0"/>
                <a:cs typeface="Calibri" panose="020F0502020204030204" pitchFamily="34" charset="0"/>
              </a:rPr>
              <a:t>, “The LORD, the LORD God, compassionate and gracious, slow to anger, and abounding in lovingkindness and truth; who keeps lovingkindness for thousands, who forgives iniquity, transgression and sin; yet He will by no means leave the guilty unpunished, visiting the iniquity of fathers on the children and on the grandchildren to the third and fourth generations.“</a:t>
            </a:r>
          </a:p>
          <a:p>
            <a:pPr marL="0" indent="0">
              <a:buNone/>
            </a:pPr>
            <a:r>
              <a:rPr lang="en-US" sz="15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Sample Prayer: </a:t>
            </a:r>
            <a:r>
              <a:rPr lang="en-US" sz="1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Dear</a:t>
            </a:r>
            <a:r>
              <a:rPr lang="en-US" sz="15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Heavenly Father, thank you for making yourself known to us. Thank you for giving us the Scriptures and the Holy Spirit as our teacher. We rejoice knowing that you are a God who is compassionate, gracious, slow to anger and abounding in love. We are grateful for your patience toward us through Jesus Christ our Lord. We are blessed with the knowledge that you are a just and holy Judge who will not allow sin to go unpunished. Father, thank you for the forgiveness and love we have received through Jesus. Work in us so that we never take your generous gift of your Son for granted but instead demonstrate with our lives that we hold him in the highest place or honor. In Jesus’ name we pray. Amen.</a:t>
            </a:r>
          </a:p>
          <a:p>
            <a:pPr marL="0" indent="0">
              <a:buNone/>
            </a:pPr>
            <a:endParaRPr lang="en-US" dirty="0"/>
          </a:p>
        </p:txBody>
      </p:sp>
      <p:pic>
        <p:nvPicPr>
          <p:cNvPr id="6" name="Content Placeholder 5" descr="Fog blanket in mountain range">
            <a:extLst>
              <a:ext uri="{FF2B5EF4-FFF2-40B4-BE49-F238E27FC236}">
                <a16:creationId xmlns:a16="http://schemas.microsoft.com/office/drawing/2014/main" id="{97F1EF9F-4433-F8D2-0B06-E316017CE32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79B0B033-E2D5-6267-056A-A60DD730E372}"/>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25</a:t>
            </a:fld>
            <a:endParaRPr lang="en-US"/>
          </a:p>
        </p:txBody>
      </p:sp>
    </p:spTree>
    <p:extLst>
      <p:ext uri="{BB962C8B-B14F-4D97-AF65-F5344CB8AC3E}">
        <p14:creationId xmlns:p14="http://schemas.microsoft.com/office/powerpoint/2010/main" val="74545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51E0-81DC-A28E-40D6-580B51F9B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5D1F6-AC8D-8C1E-0E51-43208817799D}"/>
              </a:ext>
            </a:extLst>
          </p:cNvPr>
          <p:cNvSpPr>
            <a:spLocks noGrp="1"/>
          </p:cNvSpPr>
          <p:nvPr>
            <p:ph type="title"/>
          </p:nvPr>
        </p:nvSpPr>
        <p:spPr>
          <a:xfrm>
            <a:off x="912812" y="76200"/>
            <a:ext cx="10361851" cy="762000"/>
          </a:xfrm>
        </p:spPr>
        <p:txBody>
          <a:bodyPr>
            <a:normAutofit/>
          </a:bodyPr>
          <a:lstStyle/>
          <a:p>
            <a:pPr algn="ctr"/>
            <a:r>
              <a:rPr lang="en-US" sz="3000" dirty="0">
                <a:solidFill>
                  <a:schemeClr val="accent2">
                    <a:lumMod val="75000"/>
                  </a:schemeClr>
                </a:solidFill>
              </a:rPr>
              <a:t>Exodus: Study Question Answers</a:t>
            </a:r>
            <a:endParaRPr lang="en-US" sz="3000" dirty="0"/>
          </a:p>
        </p:txBody>
      </p:sp>
      <p:sp>
        <p:nvSpPr>
          <p:cNvPr id="3" name="Slide Number Placeholder 2">
            <a:extLst>
              <a:ext uri="{FF2B5EF4-FFF2-40B4-BE49-F238E27FC236}">
                <a16:creationId xmlns:a16="http://schemas.microsoft.com/office/drawing/2014/main" id="{352397D4-A0E3-6248-C2E2-5E1B34C0D29F}"/>
              </a:ext>
            </a:extLst>
          </p:cNvPr>
          <p:cNvSpPr>
            <a:spLocks noGrp="1"/>
          </p:cNvSpPr>
          <p:nvPr>
            <p:ph type="sldNum" sz="quarter" idx="12"/>
          </p:nvPr>
        </p:nvSpPr>
        <p:spPr/>
        <p:txBody>
          <a:bodyPr/>
          <a:lstStyle/>
          <a:p>
            <a:fld id="{EB37DED6-D4C7-42EE-AB49-D2E39E64FDE4}" type="slidenum">
              <a:rPr lang="en-US" smtClean="0"/>
              <a:t>26</a:t>
            </a:fld>
            <a:endParaRPr lang="en-US"/>
          </a:p>
        </p:txBody>
      </p:sp>
      <p:sp>
        <p:nvSpPr>
          <p:cNvPr id="6" name="TextBox 5">
            <a:extLst>
              <a:ext uri="{FF2B5EF4-FFF2-40B4-BE49-F238E27FC236}">
                <a16:creationId xmlns:a16="http://schemas.microsoft.com/office/drawing/2014/main" id="{0CC0E44F-D689-DF60-67DC-CBFB81000D74}"/>
              </a:ext>
            </a:extLst>
          </p:cNvPr>
          <p:cNvSpPr txBox="1"/>
          <p:nvPr/>
        </p:nvSpPr>
        <p:spPr>
          <a:xfrm>
            <a:off x="907213" y="858253"/>
            <a:ext cx="9906000" cy="5632311"/>
          </a:xfrm>
          <a:prstGeom prst="rect">
            <a:avLst/>
          </a:prstGeom>
          <a:noFill/>
        </p:spPr>
        <p:txBody>
          <a:bodyPr wrap="square" rtlCol="0">
            <a:spAutoFit/>
          </a:bodyPr>
          <a:lstStyle/>
          <a:p>
            <a:pPr marL="228600" lvl="0" indent="-228600" defTabSz="457200">
              <a:buFont typeface="+mj-lt"/>
              <a:buAutoNum type="arabicPeriod"/>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According</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to </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rId2"/>
              </a:rPr>
              <a:t>Exodus 1:8-20</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what did the new king in Egypt who did not know Joseph do to the Israelites? </a:t>
            </a:r>
            <a:r>
              <a:rPr kumimoji="0" lang="en-US" sz="1200" b="1" i="0" u="none" strike="noStrike" kern="1200" cap="none" spc="0" normalizeH="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Answer: </a:t>
            </a:r>
            <a:r>
              <a:rPr kumimoji="0" lang="en-US" sz="1200" b="0" i="0" u="none" strike="noStrike" kern="1200" cap="none" spc="0" normalizeH="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He afflicted the Israelites with slavery and </a:t>
            </a:r>
            <a:r>
              <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heavy burdens. The Egyptians ruthlessly made their lives bitter with hard service in mortar and brick and all kinds of field work. This Pharaoh also attempted to diminish their population by having every newborn male murdered by drowning them in the Nile. He did not want his slave work force to leave Egypt or to be strong enough to rise against him if Egypt was invaded. </a:t>
            </a:r>
          </a:p>
          <a:p>
            <a:pPr marL="228600" lvl="0" indent="-228600" defTabSz="457200">
              <a:buFont typeface="+mj-lt"/>
              <a:buAutoNum type="arabicPeriod"/>
              <a:defRPr/>
            </a:pPr>
            <a:endParaRPr kumimoji="0" lang="en-US" sz="1200" b="0" i="0" u="none" strike="noStrike" kern="1200" cap="none" spc="0" normalizeH="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In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3"/>
              </a:rPr>
              <a:t>Exodus 3:1</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4"/>
              </a:rPr>
              <a:t>4:18</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we read about the interaction between God and Moses when God calls him to return to Egypt as Israel’s leader. The encounter certainly reveals a great deal about human nature, our fears and excuses, and our need for God to make us overcomers. Even more importantly, the encounter enables us to discover much about our God. List the things you learn about God from reading this exchange. </a:t>
            </a:r>
            <a:r>
              <a:rPr lang="en-US" sz="1200" b="1" dirty="0">
                <a:solidFill>
                  <a:schemeClr val="accent2"/>
                </a:solidFill>
                <a:latin typeface="Calibri" panose="020F0502020204030204" pitchFamily="34" charset="0"/>
                <a:ea typeface="Calibri" panose="020F0502020204030204" pitchFamily="34" charset="0"/>
                <a:cs typeface="Calibri" panose="020F0502020204030204" pitchFamily="34" charset="0"/>
              </a:rPr>
              <a:t>Answer: </a:t>
            </a:r>
            <a:r>
              <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1) Through the bush that was on fire but not consumed, God demonstrates his power over his creation and his ability to protect us even through fire. 2) God demonstrates he is a God who sees and cares about the suffering of his people, and he declares his power to rescue them (3:7-9).  3) God demonstrates his great patience as He addresses all of Moses’ objections to this commission: a) God promised to be with Moses, b) God introduced himself as I AM, the self existent One, and as the God of Abraham, Isaac, and Jacob , c) God shared his entire plan against Pharaoh with Moses (3:19-22), d) God gave Moses the miracles of his staff and his leprous hand, e) God declared he made man's mouth and would instruct him what to say, and f) God demonstrated his great empathy toward Moses’ fears; for even in his anger God gave Aaron to Moses as his initial spokesperson.</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endParaRPr>
          </a:p>
          <a:p>
            <a:pPr marL="228600" lvl="0" indent="-228600">
              <a:buFont typeface="+mj-lt"/>
              <a:buAutoNum type="arabicPeriod"/>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hlinkClick r:id="" action="ppaction://noaction"/>
              </a:rPr>
              <a:t>Exodus 12:21-30</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describes the Lord’s Passover and its purpose. What was the</a:t>
            </a:r>
            <a:r>
              <a:rPr kumimoji="0" lang="en-US" sz="1200" b="0" i="0" u="none" strike="noStrike" kern="1200" cap="none" spc="0" normalizeH="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purpose of the Passover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lamb and how did this foreshadow Jesus Christ? (See also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5"/>
              </a:rPr>
              <a:t>John 1:26-29</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6"/>
              </a:rPr>
              <a:t>Luke 22:14-20</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7"/>
              </a:rPr>
              <a:t>1 Corinthians 5:6-8</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8"/>
              </a:rPr>
              <a:t>Hebrews 9:11-15</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accent2"/>
                </a:solidFill>
                <a:latin typeface="Calibri" panose="020F0502020204030204" pitchFamily="34" charset="0"/>
                <a:ea typeface="Calibri" panose="020F0502020204030204" pitchFamily="34" charset="0"/>
                <a:cs typeface="Calibri" panose="020F0502020204030204" pitchFamily="34" charset="0"/>
              </a:rPr>
              <a:t>Answer: </a:t>
            </a:r>
            <a:r>
              <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The families were instructed to select lambs for themselves, kill the Passover lamb, and then apply its blood to the lintel and two doorposts of their homes. The Lord would then pass through to strike the Egyptians but would Passover any house who had faithfully obeyed His Passover instructions. This is a foreshadow of our Lord Jesus who is the true Passover Lamb who through the eternal Spirit offered himself without blemish to God to purify us from our sins. Jesus, our High Priest, entered into the holy places of Heaven by his own blood securing our eternal redemption as the mediator of a new covenant. </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9"/>
              </a:rPr>
              <a:t>Exodus 19:3-6</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0"/>
              </a:rPr>
              <a:t>1 Peter 2:9-10</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How does God’s description of Israel in Exodus foreshadow his promise to all believers</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accent2"/>
                </a:solidFill>
                <a:latin typeface="Calibri" panose="020F0502020204030204" pitchFamily="34" charset="0"/>
                <a:ea typeface="Calibri" panose="020F0502020204030204" pitchFamily="34" charset="0"/>
                <a:cs typeface="Calibri" panose="020F0502020204030204" pitchFamily="34" charset="0"/>
              </a:rPr>
              <a:t>Answer: </a:t>
            </a:r>
            <a:r>
              <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In Exodus God said that the people of Israel were to obey His voice, keep covenant with Him, and they would be God’s treasured possession, a kingdom of priests, and a holy nation. In 1 Peter 2:9-10 the Holy Spirit uses this same language to describe all of us who have been born again out of darkness and brought into God’s marvelous light receiving his mercy through Christ Jesus our Lord.</a:t>
            </a: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endParaRPr kumimoji="0" lang="en-US" sz="12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mj-lt"/>
              <a:buAutoNum type="arabicPeriod"/>
              <a:defRPr/>
            </a:pP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Read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1"/>
              </a:rPr>
              <a:t>Exodus 7:14-21</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and </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hlinkClick r:id="rId12"/>
              </a:rPr>
              <a:t>Revelation 11:3-6</a:t>
            </a:r>
            <a:r>
              <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rPr>
              <a:t>. What foreshadow do you see from Moses and Aaron? </a:t>
            </a:r>
            <a:r>
              <a:rPr lang="en-US" sz="1200" b="1" dirty="0">
                <a:solidFill>
                  <a:schemeClr val="accent2"/>
                </a:solidFill>
                <a:latin typeface="Calibri" panose="020F0502020204030204" pitchFamily="34" charset="0"/>
                <a:ea typeface="Calibri" panose="020F0502020204030204" pitchFamily="34" charset="0"/>
                <a:cs typeface="Calibri" panose="020F0502020204030204" pitchFamily="34" charset="0"/>
              </a:rPr>
              <a:t>Answer: </a:t>
            </a:r>
            <a:r>
              <a:rPr lang="en-US" sz="1200" dirty="0">
                <a:solidFill>
                  <a:schemeClr val="accent2"/>
                </a:solidFill>
                <a:latin typeface="Calibri" panose="020F0502020204030204" pitchFamily="34" charset="0"/>
                <a:ea typeface="Calibri" panose="020F0502020204030204" pitchFamily="34" charset="0"/>
                <a:cs typeface="Calibri" panose="020F0502020204030204" pitchFamily="34" charset="0"/>
              </a:rPr>
              <a:t>As Moses and Aaron stood before Pharaoh and delivered God’s plagues in judgment against Egypt, God has revealed to us that there will also be two witnesses in the future who will deliver His plagues against the Antichrist and the whole earth during the Great Tribulation when God cleanses His Earth of all wickedness.</a:t>
            </a:r>
            <a:endParaRPr lang="en-US" sz="1200" dirty="0">
              <a:solidFill>
                <a:srgbClr val="A5A5A5">
                  <a:lumMod val="50000"/>
                </a:srgb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5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72E1-0FF5-0A10-2D20-2E541AB7F1B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D68AD53-1390-1C75-01E1-5D61F2F9C667}"/>
              </a:ext>
            </a:extLst>
          </p:cNvPr>
          <p:cNvSpPr>
            <a:spLocks noGrp="1"/>
          </p:cNvSpPr>
          <p:nvPr>
            <p:ph type="title"/>
          </p:nvPr>
        </p:nvSpPr>
        <p:spPr>
          <a:xfrm>
            <a:off x="1117309" y="76200"/>
            <a:ext cx="10157354" cy="1397000"/>
          </a:xfrm>
        </p:spPr>
        <p:txBody>
          <a:bodyPr/>
          <a:lstStyle/>
          <a:p>
            <a:r>
              <a:rPr lang="en-US" dirty="0">
                <a:solidFill>
                  <a:schemeClr val="accent2">
                    <a:lumMod val="75000"/>
                  </a:schemeClr>
                </a:solidFill>
              </a:rPr>
              <a:t>Sample</a:t>
            </a:r>
            <a:r>
              <a:rPr lang="en-US" dirty="0">
                <a:solidFill>
                  <a:schemeClr val="bg2">
                    <a:lumMod val="50000"/>
                  </a:schemeClr>
                </a:solidFill>
              </a:rPr>
              <a:t> </a:t>
            </a:r>
            <a:r>
              <a:rPr lang="en-US" dirty="0"/>
              <a:t>Closing Prayer</a:t>
            </a:r>
          </a:p>
        </p:txBody>
      </p:sp>
      <p:sp>
        <p:nvSpPr>
          <p:cNvPr id="11" name="Content Placeholder 2">
            <a:extLst>
              <a:ext uri="{FF2B5EF4-FFF2-40B4-BE49-F238E27FC236}">
                <a16:creationId xmlns:a16="http://schemas.microsoft.com/office/drawing/2014/main" id="{758AB392-2B08-ED01-086E-87DCBE28DBA4}"/>
              </a:ext>
            </a:extLst>
          </p:cNvPr>
          <p:cNvSpPr>
            <a:spLocks noGrp="1"/>
          </p:cNvSpPr>
          <p:nvPr>
            <p:ph sz="half" idx="1"/>
          </p:nvPr>
        </p:nvSpPr>
        <p:spPr>
          <a:xfrm>
            <a:off x="914400" y="2133600"/>
            <a:ext cx="5180013" cy="3733799"/>
          </a:xfrm>
        </p:spPr>
        <p:txBody>
          <a:bodyPr>
            <a:normAutofit fontScale="55000" lnSpcReduction="20000"/>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hlinkClick r:id="rId2"/>
              </a:rPr>
              <a:t>Exodus 20:1-7</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"And God spoke all these words, saying, </a:t>
            </a:r>
          </a:p>
          <a:p>
            <a:pPr marL="22860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"I am the Lord your God, who brought you out of the land of Egypt, out of the house of slavery. You shall have no other gods before me. </a:t>
            </a:r>
          </a:p>
          <a:p>
            <a:pPr marL="22860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You shall not make for yourself a carved image, or any likeness of anything that is in heaven above, or that is in the earth beneath, or that is in the water under the earth. You shall not bow down to them or serve them, for I the Lord your God am a jealous God, visiting the iniquity of the fathers on the children to the third and fourth generation of those who hate me, but showing steadfast love to thousands of those who love me and keep my commandments. </a:t>
            </a:r>
          </a:p>
          <a:p>
            <a:pPr marL="22860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You shall not take the name of the Lord your God in vain, for the Lord will not hold him guiltless who takes his name in vain.“</a:t>
            </a:r>
          </a:p>
          <a:p>
            <a:pPr marL="22860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228600" indent="0">
              <a:spcBef>
                <a:spcPts val="0"/>
              </a:spcBef>
              <a:spcAft>
                <a:spcPts val="0"/>
              </a:spcAft>
              <a:buNone/>
            </a:pPr>
            <a:r>
              <a:rPr lang="en-US" sz="19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Sample Prayer: </a:t>
            </a:r>
            <a:r>
              <a:rPr lang="en-US" sz="19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Dear</a:t>
            </a:r>
            <a:r>
              <a:rPr lang="en-US" sz="19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Heavenly Father, we praise you for your mighty works in delivering the Israelites out of the hands of their enemies in Egypt. Likewise, you have delivered us from the clutches of our sinful lives and have foreshadowed how you will again display your mighty works during the Great Tribulation to rescue your people from the hands of the evil one who has power over the whole world. Father, keep us from idolatry, and may your name and the name of your Son, Jesus Christ, only be on our lips in praise and prayer. In His name we pray. Amen.</a:t>
            </a:r>
          </a:p>
        </p:txBody>
      </p:sp>
      <p:pic>
        <p:nvPicPr>
          <p:cNvPr id="6" name="Content Placeholder 5" descr="Sunset on snowcapped mountains">
            <a:extLst>
              <a:ext uri="{FF2B5EF4-FFF2-40B4-BE49-F238E27FC236}">
                <a16:creationId xmlns:a16="http://schemas.microsoft.com/office/drawing/2014/main" id="{86BFD269-37BD-AA33-E6CE-889A20CAAE6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297613" y="2276767"/>
            <a:ext cx="4976812" cy="3320466"/>
          </a:xfrm>
        </p:spPr>
      </p:pic>
      <p:sp>
        <p:nvSpPr>
          <p:cNvPr id="4" name="Slide Number Placeholder 3">
            <a:extLst>
              <a:ext uri="{FF2B5EF4-FFF2-40B4-BE49-F238E27FC236}">
                <a16:creationId xmlns:a16="http://schemas.microsoft.com/office/drawing/2014/main" id="{91F77218-1E4A-0A8A-1B84-9DC0A4D9BA08}"/>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27</a:t>
            </a:fld>
            <a:endParaRPr lang="en-US"/>
          </a:p>
        </p:txBody>
      </p:sp>
    </p:spTree>
    <p:extLst>
      <p:ext uri="{BB962C8B-B14F-4D97-AF65-F5344CB8AC3E}">
        <p14:creationId xmlns:p14="http://schemas.microsoft.com/office/powerpoint/2010/main" val="33543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25243" y="301711"/>
            <a:ext cx="10149421" cy="1065966"/>
          </a:xfrm>
        </p:spPr>
        <p:txBody>
          <a:bodyPr>
            <a:normAutofit/>
          </a:bodyPr>
          <a:lstStyle/>
          <a:p>
            <a:pPr algn="ctr"/>
            <a:r>
              <a:rPr lang="en-US" dirty="0"/>
              <a:t>Our Goals in Studying the Bible</a:t>
            </a:r>
            <a:endParaRPr lang="en-US" sz="3197"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350" y="1525488"/>
            <a:ext cx="10661155" cy="3655200"/>
          </a:xfrm>
        </p:spPr>
        <p:txBody>
          <a:bodyPr>
            <a:noAutofit/>
          </a:bodyPr>
          <a:lstStyle/>
          <a:p>
            <a:pPr marL="0" indent="0">
              <a:buNone/>
            </a:pPr>
            <a:r>
              <a:rPr lang="en-US" sz="1600" dirty="0"/>
              <a:t>To better …..</a:t>
            </a:r>
          </a:p>
          <a:p>
            <a:pPr indent="-182770">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770">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770">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770">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770">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770">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7890"/>
            <a:fld id="{DA60BA0E-20D0-4E7C-B286-26C960A6788F}" type="slidenum">
              <a:rPr lang="en-US">
                <a:solidFill>
                  <a:srgbClr val="455F51">
                    <a:lumMod val="50000"/>
                  </a:srgbClr>
                </a:solidFill>
                <a:latin typeface="Century Gothic" panose="020B0502020202020204"/>
              </a:rPr>
              <a:pPr defTabSz="1217890"/>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350" y="5176026"/>
            <a:ext cx="10281902" cy="847280"/>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5985" y="354202"/>
            <a:ext cx="10576853" cy="773195"/>
          </a:xfrm>
        </p:spPr>
        <p:txBody>
          <a:bodyPr>
            <a:normAutofit/>
          </a:bodyPr>
          <a:lstStyle/>
          <a:p>
            <a:pPr algn="ctr"/>
            <a:r>
              <a:rPr lang="en-US" sz="36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08357" y="6355588"/>
            <a:ext cx="2742486" cy="365030"/>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2956" y="1728081"/>
          <a:ext cx="7587545" cy="120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4841" y="1375683"/>
            <a:ext cx="7849577"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4841" y="3014782"/>
            <a:ext cx="7863772" cy="646331"/>
          </a:xfrm>
          <a:prstGeom prst="rect">
            <a:avLst/>
          </a:prstGeom>
          <a:noFill/>
        </p:spPr>
        <p:txBody>
          <a:bodyPr wrap="square" rtlCol="0">
            <a:spAutoFit/>
          </a:bodyPr>
          <a:lstStyle/>
          <a:p>
            <a:pPr marL="365650" indent="-457063"/>
            <a:r>
              <a:rPr lang="en-US" sz="1800" dirty="0">
                <a:latin typeface="Calibri" panose="020F0502020204030204" pitchFamily="34" charset="0"/>
                <a:ea typeface="Calibri" panose="020F0502020204030204" pitchFamily="34" charset="0"/>
                <a:cs typeface="Calibri" panose="020F0502020204030204" pitchFamily="34" charset="0"/>
              </a:rPr>
              <a:t>#2.  </a:t>
            </a:r>
            <a:r>
              <a:rPr lang="en-US" sz="18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0647" y="4023284"/>
            <a:ext cx="7863772" cy="646331"/>
          </a:xfrm>
          <a:prstGeom prst="rect">
            <a:avLst/>
          </a:prstGeom>
          <a:noFill/>
        </p:spPr>
        <p:txBody>
          <a:bodyPr wrap="square" rtlCol="0">
            <a:spAutoFit/>
          </a:bodyPr>
          <a:lstStyle/>
          <a:p>
            <a:pPr marL="365650" indent="-457063"/>
            <a:r>
              <a:rPr lang="en-US" sz="1800" dirty="0">
                <a:latin typeface="Calibri" panose="020F0502020204030204" pitchFamily="34" charset="0"/>
                <a:ea typeface="Calibri" panose="020F0502020204030204" pitchFamily="34" charset="0"/>
                <a:cs typeface="Calibri" panose="020F0502020204030204" pitchFamily="34" charset="0"/>
              </a:rPr>
              <a:t>#3. 	</a:t>
            </a:r>
            <a:r>
              <a:rPr lang="en-US"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DC79-53B8-3392-4BD2-C60E90562B70}"/>
              </a:ext>
            </a:extLst>
          </p:cNvPr>
          <p:cNvSpPr>
            <a:spLocks noGrp="1"/>
          </p:cNvSpPr>
          <p:nvPr>
            <p:ph type="title"/>
          </p:nvPr>
        </p:nvSpPr>
        <p:spPr>
          <a:xfrm>
            <a:off x="531812" y="1981200"/>
            <a:ext cx="3351927" cy="2844800"/>
          </a:xfrm>
        </p:spPr>
        <p:txBody>
          <a:bodyPr anchor="ctr"/>
          <a:lstStyle/>
          <a:p>
            <a:r>
              <a:rPr lang="en-US" sz="4400" dirty="0"/>
              <a:t>Study Resources</a:t>
            </a:r>
            <a:br>
              <a:rPr lang="en-US" dirty="0"/>
            </a:br>
            <a:endParaRPr lang="en-US" dirty="0"/>
          </a:p>
        </p:txBody>
      </p:sp>
      <p:sp>
        <p:nvSpPr>
          <p:cNvPr id="3" name="Content Placeholder 2">
            <a:extLst>
              <a:ext uri="{FF2B5EF4-FFF2-40B4-BE49-F238E27FC236}">
                <a16:creationId xmlns:a16="http://schemas.microsoft.com/office/drawing/2014/main" id="{E2AAED70-AC3A-0881-9E78-699CA9F8C1EF}"/>
              </a:ext>
            </a:extLst>
          </p:cNvPr>
          <p:cNvSpPr>
            <a:spLocks noGrp="1"/>
          </p:cNvSpPr>
          <p:nvPr>
            <p:ph idx="1"/>
          </p:nvPr>
        </p:nvSpPr>
        <p:spPr>
          <a:xfrm>
            <a:off x="5484812" y="1295400"/>
            <a:ext cx="4646851" cy="5080000"/>
          </a:xfrm>
        </p:spPr>
        <p:txBody>
          <a:bodyPr/>
          <a:lstStyle/>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400" dirty="0">
                <a:latin typeface="Calibri" panose="020F0502020204030204" pitchFamily="34" charset="0"/>
                <a:ea typeface="Calibri" panose="020F0502020204030204" pitchFamily="34" charset="0"/>
                <a:cs typeface="Calibri" panose="020F0502020204030204" pitchFamily="34" charset="0"/>
              </a:rPr>
              <a:t>Study Leader Support Slides</a:t>
            </a:r>
          </a:p>
          <a:p>
            <a:pPr marL="0" indent="0">
              <a:buNone/>
            </a:pPr>
            <a:endParaRPr lang="en-US" dirty="0"/>
          </a:p>
        </p:txBody>
      </p:sp>
      <p:sp>
        <p:nvSpPr>
          <p:cNvPr id="5" name="Slide Number Placeholder 4">
            <a:extLst>
              <a:ext uri="{FF2B5EF4-FFF2-40B4-BE49-F238E27FC236}">
                <a16:creationId xmlns:a16="http://schemas.microsoft.com/office/drawing/2014/main" id="{5A4B51FA-8087-948E-BDD2-38D85E058CA0}"/>
              </a:ext>
            </a:extLst>
          </p:cNvPr>
          <p:cNvSpPr>
            <a:spLocks noGrp="1"/>
          </p:cNvSpPr>
          <p:nvPr>
            <p:ph type="sldNum" sz="quarter" idx="12"/>
          </p:nvPr>
        </p:nvSpPr>
        <p:spPr/>
        <p:txBody>
          <a:bodyPr/>
          <a:lstStyle/>
          <a:p>
            <a:fld id="{2DFBB78A-01B4-41F2-96B0-677A4A282832}" type="slidenum">
              <a:rPr lang="en-US" smtClean="0"/>
              <a:t>5</a:t>
            </a:fld>
            <a:endParaRPr lang="en-US"/>
          </a:p>
        </p:txBody>
      </p:sp>
      <p:sp>
        <p:nvSpPr>
          <p:cNvPr id="7" name="Left Brace 6">
            <a:extLst>
              <a:ext uri="{FF2B5EF4-FFF2-40B4-BE49-F238E27FC236}">
                <a16:creationId xmlns:a16="http://schemas.microsoft.com/office/drawing/2014/main" id="{CBB16572-B8D0-8697-CD82-68D2E18FC673}"/>
              </a:ext>
            </a:extLst>
          </p:cNvPr>
          <p:cNvSpPr/>
          <p:nvPr/>
        </p:nvSpPr>
        <p:spPr>
          <a:xfrm>
            <a:off x="4418012" y="1447800"/>
            <a:ext cx="838200" cy="381000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515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p:txBody>
          <a:bodyPr/>
          <a:lstStyle/>
          <a:p>
            <a:r>
              <a:rPr lang="en-US" dirty="0"/>
              <a:t>Opening Prayer Verse: Exodus</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1096993" y="2211758"/>
            <a:ext cx="4936474" cy="3291733"/>
          </a:xfrm>
        </p:spPr>
        <p:txBody>
          <a:bodyPr>
            <a:normAutofit/>
          </a:bodyPr>
          <a:lstStyle/>
          <a:p>
            <a:pPr marL="0" indent="0">
              <a:buNone/>
            </a:pPr>
            <a:r>
              <a:rPr lang="en-US" sz="1600" dirty="0">
                <a:hlinkClick r:id="rId2"/>
              </a:rPr>
              <a:t>Exodus 34:5-8</a:t>
            </a:r>
            <a:r>
              <a:rPr lang="en-US" sz="1500" dirty="0"/>
              <a:t>, “</a:t>
            </a:r>
            <a:r>
              <a:rPr lang="en-US" sz="1600" dirty="0"/>
              <a:t>The LORD, the LORD God, compassionate and gracious, slow to anger, and abounding in lovingkindness and truth; who keeps lovingkindness for thousands, who forgives iniquity, transgression and sin; yet He will by no means leave the guilty unpunished, visiting the iniquity of fathers on the children and on the grandchildren to the third and fourth generations."</a:t>
            </a:r>
            <a:endParaRPr lang="en-US" sz="1500" dirty="0"/>
          </a:p>
          <a:p>
            <a:pPr marL="0" indent="0">
              <a:buNone/>
            </a:pPr>
            <a:endParaRPr lang="en-US" dirty="0"/>
          </a:p>
        </p:txBody>
      </p:sp>
      <p:pic>
        <p:nvPicPr>
          <p:cNvPr id="6" name="Content Placeholder 5" descr="Fog blanket in mountain range">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p:blipFill>
        <p:spPr>
          <a:xfrm>
            <a:off x="6216650" y="2211759"/>
            <a:ext cx="4935538" cy="3291732"/>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p:txBody>
          <a:bodyPr anchor="b">
            <a:normAutofit/>
          </a:bodyPr>
          <a:lstStyle/>
          <a:p>
            <a:pPr>
              <a:spcAft>
                <a:spcPts val="600"/>
              </a:spcAft>
            </a:pPr>
            <a:fld id="{DA60BA0E-20D0-4E7C-B286-26C960A6788F}" type="slidenum">
              <a:rPr lang="en-US" smtClean="0"/>
              <a:pPr>
                <a:spcAft>
                  <a:spcPts val="600"/>
                </a:spcAft>
              </a:pPr>
              <a:t>6</a:t>
            </a:fld>
            <a:endParaRPr lang="en-US"/>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3902-A962-1887-CB02-504AC006B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20930-CD81-A4DA-830A-61D945FD1537}"/>
              </a:ext>
            </a:extLst>
          </p:cNvPr>
          <p:cNvSpPr>
            <a:spLocks noGrp="1"/>
          </p:cNvSpPr>
          <p:nvPr>
            <p:ph type="title"/>
          </p:nvPr>
        </p:nvSpPr>
        <p:spPr>
          <a:xfrm>
            <a:off x="1096994" y="286605"/>
            <a:ext cx="10055781" cy="551596"/>
          </a:xfrm>
        </p:spPr>
        <p:txBody>
          <a:bodyPr>
            <a:noAutofit/>
          </a:bodyPr>
          <a:lstStyle/>
          <a:p>
            <a:pPr algn="ctr"/>
            <a:r>
              <a:rPr lang="en-US" sz="3600" dirty="0">
                <a:solidFill>
                  <a:schemeClr val="accent2">
                    <a:lumMod val="75000"/>
                  </a:schemeClr>
                </a:solidFill>
              </a:rPr>
              <a:t>Review of Genesis</a:t>
            </a:r>
            <a:endParaRPr lang="en-US" sz="3600" dirty="0"/>
          </a:p>
        </p:txBody>
      </p:sp>
      <p:sp>
        <p:nvSpPr>
          <p:cNvPr id="3" name="Slide Number Placeholder 2">
            <a:extLst>
              <a:ext uri="{FF2B5EF4-FFF2-40B4-BE49-F238E27FC236}">
                <a16:creationId xmlns:a16="http://schemas.microsoft.com/office/drawing/2014/main" id="{C68EC326-9134-0B87-9D51-CD68C1869F2E}"/>
              </a:ext>
            </a:extLst>
          </p:cNvPr>
          <p:cNvSpPr>
            <a:spLocks noGrp="1"/>
          </p:cNvSpPr>
          <p:nvPr>
            <p:ph type="sldNum" sz="quarter" idx="12"/>
          </p:nvPr>
        </p:nvSpPr>
        <p:spPr/>
        <p:txBody>
          <a:bodyPr/>
          <a:lstStyle/>
          <a:p>
            <a:fld id="{EB37DED6-D4C7-42EE-AB49-D2E39E64FDE4}" type="slidenum">
              <a:rPr lang="en-US" smtClean="0"/>
              <a:t>7</a:t>
            </a:fld>
            <a:endParaRPr lang="en-US"/>
          </a:p>
        </p:txBody>
      </p:sp>
      <p:sp>
        <p:nvSpPr>
          <p:cNvPr id="5" name="Content Placeholder 2">
            <a:extLst>
              <a:ext uri="{FF2B5EF4-FFF2-40B4-BE49-F238E27FC236}">
                <a16:creationId xmlns:a16="http://schemas.microsoft.com/office/drawing/2014/main" id="{6C54F1FB-7B64-9E19-38E9-607E315BBECB}"/>
              </a:ext>
            </a:extLst>
          </p:cNvPr>
          <p:cNvSpPr txBox="1">
            <a:spLocks/>
          </p:cNvSpPr>
          <p:nvPr/>
        </p:nvSpPr>
        <p:spPr>
          <a:xfrm>
            <a:off x="608012" y="990601"/>
            <a:ext cx="10896600" cy="5410200"/>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200" b="1" dirty="0"/>
              <a:t>Brief Summary: </a:t>
            </a:r>
            <a:r>
              <a:rPr lang="en-US" sz="1200" dirty="0"/>
              <a:t> The Book of Genesis was written c. 1445-1400 B.C. by Moses as affirmed by Jesus Christ (see </a:t>
            </a:r>
            <a:r>
              <a:rPr lang="en-US" sz="1200" dirty="0">
                <a:hlinkClick r:id="rId2"/>
              </a:rPr>
              <a:t>Mark 12:24-27</a:t>
            </a:r>
            <a:r>
              <a:rPr lang="en-US" sz="1200" dirty="0"/>
              <a:t>, </a:t>
            </a:r>
            <a:r>
              <a:rPr lang="en-US" sz="1200" dirty="0">
                <a:hlinkClick r:id="rId3"/>
              </a:rPr>
              <a:t>Luke 20:34-38</a:t>
            </a:r>
            <a:r>
              <a:rPr lang="en-US" sz="1200" dirty="0"/>
              <a:t>). This is the book of the beginnings, which provides the historical account of the universe God created. In the beginning God created the earth for habitation (</a:t>
            </a:r>
            <a:r>
              <a:rPr lang="en-US" sz="1200" dirty="0">
                <a:hlinkClick r:id="rId4"/>
              </a:rPr>
              <a:t>Isaiah 45:18</a:t>
            </a:r>
            <a:r>
              <a:rPr lang="en-US" sz="1200" dirty="0"/>
              <a:t>), the universe to declare his glory (</a:t>
            </a:r>
            <a:r>
              <a:rPr lang="en-US" sz="1200" dirty="0">
                <a:hlinkClick r:id="rId5"/>
              </a:rPr>
              <a:t>Psalm 19:1-3</a:t>
            </a:r>
            <a:r>
              <a:rPr lang="en-US" sz="1200" dirty="0"/>
              <a:t>), and all living creatures after their own kinds in six days and rested on the seventh day (</a:t>
            </a:r>
            <a:r>
              <a:rPr lang="en-US" sz="1200" dirty="0">
                <a:hlinkClick r:id="rId6"/>
              </a:rPr>
              <a:t>Genesis 1:1-31</a:t>
            </a:r>
            <a:r>
              <a:rPr lang="en-US" sz="1200" dirty="0"/>
              <a:t>); establishing our work week (</a:t>
            </a:r>
            <a:r>
              <a:rPr lang="en-US" sz="1200" dirty="0">
                <a:hlinkClick r:id="rId7"/>
              </a:rPr>
              <a:t>Exodus 20:8-11</a:t>
            </a:r>
            <a:r>
              <a:rPr lang="en-US" sz="1200" dirty="0"/>
              <a:t>). He made mankind, male and female, specifically, Adam and Eve, in his own image to have communion with Him, be the original parents of all human beings, and to have dominion over all other living creatures. God gave them only one commandment to obey; and everything was very good. But then man believed the evil one, mistrusted God’s words, and disobeyed God. This brought God's punishment of death into the world, pain in childbirth, and burdensome toil in bringing food from the ground. Yet God in His mercy also promised a Seed of the woman who would bruise the head of the serpent (</a:t>
            </a:r>
            <a:r>
              <a:rPr lang="en-US" sz="1200" dirty="0">
                <a:hlinkClick r:id="rId8"/>
              </a:rPr>
              <a:t>Genesis 3:1-24</a:t>
            </a:r>
            <a:r>
              <a:rPr lang="en-US" sz="1200" dirty="0"/>
              <a:t>). In Genesis God lays the foundation for us to understand who He is, who we are, where we came from, why we are here, why we wear clothes, why we marry and have families, and how sin, hardship, and death entered his perfect world. In the sequence of accounts that make up these chapters of Scripture, a pattern emerges that reveals God’s abundant grace as he responded to the repeated willful disobedience of mankind.</a:t>
            </a:r>
          </a:p>
          <a:p>
            <a:pPr marL="0" indent="0">
              <a:spcBef>
                <a:spcPts val="1400"/>
              </a:spcBef>
              <a:buNone/>
            </a:pPr>
            <a:r>
              <a:rPr lang="en-US" sz="1200" dirty="0"/>
              <a:t>Genesis can be divided into two sections: </a:t>
            </a:r>
            <a:r>
              <a:rPr lang="en-US" sz="1200" i="1" dirty="0"/>
              <a:t>Primitive History </a:t>
            </a:r>
            <a:r>
              <a:rPr lang="en-US" sz="1200" dirty="0"/>
              <a:t>(</a:t>
            </a:r>
            <a:r>
              <a:rPr lang="en-US" sz="1200" dirty="0">
                <a:hlinkClick r:id="rId9"/>
              </a:rPr>
              <a:t>Genesis 1-11</a:t>
            </a:r>
            <a:r>
              <a:rPr lang="en-US" sz="1200" dirty="0"/>
              <a:t>) and </a:t>
            </a:r>
            <a:r>
              <a:rPr lang="en-US" sz="1200" i="1" dirty="0"/>
              <a:t>Patriarchal History </a:t>
            </a:r>
            <a:r>
              <a:rPr lang="en-US" sz="1200" dirty="0"/>
              <a:t>(</a:t>
            </a:r>
            <a:r>
              <a:rPr lang="en-US" sz="1200" dirty="0">
                <a:hlinkClick r:id="rId10"/>
              </a:rPr>
              <a:t>Genesis 12-50</a:t>
            </a:r>
            <a:r>
              <a:rPr lang="en-US" sz="1200" dirty="0"/>
              <a:t>). </a:t>
            </a:r>
            <a:r>
              <a:rPr lang="en-US" sz="1200" i="1" dirty="0"/>
              <a:t>Primitive history </a:t>
            </a:r>
            <a:r>
              <a:rPr lang="en-US" sz="1200" dirty="0"/>
              <a:t>records (1) Creation, (2) Corruption (the Fall of man), (3) Catastrophe (the Flood), and (4) Confusion (God’s confounding of the languages that resulted in the nations). </a:t>
            </a:r>
            <a:r>
              <a:rPr lang="en-US" sz="1200" i="1" dirty="0"/>
              <a:t>Patriarchal history </a:t>
            </a:r>
            <a:r>
              <a:rPr lang="en-US" sz="1200" dirty="0"/>
              <a:t>records the lives of four great men: (1) Abraham, (2) Isaac, (3) Jacob, and (4) Joseph. God chose Abraham through whom He would create a chosen people and eventually bring the promised Messiah. This covenant promise was passed on to Abraham’s son Isaac, and then to Isaac’s son Jacob. God changed Jacob’s name to Israel, and his twelve sons became the ancestors of the twelve tribes of Israel. In His sovereignty, God allowed Jacob’s son Joseph to be sent to Egypt by the vile actions of Joseph’s brothers. This act, intended for evil by the brothers, was meant for good by God. Through God’s providence Joseph rose to power in Egypt, and his actions saved many lives from a devastating famine including the lives of Jacob, his brothers, and their families. Before Jacob’s death he bestowed prophetic blessings upon his sons. God ends this book with a message of hope as we read that when Joseph was near death, he requested that his bones be taken to the Promised Land as he was looking forward to when God would fulfill his pledge to Abraham to give his descendants the land.</a:t>
            </a:r>
            <a:br>
              <a:rPr lang="en-US" sz="1200" dirty="0"/>
            </a:br>
            <a:br>
              <a:rPr lang="en-US" sz="1200" dirty="0"/>
            </a:br>
            <a:r>
              <a:rPr lang="en-US" sz="1200" b="1" dirty="0" err="1"/>
              <a:t>Foreshadowings</a:t>
            </a:r>
            <a:r>
              <a:rPr lang="en-US" sz="1200" b="1" dirty="0"/>
              <a:t>: </a:t>
            </a:r>
            <a:r>
              <a:rPr lang="en-US" sz="1200" dirty="0"/>
              <a:t>Many New Testament themes have their roots in Genesis. Jesus Christ is the Seed of the woman who will destroy Satan’s power (</a:t>
            </a:r>
            <a:r>
              <a:rPr lang="en-US" sz="1200" dirty="0">
                <a:hlinkClick r:id="rId11"/>
              </a:rPr>
              <a:t>Genesis 3:15</a:t>
            </a:r>
            <a:r>
              <a:rPr lang="en-US" sz="1200" dirty="0"/>
              <a:t>, </a:t>
            </a:r>
            <a:r>
              <a:rPr lang="en-US" sz="1200" dirty="0">
                <a:hlinkClick r:id="rId12"/>
              </a:rPr>
              <a:t>John 3:16</a:t>
            </a:r>
            <a:r>
              <a:rPr lang="en-US" sz="1200" dirty="0"/>
              <a:t>). As with Joseph, the evil men did in crucifying Jesus Christ, God used for the good of mankind offering His Son as a sacrifice for our sins (</a:t>
            </a:r>
            <a:r>
              <a:rPr lang="en-US" sz="1200" dirty="0">
                <a:hlinkClick r:id="rId13"/>
              </a:rPr>
              <a:t>Acts 2:22-24</a:t>
            </a:r>
            <a:r>
              <a:rPr lang="en-US" sz="1200" dirty="0"/>
              <a:t>). Noah and his family are the first of many remnants pictured in the Bible (</a:t>
            </a:r>
            <a:r>
              <a:rPr lang="en-US" sz="1200" dirty="0">
                <a:hlinkClick r:id="rId14"/>
              </a:rPr>
              <a:t>Genesis 6-9</a:t>
            </a:r>
            <a:r>
              <a:rPr lang="en-US" sz="1200" dirty="0"/>
              <a:t>). Despite overwhelming odds and difficult circumstances, God always preserves a remnant of the faithful for Himself. God told Elijah he had preserved 7,000 in Israel who had not turned to idolatry (</a:t>
            </a:r>
            <a:r>
              <a:rPr lang="en-US" sz="1200" dirty="0">
                <a:hlinkClick r:id="rId15"/>
              </a:rPr>
              <a:t>1 Kings 19:13-18</a:t>
            </a:r>
            <a:r>
              <a:rPr lang="en-US" sz="1200" dirty="0"/>
              <a:t>) and saved 100 prophets from Jezebel’s murderous rampage (</a:t>
            </a:r>
            <a:r>
              <a:rPr lang="en-US" sz="1200" dirty="0">
                <a:hlinkClick r:id="rId16"/>
              </a:rPr>
              <a:t>1 Kings 18:3-4</a:t>
            </a:r>
            <a:r>
              <a:rPr lang="en-US" sz="1200" dirty="0"/>
              <a:t>).  A remnant of Israelites returned to Jerusalem after the Babylonian captivity and destruction of Jerusalem (</a:t>
            </a:r>
            <a:r>
              <a:rPr lang="en-US" sz="1200" dirty="0">
                <a:hlinkClick r:id="rId17"/>
              </a:rPr>
              <a:t>Ezra 1</a:t>
            </a:r>
            <a:r>
              <a:rPr lang="en-US" sz="1200" dirty="0"/>
              <a:t>). God has preserved a remnant of faithful Jews through history (</a:t>
            </a:r>
            <a:r>
              <a:rPr lang="en-US" sz="1200" dirty="0">
                <a:hlinkClick r:id="rId18"/>
              </a:rPr>
              <a:t>Acts 1-9</a:t>
            </a:r>
            <a:r>
              <a:rPr lang="en-US" sz="1200" dirty="0"/>
              <a:t>, </a:t>
            </a:r>
            <a:r>
              <a:rPr lang="en-US" sz="1200" dirty="0">
                <a:hlinkClick r:id="rId19"/>
              </a:rPr>
              <a:t>Jews for Jesus</a:t>
            </a:r>
            <a:r>
              <a:rPr lang="en-US" sz="1200" dirty="0"/>
              <a:t>). Moreover, God promises that a remnant generation of all Israel will one day embrace their true Messiah (</a:t>
            </a:r>
            <a:r>
              <a:rPr lang="en-US" sz="1200" dirty="0">
                <a:hlinkClick r:id="rId20"/>
              </a:rPr>
              <a:t>Romans 11:25-27</a:t>
            </a:r>
            <a:r>
              <a:rPr lang="en-US" sz="1200" dirty="0"/>
              <a:t>). The faith displayed by Abraham would be the gift of God and the basis of salvation for both Jew and Gentile (</a:t>
            </a:r>
            <a:r>
              <a:rPr lang="en-US" sz="1200" dirty="0">
                <a:hlinkClick r:id="rId21"/>
              </a:rPr>
              <a:t>Ephesians 2:8-9</a:t>
            </a:r>
            <a:r>
              <a:rPr lang="en-US" sz="1200" dirty="0"/>
              <a:t>; </a:t>
            </a:r>
            <a:r>
              <a:rPr lang="en-US" sz="1200" dirty="0">
                <a:hlinkClick r:id="rId22"/>
              </a:rPr>
              <a:t>Hebrews 11</a:t>
            </a:r>
            <a:r>
              <a:rPr lang="en-US" sz="1200" dirty="0"/>
              <a:t>).</a:t>
            </a:r>
          </a:p>
        </p:txBody>
      </p:sp>
    </p:spTree>
    <p:extLst>
      <p:ext uri="{BB962C8B-B14F-4D97-AF65-F5344CB8AC3E}">
        <p14:creationId xmlns:p14="http://schemas.microsoft.com/office/powerpoint/2010/main" val="41079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43D2-8726-A7E9-06EF-E259A3DBE87A}"/>
              </a:ext>
            </a:extLst>
          </p:cNvPr>
          <p:cNvSpPr>
            <a:spLocks noGrp="1"/>
          </p:cNvSpPr>
          <p:nvPr>
            <p:ph type="title"/>
          </p:nvPr>
        </p:nvSpPr>
        <p:spPr>
          <a:xfrm>
            <a:off x="1065212" y="457200"/>
            <a:ext cx="10055781" cy="390419"/>
          </a:xfrm>
        </p:spPr>
        <p:txBody>
          <a:bodyPr>
            <a:noAutofit/>
          </a:bodyPr>
          <a:lstStyle/>
          <a:p>
            <a:pPr algn="ctr"/>
            <a:r>
              <a:rPr lang="en-US" sz="3200" dirty="0"/>
              <a:t>Old Testament Table of Contents (39 Books)</a:t>
            </a:r>
          </a:p>
        </p:txBody>
      </p:sp>
      <p:sp>
        <p:nvSpPr>
          <p:cNvPr id="3" name="Slide Number Placeholder 2">
            <a:extLst>
              <a:ext uri="{FF2B5EF4-FFF2-40B4-BE49-F238E27FC236}">
                <a16:creationId xmlns:a16="http://schemas.microsoft.com/office/drawing/2014/main" id="{E08BADE2-AB5C-3A80-18B0-26A5695B1997}"/>
              </a:ext>
            </a:extLst>
          </p:cNvPr>
          <p:cNvSpPr>
            <a:spLocks noGrp="1"/>
          </p:cNvSpPr>
          <p:nvPr>
            <p:ph type="sldNum" sz="quarter" idx="12"/>
          </p:nvPr>
        </p:nvSpPr>
        <p:spPr/>
        <p:txBody>
          <a:bodyPr/>
          <a:lstStyle/>
          <a:p>
            <a:fld id="{EB37DED6-D4C7-42EE-AB49-D2E39E64FDE4}" type="slidenum">
              <a:rPr lang="en-US" smtClean="0"/>
              <a:t>8</a:t>
            </a:fld>
            <a:endParaRPr lang="en-US"/>
          </a:p>
        </p:txBody>
      </p:sp>
      <p:graphicFrame>
        <p:nvGraphicFramePr>
          <p:cNvPr id="5" name="Table 4">
            <a:extLst>
              <a:ext uri="{FF2B5EF4-FFF2-40B4-BE49-F238E27FC236}">
                <a16:creationId xmlns:a16="http://schemas.microsoft.com/office/drawing/2014/main" id="{05AD176C-EAC5-5E5C-E775-C9768796456F}"/>
              </a:ext>
            </a:extLst>
          </p:cNvPr>
          <p:cNvGraphicFramePr>
            <a:graphicFrameLocks noGrp="1"/>
          </p:cNvGraphicFramePr>
          <p:nvPr>
            <p:extLst>
              <p:ext uri="{D42A27DB-BD31-4B8C-83A1-F6EECF244321}">
                <p14:modId xmlns:p14="http://schemas.microsoft.com/office/powerpoint/2010/main" val="3478155900"/>
              </p:ext>
            </p:extLst>
          </p:nvPr>
        </p:nvGraphicFramePr>
        <p:xfrm>
          <a:off x="2314191" y="931875"/>
          <a:ext cx="1987805" cy="1697357"/>
        </p:xfrm>
        <a:graphic>
          <a:graphicData uri="http://schemas.openxmlformats.org/drawingml/2006/table">
            <a:tbl>
              <a:tblPr firstRow="1" bandRow="1">
                <a:tableStyleId>{775DCB02-9BB8-47FD-8907-85C794F793BA}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THE LAW - 5</a:t>
                      </a:r>
                    </a:p>
                  </a:txBody>
                  <a:tcPr marL="91416" marR="91416" marT="45708" marB="45708">
                    <a:lnB w="28575" cap="flat" cmpd="sng" algn="ctr">
                      <a:solidFill>
                        <a:schemeClr val="bg1"/>
                      </a:solidFill>
                      <a:prstDash val="solid"/>
                      <a:round/>
                      <a:headEnd type="none" w="med" len="med"/>
                      <a:tailEnd type="none" w="med" len="med"/>
                    </a:lnB>
                    <a:solidFill>
                      <a:srgbClr val="F4B183"/>
                    </a:solidFill>
                  </a:tcPr>
                </a:tc>
                <a:extLst>
                  <a:ext uri="{0D108BD9-81ED-4DB2-BD59-A6C34878D82A}">
                    <a16:rowId xmlns:a16="http://schemas.microsoft.com/office/drawing/2014/main" val="3609421304"/>
                  </a:ext>
                </a:extLst>
              </a:tr>
              <a:tr h="282930">
                <a:tc>
                  <a:txBody>
                    <a:bodyPr/>
                    <a:lstStyle/>
                    <a:p>
                      <a:pPr algn="ctr"/>
                      <a:r>
                        <a:rPr lang="en-US" sz="1200" dirty="0"/>
                        <a:t>GENESIS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282930">
                <a:tc>
                  <a:txBody>
                    <a:bodyPr/>
                    <a:lstStyle/>
                    <a:p>
                      <a:pPr algn="ctr"/>
                      <a:r>
                        <a:rPr lang="en-US" sz="1200" dirty="0"/>
                        <a:t>EXODUS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282930">
                <a:tc>
                  <a:txBody>
                    <a:bodyPr/>
                    <a:lstStyle/>
                    <a:p>
                      <a:pPr algn="ctr"/>
                      <a:r>
                        <a:rPr lang="en-US" sz="1200" dirty="0"/>
                        <a:t>LEVITICUS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272694">
                <a:tc>
                  <a:txBody>
                    <a:bodyPr/>
                    <a:lstStyle/>
                    <a:p>
                      <a:pPr algn="ctr"/>
                      <a:r>
                        <a:rPr lang="en-US" sz="1200" dirty="0"/>
                        <a:t>NUMBERS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272694">
                <a:tc>
                  <a:txBody>
                    <a:bodyPr/>
                    <a:lstStyle/>
                    <a:p>
                      <a:pPr algn="ctr"/>
                      <a:r>
                        <a:rPr lang="en-US" sz="1200" dirty="0"/>
                        <a:t>DEUTERONOMY</a:t>
                      </a:r>
                    </a:p>
                  </a:txBody>
                  <a:tcPr marL="91416" marR="91416" marT="45708" marB="45708">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6" name="Table 5">
            <a:extLst>
              <a:ext uri="{FF2B5EF4-FFF2-40B4-BE49-F238E27FC236}">
                <a16:creationId xmlns:a16="http://schemas.microsoft.com/office/drawing/2014/main" id="{DDA7AE2D-97A1-78F6-2D18-D4B93CFA1C46}"/>
              </a:ext>
            </a:extLst>
          </p:cNvPr>
          <p:cNvGraphicFramePr>
            <a:graphicFrameLocks noGrp="1"/>
          </p:cNvGraphicFramePr>
          <p:nvPr>
            <p:extLst>
              <p:ext uri="{D42A27DB-BD31-4B8C-83A1-F6EECF244321}">
                <p14:modId xmlns:p14="http://schemas.microsoft.com/office/powerpoint/2010/main" val="704001532"/>
              </p:ext>
            </p:extLst>
          </p:nvPr>
        </p:nvGraphicFramePr>
        <p:xfrm>
          <a:off x="5226371" y="927395"/>
          <a:ext cx="1987805" cy="1706316"/>
        </p:xfrm>
        <a:graphic>
          <a:graphicData uri="http://schemas.openxmlformats.org/drawingml/2006/table">
            <a:tbl>
              <a:tblPr firstRow="1" bandRow="1">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effectLst/>
              </a:tblPr>
              <a:tblGrid>
                <a:gridCol w="1987805">
                  <a:extLst>
                    <a:ext uri="{9D8B030D-6E8A-4147-A177-3AD203B41FA5}">
                      <a16:colId xmlns:a16="http://schemas.microsoft.com/office/drawing/2014/main" val="357708575"/>
                    </a:ext>
                  </a:extLst>
                </a:gridCol>
              </a:tblGrid>
              <a:tr h="308934">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200" dirty="0">
                          <a:solidFill>
                            <a:schemeClr val="tx1"/>
                          </a:solidFill>
                        </a:rPr>
                        <a:t>POETRY - 5</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6350" cap="flat" cmpd="sng" algn="ctr">
                      <a:solidFill>
                        <a:srgbClr val="FFC000"/>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609421304"/>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JOB</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974974907"/>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PSALMS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PROVERBS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357651910"/>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ECCLESIASTES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SONG OF SOLOMON</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6350" cap="flat" cmpd="sng" algn="ctr">
                      <a:solidFill>
                        <a:srgbClr val="FFC000"/>
                      </a:solidFill>
                      <a:prstDash val="solid"/>
                      <a:miter lim="800000"/>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2046406141"/>
                  </a:ext>
                </a:extLst>
              </a:tr>
            </a:tbl>
          </a:graphicData>
        </a:graphic>
      </p:graphicFrame>
      <p:graphicFrame>
        <p:nvGraphicFramePr>
          <p:cNvPr id="7" name="Table 6">
            <a:extLst>
              <a:ext uri="{FF2B5EF4-FFF2-40B4-BE49-F238E27FC236}">
                <a16:creationId xmlns:a16="http://schemas.microsoft.com/office/drawing/2014/main" id="{1045682A-2605-1CF3-446D-64CA17C88927}"/>
              </a:ext>
            </a:extLst>
          </p:cNvPr>
          <p:cNvGraphicFramePr>
            <a:graphicFrameLocks noGrp="1"/>
          </p:cNvGraphicFramePr>
          <p:nvPr>
            <p:extLst>
              <p:ext uri="{D42A27DB-BD31-4B8C-83A1-F6EECF244321}">
                <p14:modId xmlns:p14="http://schemas.microsoft.com/office/powerpoint/2010/main" val="2409949703"/>
              </p:ext>
            </p:extLst>
          </p:nvPr>
        </p:nvGraphicFramePr>
        <p:xfrm>
          <a:off x="5226371" y="2919316"/>
          <a:ext cx="1987805" cy="1697357"/>
        </p:xfrm>
        <a:graphic>
          <a:graphicData uri="http://schemas.openxmlformats.org/drawingml/2006/table">
            <a:tbl>
              <a:tblPr firstRow="1" bandRow="1">
                <a:tableStyleId>{35758FB7-9AC5-4552-8A53-C91805E547FA}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MAJOR PROPHETS  - 5</a:t>
                      </a:r>
                    </a:p>
                  </a:txBody>
                  <a:tcPr marL="91416" marR="91416" marT="45708" marB="45708"/>
                </a:tc>
                <a:extLst>
                  <a:ext uri="{0D108BD9-81ED-4DB2-BD59-A6C34878D82A}">
                    <a16:rowId xmlns:a16="http://schemas.microsoft.com/office/drawing/2014/main" val="3609421304"/>
                  </a:ext>
                </a:extLst>
              </a:tr>
              <a:tr h="282930">
                <a:tc>
                  <a:txBody>
                    <a:bodyPr/>
                    <a:lstStyle/>
                    <a:p>
                      <a:pPr algn="ctr"/>
                      <a:r>
                        <a:rPr lang="en-US" sz="1200" dirty="0"/>
                        <a:t>ISAIAH</a:t>
                      </a:r>
                    </a:p>
                  </a:txBody>
                  <a:tcPr marL="91416" marR="91416" marT="45708" marB="45708">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4974907"/>
                  </a:ext>
                </a:extLst>
              </a:tr>
              <a:tr h="282930">
                <a:tc>
                  <a:txBody>
                    <a:bodyPr/>
                    <a:lstStyle/>
                    <a:p>
                      <a:pPr algn="ctr"/>
                      <a:r>
                        <a:rPr lang="en-US" sz="1200" dirty="0"/>
                        <a:t>JEREMIAH</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6094520"/>
                  </a:ext>
                </a:extLst>
              </a:tr>
              <a:tr h="282930">
                <a:tc>
                  <a:txBody>
                    <a:bodyPr/>
                    <a:lstStyle/>
                    <a:p>
                      <a:pPr algn="ctr"/>
                      <a:r>
                        <a:rPr lang="en-US" sz="1200" dirty="0"/>
                        <a:t>LAMENTATIONS</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7651910"/>
                  </a:ext>
                </a:extLst>
              </a:tr>
              <a:tr h="272694">
                <a:tc>
                  <a:txBody>
                    <a:bodyPr/>
                    <a:lstStyle/>
                    <a:p>
                      <a:pPr algn="ctr"/>
                      <a:r>
                        <a:rPr lang="en-US" sz="1200" dirty="0"/>
                        <a:t>EZEKIEL</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139883"/>
                  </a:ext>
                </a:extLst>
              </a:tr>
              <a:tr h="272694">
                <a:tc>
                  <a:txBody>
                    <a:bodyPr/>
                    <a:lstStyle/>
                    <a:p>
                      <a:pPr algn="ctr"/>
                      <a:r>
                        <a:rPr lang="en-US" sz="1200" dirty="0"/>
                        <a:t>DANIEL</a:t>
                      </a:r>
                    </a:p>
                  </a:txBody>
                  <a:tcPr marL="91416" marR="91416" marT="45708" marB="45708">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46406141"/>
                  </a:ext>
                </a:extLst>
              </a:tr>
            </a:tbl>
          </a:graphicData>
        </a:graphic>
      </p:graphicFrame>
      <p:graphicFrame>
        <p:nvGraphicFramePr>
          <p:cNvPr id="8" name="Table 7">
            <a:extLst>
              <a:ext uri="{FF2B5EF4-FFF2-40B4-BE49-F238E27FC236}">
                <a16:creationId xmlns:a16="http://schemas.microsoft.com/office/drawing/2014/main" id="{98B32C79-7EFF-8EDB-9BF8-CAB956B91C7E}"/>
              </a:ext>
            </a:extLst>
          </p:cNvPr>
          <p:cNvGraphicFramePr>
            <a:graphicFrameLocks noGrp="1"/>
          </p:cNvGraphicFramePr>
          <p:nvPr>
            <p:extLst>
              <p:ext uri="{D42A27DB-BD31-4B8C-83A1-F6EECF244321}">
                <p14:modId xmlns:p14="http://schemas.microsoft.com/office/powerpoint/2010/main" val="1615934302"/>
              </p:ext>
            </p:extLst>
          </p:nvPr>
        </p:nvGraphicFramePr>
        <p:xfrm>
          <a:off x="8133284" y="927395"/>
          <a:ext cx="1987805" cy="3703320"/>
        </p:xfrm>
        <a:graphic>
          <a:graphicData uri="http://schemas.openxmlformats.org/drawingml/2006/table">
            <a:tbl>
              <a:tblPr firstRow="1" bandRow="1">
                <a:tableStyleId>{327F97BB-C833-4FB7-BDE5-3F7075034690}</a:tableStyleId>
              </a:tblPr>
              <a:tblGrid>
                <a:gridCol w="1987805">
                  <a:extLst>
                    <a:ext uri="{9D8B030D-6E8A-4147-A177-3AD203B41FA5}">
                      <a16:colId xmlns:a16="http://schemas.microsoft.com/office/drawing/2014/main" val="357708575"/>
                    </a:ext>
                  </a:extLst>
                </a:gridCol>
              </a:tblGrid>
              <a:tr h="301752">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MINOR PROPHETS – 12</a:t>
                      </a:r>
                    </a:p>
                  </a:txBody>
                  <a:tcPr marL="91416" marR="91416" marT="45708" marB="45708">
                    <a:solidFill>
                      <a:srgbClr val="9999FF"/>
                    </a:solidFill>
                  </a:tcPr>
                </a:tc>
                <a:extLst>
                  <a:ext uri="{0D108BD9-81ED-4DB2-BD59-A6C34878D82A}">
                    <a16:rowId xmlns:a16="http://schemas.microsoft.com/office/drawing/2014/main" val="3609421304"/>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HOSEA</a:t>
                      </a:r>
                    </a:p>
                  </a:txBody>
                  <a:tcPr marL="91416" marR="91416" marT="45708" marB="45708">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JOEL</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AMOS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OBADIAH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JONAH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MICAH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NAHUM</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HABAKKUK</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ZEPHANIAH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29245385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HAGGAI</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032635705"/>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ZECHARIAH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364943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MALACHI</a:t>
                      </a:r>
                    </a:p>
                  </a:txBody>
                  <a:tcPr marL="91416" marR="91416" marT="45708" marB="45708">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1641341417"/>
                  </a:ext>
                </a:extLst>
              </a:tr>
            </a:tbl>
          </a:graphicData>
        </a:graphic>
      </p:graphicFrame>
      <p:graphicFrame>
        <p:nvGraphicFramePr>
          <p:cNvPr id="9" name="Table 8">
            <a:extLst>
              <a:ext uri="{FF2B5EF4-FFF2-40B4-BE49-F238E27FC236}">
                <a16:creationId xmlns:a16="http://schemas.microsoft.com/office/drawing/2014/main" id="{A69CE3DB-D31E-FF69-7486-310B32C4FBAD}"/>
              </a:ext>
            </a:extLst>
          </p:cNvPr>
          <p:cNvGraphicFramePr>
            <a:graphicFrameLocks noGrp="1"/>
          </p:cNvGraphicFramePr>
          <p:nvPr>
            <p:extLst>
              <p:ext uri="{D42A27DB-BD31-4B8C-83A1-F6EECF244321}">
                <p14:modId xmlns:p14="http://schemas.microsoft.com/office/powerpoint/2010/main" val="3879996524"/>
              </p:ext>
            </p:extLst>
          </p:nvPr>
        </p:nvGraphicFramePr>
        <p:xfrm>
          <a:off x="2345973" y="2709008"/>
          <a:ext cx="1987805" cy="3706344"/>
        </p:xfrm>
        <a:graphic>
          <a:graphicData uri="http://schemas.openxmlformats.org/drawingml/2006/table">
            <a:tbl>
              <a:tblPr firstRow="1" bandRow="1">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effectLst>
                  <a:outerShdw blurRad="57150" dist="19050" dir="5400000" algn="ctr" rotWithShape="0">
                    <a:srgbClr val="000000">
                      <a:alpha val="63000"/>
                    </a:srgbClr>
                  </a:outerShdw>
                </a:effectLst>
              </a:tblPr>
              <a:tblGrid>
                <a:gridCol w="1987805">
                  <a:extLst>
                    <a:ext uri="{9D8B030D-6E8A-4147-A177-3AD203B41FA5}">
                      <a16:colId xmlns:a16="http://schemas.microsoft.com/office/drawing/2014/main" val="357708575"/>
                    </a:ext>
                  </a:extLst>
                </a:gridCol>
              </a:tblGrid>
              <a:tr h="301752">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400" dirty="0">
                          <a:solidFill>
                            <a:schemeClr val="tx1"/>
                          </a:solidFill>
                        </a:rPr>
                        <a:t>HISTORY – 12</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6350" cap="flat" cmpd="sng" algn="ctr">
                      <a:solidFill>
                        <a:srgbClr val="4472C4">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09421304"/>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JOSHUA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905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97497490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JUDGES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RUTH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357651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SAMUEL</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SAMUEL</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0464061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KINGS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68306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KINGS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611042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1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65366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29245385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EZRA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635705"/>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NEHEMIAH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364943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ESTHER</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6350" cap="flat" cmpd="sng" algn="ctr">
                      <a:solidFill>
                        <a:srgbClr val="4472C4">
                          <a:tint val="50000"/>
                        </a:srgbClr>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641341417"/>
                  </a:ext>
                </a:extLst>
              </a:tr>
            </a:tbl>
          </a:graphicData>
        </a:graphic>
      </p:graphicFrame>
    </p:spTree>
    <p:extLst>
      <p:ext uri="{BB962C8B-B14F-4D97-AF65-F5344CB8AC3E}">
        <p14:creationId xmlns:p14="http://schemas.microsoft.com/office/powerpoint/2010/main" val="39011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744082-054F-88BB-28C3-B33BBCB096A6}"/>
              </a:ext>
            </a:extLst>
          </p:cNvPr>
          <p:cNvSpPr>
            <a:spLocks noGrp="1"/>
          </p:cNvSpPr>
          <p:nvPr>
            <p:ph type="title"/>
          </p:nvPr>
        </p:nvSpPr>
        <p:spPr>
          <a:xfrm>
            <a:off x="1096994" y="286605"/>
            <a:ext cx="10055781" cy="551596"/>
          </a:xfrm>
        </p:spPr>
        <p:txBody>
          <a:bodyPr>
            <a:normAutofit/>
          </a:bodyPr>
          <a:lstStyle/>
          <a:p>
            <a:pPr algn="ctr"/>
            <a:r>
              <a:rPr lang="en-US" sz="3200" dirty="0">
                <a:solidFill>
                  <a:schemeClr val="accent5">
                    <a:lumMod val="50000"/>
                  </a:schemeClr>
                </a:solidFill>
              </a:rPr>
              <a:t>Old Testament Books by Date Written</a:t>
            </a:r>
            <a:endParaRPr lang="en-US" sz="3200" dirty="0"/>
          </a:p>
        </p:txBody>
      </p:sp>
      <p:sp>
        <p:nvSpPr>
          <p:cNvPr id="2" name="Slide Number Placeholder 1">
            <a:extLst>
              <a:ext uri="{FF2B5EF4-FFF2-40B4-BE49-F238E27FC236}">
                <a16:creationId xmlns:a16="http://schemas.microsoft.com/office/drawing/2014/main" id="{F4F27F09-08C0-07A3-0F6A-129DCFA167A5}"/>
              </a:ext>
            </a:extLst>
          </p:cNvPr>
          <p:cNvSpPr>
            <a:spLocks noGrp="1"/>
          </p:cNvSpPr>
          <p:nvPr>
            <p:ph type="sldNum" sz="quarter" idx="12"/>
          </p:nvPr>
        </p:nvSpPr>
        <p:spPr/>
        <p:txBody>
          <a:bodyPr/>
          <a:lstStyle/>
          <a:p>
            <a:fld id="{AAEAE4A8-A6E5-453E-B946-FB774B73F48C}" type="slidenum">
              <a:rPr lang="en-US" smtClean="0"/>
              <a:pPr/>
              <a:t>9</a:t>
            </a:fld>
            <a:endParaRPr lang="en-US" dirty="0"/>
          </a:p>
        </p:txBody>
      </p:sp>
      <p:graphicFrame>
        <p:nvGraphicFramePr>
          <p:cNvPr id="4" name="Content Placeholder 6">
            <a:extLst>
              <a:ext uri="{FF2B5EF4-FFF2-40B4-BE49-F238E27FC236}">
                <a16:creationId xmlns:a16="http://schemas.microsoft.com/office/drawing/2014/main" id="{FF15A763-8FBE-1F84-2286-79D2B789BFF2}"/>
              </a:ext>
            </a:extLst>
          </p:cNvPr>
          <p:cNvGraphicFramePr>
            <a:graphicFrameLocks/>
          </p:cNvGraphicFramePr>
          <p:nvPr/>
        </p:nvGraphicFramePr>
        <p:xfrm>
          <a:off x="1141412" y="1439345"/>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4">
            <a:extLst>
              <a:ext uri="{FF2B5EF4-FFF2-40B4-BE49-F238E27FC236}">
                <a16:creationId xmlns:a16="http://schemas.microsoft.com/office/drawing/2014/main" id="{9DFEA9EC-9467-1A39-E372-321115EAD0B4}"/>
              </a:ext>
            </a:extLst>
          </p:cNvPr>
          <p:cNvGraphicFramePr>
            <a:graphicFrameLocks/>
          </p:cNvGraphicFramePr>
          <p:nvPr/>
        </p:nvGraphicFramePr>
        <p:xfrm>
          <a:off x="6399212" y="1439345"/>
          <a:ext cx="4953000" cy="4271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429DBF5E-BD5D-C8C2-7BE0-959367075573}"/>
              </a:ext>
            </a:extLst>
          </p:cNvPr>
          <p:cNvSpPr txBox="1"/>
          <p:nvPr/>
        </p:nvSpPr>
        <p:spPr>
          <a:xfrm>
            <a:off x="1255712" y="1066800"/>
            <a:ext cx="4470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9EC2">
                    <a:lumMod val="50000"/>
                  </a:srgbClr>
                </a:solidFill>
                <a:effectLst/>
                <a:uLnTx/>
                <a:uFillTx/>
                <a:latin typeface="Calibri" panose="020F0502020204030204"/>
                <a:ea typeface="+mn-ea"/>
                <a:cs typeface="+mn-cs"/>
              </a:rPr>
              <a:t>Historical Books</a:t>
            </a:r>
          </a:p>
        </p:txBody>
      </p:sp>
      <p:sp>
        <p:nvSpPr>
          <p:cNvPr id="7" name="TextBox 6">
            <a:extLst>
              <a:ext uri="{FF2B5EF4-FFF2-40B4-BE49-F238E27FC236}">
                <a16:creationId xmlns:a16="http://schemas.microsoft.com/office/drawing/2014/main" id="{DEF8B313-A620-8A67-8937-63FD05FA529C}"/>
              </a:ext>
            </a:extLst>
          </p:cNvPr>
          <p:cNvSpPr txBox="1"/>
          <p:nvPr/>
        </p:nvSpPr>
        <p:spPr>
          <a:xfrm>
            <a:off x="6557962" y="1066800"/>
            <a:ext cx="4470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092A7">
                    <a:lumMod val="50000"/>
                  </a:srgbClr>
                </a:solidFill>
                <a:effectLst/>
                <a:uLnTx/>
                <a:uFillTx/>
                <a:latin typeface="Calibri" panose="020F0502020204030204"/>
                <a:ea typeface="+mn-ea"/>
                <a:cs typeface="+mn-cs"/>
              </a:rPr>
              <a:t>Wisdom Book and Prophetic Books</a:t>
            </a:r>
          </a:p>
        </p:txBody>
      </p:sp>
      <p:sp>
        <p:nvSpPr>
          <p:cNvPr id="8" name="TextBox 7">
            <a:extLst>
              <a:ext uri="{FF2B5EF4-FFF2-40B4-BE49-F238E27FC236}">
                <a16:creationId xmlns:a16="http://schemas.microsoft.com/office/drawing/2014/main" id="{164CE8DF-451A-0345-6093-19DBFE79F215}"/>
              </a:ext>
            </a:extLst>
          </p:cNvPr>
          <p:cNvSpPr txBox="1"/>
          <p:nvPr/>
        </p:nvSpPr>
        <p:spPr>
          <a:xfrm>
            <a:off x="1255712" y="6029900"/>
            <a:ext cx="9944100" cy="276999"/>
          </a:xfrm>
          <a:prstGeom prst="rect">
            <a:avLst/>
          </a:prstGeom>
          <a:noFill/>
        </p:spPr>
        <p:txBody>
          <a:bodyPr wrap="square" rtlCol="0">
            <a:spAutoFit/>
          </a:bodyPr>
          <a:lstStyle/>
          <a:p>
            <a:pPr lvl="0" algn="ctr" defTabSz="914400">
              <a:defRPr/>
            </a:pPr>
            <a:r>
              <a:rPr lang="en-US" sz="1200" dirty="0">
                <a:solidFill>
                  <a:srgbClr val="9C85C0">
                    <a:lumMod val="50000"/>
                  </a:srgbClr>
                </a:solidFill>
                <a:latin typeface="Calibri" panose="020F0502020204030204"/>
              </a:rPr>
              <a:t>Amos 3:7 </a:t>
            </a:r>
            <a:r>
              <a:rPr kumimoji="0" lang="en-US" sz="1200" b="0" i="0" u="none" strike="noStrike" kern="1200" cap="none" spc="0" normalizeH="0" baseline="0" noProof="0" dirty="0">
                <a:ln>
                  <a:noFill/>
                </a:ln>
                <a:solidFill>
                  <a:srgbClr val="9C85C0">
                    <a:lumMod val="50000"/>
                  </a:srgbClr>
                </a:solidFill>
                <a:effectLst/>
                <a:uLnTx/>
                <a:uFillTx/>
                <a:latin typeface="Calibri" panose="020F0502020204030204"/>
                <a:ea typeface="+mn-ea"/>
                <a:cs typeface="+mn-cs"/>
              </a:rPr>
              <a:t>: </a:t>
            </a:r>
            <a:r>
              <a:rPr lang="en-US" sz="1200" dirty="0">
                <a:solidFill>
                  <a:srgbClr val="9C85C0">
                    <a:lumMod val="50000"/>
                  </a:srgbClr>
                </a:solidFill>
                <a:latin typeface="Calibri" panose="020F0502020204030204"/>
              </a:rPr>
              <a:t>“For the Lord GOD does nothing without revealing his secret to his servants the prophets.”</a:t>
            </a:r>
          </a:p>
        </p:txBody>
      </p:sp>
    </p:spTree>
    <p:extLst>
      <p:ext uri="{BB962C8B-B14F-4D97-AF65-F5344CB8AC3E}">
        <p14:creationId xmlns:p14="http://schemas.microsoft.com/office/powerpoint/2010/main" val="24312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8" grpId="0"/>
    </p:bldLst>
  </p:timing>
</p:sld>
</file>

<file path=ppt/theme/theme1.xml><?xml version="1.0" encoding="utf-8"?>
<a:theme xmlns:a="http://schemas.openxmlformats.org/drawingml/2006/main" name="Welcome back to school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2676</TotalTime>
  <Words>8091</Words>
  <Application>Microsoft Office PowerPoint</Application>
  <PresentationFormat>Custom</PresentationFormat>
  <Paragraphs>504</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vt:lpstr>
      <vt:lpstr>Welcome back to school presentation</vt:lpstr>
      <vt:lpstr>Exodus</vt:lpstr>
      <vt:lpstr>What is the Holy Bible?</vt:lpstr>
      <vt:lpstr>Our Goals in Studying the Bible</vt:lpstr>
      <vt:lpstr>How to Study the Bible</vt:lpstr>
      <vt:lpstr>Study Resources </vt:lpstr>
      <vt:lpstr>Opening Prayer Verse: Exodus</vt:lpstr>
      <vt:lpstr>Review of Genesis</vt:lpstr>
      <vt:lpstr>Old Testament Table of Contents (39 Books)</vt:lpstr>
      <vt:lpstr>Old Testament Books by Date Written</vt:lpstr>
      <vt:lpstr>BIBLICAL CHRONOLOGICAL BACKGROUND</vt:lpstr>
      <vt:lpstr>Exodus</vt:lpstr>
      <vt:lpstr>About Exodus and its Author: Moses</vt:lpstr>
      <vt:lpstr>AIG Chronology from Joseph – Exodus1</vt:lpstr>
      <vt:lpstr>Exodus Outline</vt:lpstr>
      <vt:lpstr>Exodus: Geography</vt:lpstr>
      <vt:lpstr>Exodus: Key Verses</vt:lpstr>
      <vt:lpstr>Exodus: Study Questions</vt:lpstr>
      <vt:lpstr>Foreshadows from Exodus</vt:lpstr>
      <vt:lpstr> KEY EVENTS</vt:lpstr>
      <vt:lpstr>Exodus: Summary Theme</vt:lpstr>
      <vt:lpstr>Exodus: Practical Application</vt:lpstr>
      <vt:lpstr>Closing Prayer Verse</vt:lpstr>
      <vt:lpstr>Acknowledgements</vt:lpstr>
      <vt:lpstr>Study Leader Assistance </vt:lpstr>
      <vt:lpstr>Sample Opening Prayer: Exodus</vt:lpstr>
      <vt:lpstr>Exodus: Study Question Answers</vt:lpstr>
      <vt:lpstr>Sample 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Exodus</dc:title>
  <dc:creator>Joan Whitcomb</dc:creator>
  <cp:lastModifiedBy>Joan Whitcomb</cp:lastModifiedBy>
  <cp:revision>215</cp:revision>
  <cp:lastPrinted>2022-01-12T00:33:58Z</cp:lastPrinted>
  <dcterms:created xsi:type="dcterms:W3CDTF">2022-01-11T23:40:34Z</dcterms:created>
  <dcterms:modified xsi:type="dcterms:W3CDTF">2026-03-31T21:11:09Z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